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JPG" ContentType="image/.jp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03.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4" r:id="rId5"/>
  </p:sldMasterIdLst>
  <p:notesMasterIdLst>
    <p:notesMasterId r:id="rId7"/>
  </p:notesMasterIdLst>
  <p:handoutMasterIdLst>
    <p:handoutMasterId r:id="rId67"/>
  </p:handoutMasterIdLst>
  <p:sldIdLst>
    <p:sldId id="256" r:id="rId6"/>
    <p:sldId id="428" r:id="rId8"/>
    <p:sldId id="1861" r:id="rId9"/>
    <p:sldId id="1729" r:id="rId10"/>
    <p:sldId id="1901" r:id="rId11"/>
    <p:sldId id="1900" r:id="rId12"/>
    <p:sldId id="1894" r:id="rId13"/>
    <p:sldId id="1862" r:id="rId14"/>
    <p:sldId id="1730" r:id="rId15"/>
    <p:sldId id="1904" r:id="rId16"/>
    <p:sldId id="1902" r:id="rId17"/>
    <p:sldId id="1895" r:id="rId18"/>
    <p:sldId id="1736" r:id="rId19"/>
    <p:sldId id="1906" r:id="rId20"/>
    <p:sldId id="1905" r:id="rId21"/>
    <p:sldId id="1837" r:id="rId22"/>
    <p:sldId id="1899" r:id="rId23"/>
    <p:sldId id="1896" r:id="rId24"/>
    <p:sldId id="1908" r:id="rId25"/>
    <p:sldId id="1909" r:id="rId26"/>
    <p:sldId id="1911" r:id="rId27"/>
    <p:sldId id="1863" r:id="rId28"/>
    <p:sldId id="1864" r:id="rId29"/>
    <p:sldId id="1865" r:id="rId30"/>
    <p:sldId id="1866" r:id="rId31"/>
    <p:sldId id="1867" r:id="rId32"/>
    <p:sldId id="1868" r:id="rId33"/>
    <p:sldId id="1913" r:id="rId34"/>
    <p:sldId id="1898" r:id="rId35"/>
    <p:sldId id="1871" r:id="rId36"/>
    <p:sldId id="1872" r:id="rId37"/>
    <p:sldId id="1873" r:id="rId38"/>
    <p:sldId id="1875" r:id="rId39"/>
    <p:sldId id="1876" r:id="rId40"/>
    <p:sldId id="1877" r:id="rId41"/>
    <p:sldId id="1914" r:id="rId42"/>
    <p:sldId id="1764" r:id="rId43"/>
    <p:sldId id="1750" r:id="rId44"/>
    <p:sldId id="1751" r:id="rId45"/>
    <p:sldId id="1915" r:id="rId46"/>
    <p:sldId id="1917" r:id="rId47"/>
    <p:sldId id="1918" r:id="rId48"/>
    <p:sldId id="1916" r:id="rId49"/>
    <p:sldId id="1728" r:id="rId50"/>
    <p:sldId id="1731" r:id="rId51"/>
    <p:sldId id="1912" r:id="rId52"/>
    <p:sldId id="1733" r:id="rId53"/>
    <p:sldId id="1879" r:id="rId54"/>
    <p:sldId id="1880" r:id="rId55"/>
    <p:sldId id="1881" r:id="rId56"/>
    <p:sldId id="1882" r:id="rId57"/>
    <p:sldId id="1883" r:id="rId58"/>
    <p:sldId id="1884" r:id="rId59"/>
    <p:sldId id="1887" r:id="rId60"/>
    <p:sldId id="1888" r:id="rId61"/>
    <p:sldId id="1889" r:id="rId62"/>
    <p:sldId id="1890" r:id="rId63"/>
    <p:sldId id="1891" r:id="rId64"/>
    <p:sldId id="1893" r:id="rId65"/>
    <p:sldId id="1220" r:id="rId66"/>
  </p:sldIdLst>
  <p:sldSz cx="9144000" cy="6858000" type="screen4x3"/>
  <p:notesSz cx="9942195" cy="6760845"/>
  <p:custDataLst>
    <p:tags r:id="rId72"/>
  </p:custDataLst>
  <p:defaultTextStyle>
    <a:defPPr>
      <a:defRPr lang="zh-CN"/>
    </a:defPPr>
    <a:lvl1pPr marL="0" lvl="0" indent="0" algn="l" defTabSz="91440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9pPr>
  </p:defaultTextStyle>
  <p:extLst>
    <p:ext uri="{EFAFB233-063F-42B5-8137-9DF3F51BA10A}">
      <p15:sldGuideLst xmlns:p15="http://schemas.microsoft.com/office/powerpoint/2012/main">
        <p15:guide id="1" orient="horz" pos="2167" userDrawn="1">
          <p15:clr>
            <a:srgbClr val="A4A3A4"/>
          </p15:clr>
        </p15:guide>
        <p15:guide id="2" pos="288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宋杰" initials="宋杰" lastIdx="2" clrIdx="0"/>
  <p:cmAuthor id="2" name="宋 杰" initials="宋"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FF66"/>
    <a:srgbClr val="F6B9EB"/>
    <a:srgbClr val="FFFF99"/>
    <a:srgbClr val="F3A5FA"/>
    <a:srgbClr val="A70A03"/>
    <a:srgbClr val="D508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75" autoAdjust="0"/>
    <p:restoredTop sz="94883" autoAdjust="0"/>
  </p:normalViewPr>
  <p:slideViewPr>
    <p:cSldViewPr showGuides="1">
      <p:cViewPr varScale="1">
        <p:scale>
          <a:sx n="60" d="100"/>
          <a:sy n="60" d="100"/>
        </p:scale>
        <p:origin x="1408" y="48"/>
      </p:cViewPr>
      <p:guideLst>
        <p:guide orient="horz" pos="2167"/>
        <p:guide pos="2884"/>
      </p:guideLst>
    </p:cSldViewPr>
  </p:slideViewPr>
  <p:notesTextViewPr>
    <p:cViewPr>
      <p:scale>
        <a:sx n="1" d="1"/>
        <a:sy n="1" d="1"/>
      </p:scale>
      <p:origin x="0" y="0"/>
    </p:cViewPr>
  </p:notesTextViewPr>
  <p:gridSpacing cx="76198" cy="76198"/>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slide" Target="slides/slide2.xml"/><Relationship Id="rId72" Type="http://schemas.openxmlformats.org/officeDocument/2006/relationships/tags" Target="tags/tag1.xml"/><Relationship Id="rId71" Type="http://schemas.openxmlformats.org/officeDocument/2006/relationships/commentAuthors" Target="commentAuthors.xml"/><Relationship Id="rId70" Type="http://schemas.openxmlformats.org/officeDocument/2006/relationships/tableStyles" Target="tableStyles.xml"/><Relationship Id="rId7" Type="http://schemas.openxmlformats.org/officeDocument/2006/relationships/notesMaster" Target="notesMasters/notesMaster1.xml"/><Relationship Id="rId69" Type="http://schemas.openxmlformats.org/officeDocument/2006/relationships/viewProps" Target="viewProps.xml"/><Relationship Id="rId68" Type="http://schemas.openxmlformats.org/officeDocument/2006/relationships/presProps" Target="presProps.xml"/><Relationship Id="rId67" Type="http://schemas.openxmlformats.org/officeDocument/2006/relationships/handoutMaster" Target="handoutMasters/handoutMaster1.xml"/><Relationship Id="rId66" Type="http://schemas.openxmlformats.org/officeDocument/2006/relationships/slide" Target="slides/slide60.xml"/><Relationship Id="rId65" Type="http://schemas.openxmlformats.org/officeDocument/2006/relationships/slide" Target="slides/slide59.xml"/><Relationship Id="rId64" Type="http://schemas.openxmlformats.org/officeDocument/2006/relationships/slide" Target="slides/slide58.xml"/><Relationship Id="rId63" Type="http://schemas.openxmlformats.org/officeDocument/2006/relationships/slide" Target="slides/slide57.xml"/><Relationship Id="rId62" Type="http://schemas.openxmlformats.org/officeDocument/2006/relationships/slide" Target="slides/slide56.xml"/><Relationship Id="rId61" Type="http://schemas.openxmlformats.org/officeDocument/2006/relationships/slide" Target="slides/slide55.xml"/><Relationship Id="rId60" Type="http://schemas.openxmlformats.org/officeDocument/2006/relationships/slide" Target="slides/slide54.xml"/><Relationship Id="rId6" Type="http://schemas.openxmlformats.org/officeDocument/2006/relationships/slide" Target="slides/slide1.xml"/><Relationship Id="rId59" Type="http://schemas.openxmlformats.org/officeDocument/2006/relationships/slide" Target="slides/slide53.xml"/><Relationship Id="rId58" Type="http://schemas.openxmlformats.org/officeDocument/2006/relationships/slide" Target="slides/slide52.xml"/><Relationship Id="rId57" Type="http://schemas.openxmlformats.org/officeDocument/2006/relationships/slide" Target="slides/slide51.xml"/><Relationship Id="rId56" Type="http://schemas.openxmlformats.org/officeDocument/2006/relationships/slide" Target="slides/slide50.xml"/><Relationship Id="rId55" Type="http://schemas.openxmlformats.org/officeDocument/2006/relationships/slide" Target="slides/slide49.xml"/><Relationship Id="rId54" Type="http://schemas.openxmlformats.org/officeDocument/2006/relationships/slide" Target="slides/slide48.xml"/><Relationship Id="rId53" Type="http://schemas.openxmlformats.org/officeDocument/2006/relationships/slide" Target="slides/slide47.xml"/><Relationship Id="rId52" Type="http://schemas.openxmlformats.org/officeDocument/2006/relationships/slide" Target="slides/slide46.xml"/><Relationship Id="rId51" Type="http://schemas.openxmlformats.org/officeDocument/2006/relationships/slide" Target="slides/slide45.xml"/><Relationship Id="rId50" Type="http://schemas.openxmlformats.org/officeDocument/2006/relationships/slide" Target="slides/slide44.xml"/><Relationship Id="rId5" Type="http://schemas.openxmlformats.org/officeDocument/2006/relationships/slideMaster" Target="slideMasters/slideMaster4.xml"/><Relationship Id="rId49" Type="http://schemas.openxmlformats.org/officeDocument/2006/relationships/slide" Target="slides/slide43.xml"/><Relationship Id="rId48" Type="http://schemas.openxmlformats.org/officeDocument/2006/relationships/slide" Target="slides/slide42.xml"/><Relationship Id="rId47" Type="http://schemas.openxmlformats.org/officeDocument/2006/relationships/slide" Target="slides/slide41.xml"/><Relationship Id="rId46" Type="http://schemas.openxmlformats.org/officeDocument/2006/relationships/slide" Target="slides/slide40.xml"/><Relationship Id="rId45" Type="http://schemas.openxmlformats.org/officeDocument/2006/relationships/slide" Target="slides/slide39.xml"/><Relationship Id="rId44" Type="http://schemas.openxmlformats.org/officeDocument/2006/relationships/slide" Target="slides/slide38.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2.vml.rels><?xml version="1.0" encoding="UTF-8" standalone="yes"?>
<Relationships xmlns="http://schemas.openxmlformats.org/package/2006/relationships"><Relationship Id="rId4" Type="http://schemas.openxmlformats.org/officeDocument/2006/relationships/image" Target="../media/image52.wmf"/><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3.wmf"/></Relationships>
</file>

<file path=ppt/drawings/_rels/vmlDrawing4.vml.rels><?xml version="1.0" encoding="UTF-8" standalone="yes"?>
<Relationships xmlns="http://schemas.openxmlformats.org/package/2006/relationships"><Relationship Id="rId9" Type="http://schemas.openxmlformats.org/officeDocument/2006/relationships/image" Target="../media/image79.wmf"/><Relationship Id="rId8" Type="http://schemas.openxmlformats.org/officeDocument/2006/relationships/image" Target="../media/image78.wmf"/><Relationship Id="rId7" Type="http://schemas.openxmlformats.org/officeDocument/2006/relationships/image" Target="../media/image77.wmf"/><Relationship Id="rId6" Type="http://schemas.openxmlformats.org/officeDocument/2006/relationships/image" Target="../media/image76.wmf"/><Relationship Id="rId5" Type="http://schemas.openxmlformats.org/officeDocument/2006/relationships/image" Target="../media/image75.wmf"/><Relationship Id="rId4" Type="http://schemas.openxmlformats.org/officeDocument/2006/relationships/image" Target="../media/image74.wmf"/><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s>
</file>

<file path=ppt/drawings/_rels/vmlDrawing5.vml.rels><?xml version="1.0" encoding="UTF-8" standalone="yes"?>
<Relationships xmlns="http://schemas.openxmlformats.org/package/2006/relationships"><Relationship Id="rId9" Type="http://schemas.openxmlformats.org/officeDocument/2006/relationships/image" Target="../media/image85.wmf"/><Relationship Id="rId8" Type="http://schemas.openxmlformats.org/officeDocument/2006/relationships/image" Target="../media/image78.wmf"/><Relationship Id="rId7" Type="http://schemas.openxmlformats.org/officeDocument/2006/relationships/image" Target="../media/image84.wmf"/><Relationship Id="rId6" Type="http://schemas.openxmlformats.org/officeDocument/2006/relationships/image" Target="../media/image83.wmf"/><Relationship Id="rId5" Type="http://schemas.openxmlformats.org/officeDocument/2006/relationships/image" Target="../media/image75.wmf"/><Relationship Id="rId4" Type="http://schemas.openxmlformats.org/officeDocument/2006/relationships/image" Target="../media/image74.wmf"/><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7.vml.rels><?xml version="1.0" encoding="UTF-8" standalone="yes"?>
<Relationships xmlns="http://schemas.openxmlformats.org/package/2006/relationships"><Relationship Id="rId4" Type="http://schemas.openxmlformats.org/officeDocument/2006/relationships/image" Target="../media/image93.wmf"/><Relationship Id="rId3" Type="http://schemas.openxmlformats.org/officeDocument/2006/relationships/image" Target="../media/image92.wmf"/><Relationship Id="rId2" Type="http://schemas.openxmlformats.org/officeDocument/2006/relationships/image" Target="../media/image91.wmf"/><Relationship Id="rId1" Type="http://schemas.openxmlformats.org/officeDocument/2006/relationships/image" Target="../media/image87.wmf"/></Relationships>
</file>

<file path=ppt/drawings/_rels/vmlDrawing8.vml.rels><?xml version="1.0" encoding="UTF-8" standalone="yes"?>
<Relationships xmlns="http://schemas.openxmlformats.org/package/2006/relationships"><Relationship Id="rId4" Type="http://schemas.openxmlformats.org/officeDocument/2006/relationships/image" Target="../media/image98.wmf"/><Relationship Id="rId3" Type="http://schemas.openxmlformats.org/officeDocument/2006/relationships/image" Target="../media/image97.wmf"/><Relationship Id="rId2" Type="http://schemas.openxmlformats.org/officeDocument/2006/relationships/image" Target="../media/image96.wmf"/><Relationship Id="rId1" Type="http://schemas.openxmlformats.org/officeDocument/2006/relationships/image" Target="../media/image95.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14.wmf"/><Relationship Id="rId1" Type="http://schemas.openxmlformats.org/officeDocument/2006/relationships/image" Target="../media/image11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8475" cy="338138"/>
          </a:xfrm>
          <a:prstGeom prst="rect">
            <a:avLst/>
          </a:prstGeom>
        </p:spPr>
        <p:txBody>
          <a:bodyPr vert="horz" lIns="91440" tIns="45720" rIns="91440" bIns="45720" rtlCol="0"/>
          <a:lstStyle>
            <a:lvl1pPr algn="l" eaLnBrk="1" hangingPunct="1">
              <a:buFont typeface="Arial" panose="020B0604020202020204" pitchFamily="34" charset="0"/>
              <a:buNone/>
              <a:defRPr sz="120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日期占位符 2"/>
          <p:cNvSpPr>
            <a:spLocks noGrp="1"/>
          </p:cNvSpPr>
          <p:nvPr>
            <p:ph type="dt" sz="quarter" idx="1"/>
          </p:nvPr>
        </p:nvSpPr>
        <p:spPr>
          <a:xfrm>
            <a:off x="5632450" y="0"/>
            <a:ext cx="4308475" cy="338138"/>
          </a:xfrm>
          <a:prstGeom prst="rect">
            <a:avLst/>
          </a:prstGeom>
        </p:spPr>
        <p:txBody>
          <a:bodyPr vert="horz" lIns="91440" tIns="45720" rIns="91440" bIns="45720" rtlCol="0"/>
          <a:lstStyle>
            <a:lvl1pPr algn="r" eaLnBrk="1" hangingPunct="1">
              <a:buFont typeface="Arial" panose="020B0604020202020204" pitchFamily="34" charset="0"/>
              <a:buNone/>
              <a:defRPr sz="120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2"/>
          </p:nvPr>
        </p:nvSpPr>
        <p:spPr>
          <a:xfrm>
            <a:off x="0" y="6421438"/>
            <a:ext cx="4308475" cy="338138"/>
          </a:xfrm>
          <a:prstGeom prst="rect">
            <a:avLst/>
          </a:prstGeom>
        </p:spPr>
        <p:txBody>
          <a:bodyPr vert="horz" lIns="91440" tIns="45720" rIns="91440" bIns="45720" rtlCol="0" anchor="b"/>
          <a:lstStyle>
            <a:lvl1pPr algn="l" eaLnBrk="1" hangingPunct="1">
              <a:buFont typeface="Arial" panose="020B0604020202020204" pitchFamily="34" charset="0"/>
              <a:buNone/>
              <a:defRPr sz="120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3"/>
          </p:nvPr>
        </p:nvSpPr>
        <p:spPr>
          <a:xfrm>
            <a:off x="5632450" y="6421438"/>
            <a:ext cx="4308475" cy="338138"/>
          </a:xfrm>
          <a:prstGeom prst="rect">
            <a:avLst/>
          </a:prstGeom>
        </p:spPr>
        <p:txBody>
          <a:bodyPr vert="horz" wrap="square" lIns="91440" tIns="45720" rIns="91440" bIns="45720" numCol="1" anchor="b" anchorCtr="0" compatLnSpc="1"/>
          <a:lstStyle/>
          <a:p>
            <a:pPr lvl="0" algn="r" eaLnBrk="1" hangingPunct="1">
              <a:buChar char="•"/>
            </a:pPr>
            <a:fld id="{9A0DB2DC-4C9A-4742-B13C-FB6460FD3503}" type="slidenum">
              <a:rPr lang="zh-CN" altLang="en-US" sz="1200" dirty="0"/>
            </a:fld>
            <a:endParaRPr lang="zh-CN" altLang="en-US" sz="1200"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8475" cy="338138"/>
          </a:xfrm>
          <a:prstGeom prst="rect">
            <a:avLst/>
          </a:prstGeom>
        </p:spPr>
        <p:txBody>
          <a:bodyPr vert="horz" lIns="91440" tIns="45720" rIns="91440" bIns="45720" rtlCol="0"/>
          <a:lstStyle>
            <a:lvl1pPr algn="l" eaLnBrk="1" hangingPunct="1">
              <a:buFont typeface="Arial" panose="020B0604020202020204" pitchFamily="34" charset="0"/>
              <a:buNone/>
              <a:defRPr sz="120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日期占位符 2"/>
          <p:cNvSpPr>
            <a:spLocks noGrp="1"/>
          </p:cNvSpPr>
          <p:nvPr>
            <p:ph type="dt" idx="1"/>
          </p:nvPr>
        </p:nvSpPr>
        <p:spPr>
          <a:xfrm>
            <a:off x="5632450" y="0"/>
            <a:ext cx="4308475" cy="338138"/>
          </a:xfrm>
          <a:prstGeom prst="rect">
            <a:avLst/>
          </a:prstGeom>
        </p:spPr>
        <p:txBody>
          <a:bodyPr vert="horz" lIns="91440" tIns="45720" rIns="91440" bIns="45720" rtlCol="0"/>
          <a:lstStyle>
            <a:lvl1pPr algn="r" eaLnBrk="1" hangingPunct="1">
              <a:buFont typeface="Arial" panose="020B0604020202020204" pitchFamily="34" charset="0"/>
              <a:buNone/>
              <a:defRPr sz="120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幻灯片图像占位符 3"/>
          <p:cNvSpPr>
            <a:spLocks noGrp="1" noRot="1" noChangeAspect="1"/>
          </p:cNvSpPr>
          <p:nvPr>
            <p:ph type="sldImg" idx="2"/>
          </p:nvPr>
        </p:nvSpPr>
        <p:spPr>
          <a:xfrm>
            <a:off x="3279775" y="506413"/>
            <a:ext cx="3382963" cy="2536825"/>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993775" y="3211513"/>
            <a:ext cx="7954963" cy="3043238"/>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6421438"/>
            <a:ext cx="4308475" cy="338138"/>
          </a:xfrm>
          <a:prstGeom prst="rect">
            <a:avLst/>
          </a:prstGeom>
        </p:spPr>
        <p:txBody>
          <a:bodyPr vert="horz" lIns="91440" tIns="45720" rIns="91440" bIns="45720" rtlCol="0" anchor="b"/>
          <a:lstStyle>
            <a:lvl1pPr algn="l" eaLnBrk="1" hangingPunct="1">
              <a:buFont typeface="Arial" panose="020B0604020202020204" pitchFamily="34" charset="0"/>
              <a:buNone/>
              <a:defRPr sz="120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5"/>
          </p:nvPr>
        </p:nvSpPr>
        <p:spPr>
          <a:xfrm>
            <a:off x="5632450" y="6421438"/>
            <a:ext cx="4308475" cy="338138"/>
          </a:xfrm>
          <a:prstGeom prst="rect">
            <a:avLst/>
          </a:prstGeom>
        </p:spPr>
        <p:txBody>
          <a:bodyPr vert="horz" wrap="square" lIns="91440" tIns="45720" rIns="91440" bIns="45720" numCol="1" anchor="b" anchorCtr="0" compatLnSpc="1"/>
          <a:lstStyle/>
          <a:p>
            <a:pPr lvl="0" algn="r" eaLnBrk="1" hangingPunct="1">
              <a:buChar char="•"/>
            </a:pPr>
            <a:fld id="{9A0DB2DC-4C9A-4742-B13C-FB6460FD3503}" type="slidenum">
              <a:rPr lang="zh-CN" altLang="en-US" sz="1200" dirty="0"/>
            </a:fld>
            <a:endParaRPr lang="zh-CN" altLang="en-US" sz="1200"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7" Type="http://schemas.openxmlformats.org/officeDocument/2006/relationships/image" Target="../media/image17.jpeg"/><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jpe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fld>
            <a:endParaRPr lang="zh-CN" altLang="en-US" sz="1200" dirty="0">
              <a:solidFill>
                <a:srgbClr val="898989"/>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fld>
            <a:endParaRPr lang="zh-CN" altLang="en-US" sz="1200" dirty="0">
              <a:solidFill>
                <a:srgbClr val="898989"/>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fld>
            <a:endParaRPr lang="zh-CN" altLang="en-US" sz="1200" dirty="0">
              <a:solidFill>
                <a:srgbClr val="898989"/>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fld>
            <a:endParaRPr lang="zh-CN" altLang="en-US" sz="1200" dirty="0">
              <a:solidFill>
                <a:srgbClr val="898989"/>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fld>
            <a:endParaRPr lang="zh-CN" altLang="en-US" sz="1200" dirty="0">
              <a:solidFill>
                <a:srgbClr val="898989"/>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fld>
            <a:endParaRPr lang="zh-CN" altLang="en-US" sz="1200" dirty="0">
              <a:solidFill>
                <a:srgbClr val="898989"/>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fld>
            <a:endParaRPr lang="zh-CN" altLang="en-US" sz="1200" dirty="0">
              <a:solidFill>
                <a:srgbClr val="898989"/>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fld>
            <a:endParaRPr lang="zh-CN" altLang="en-US" sz="1200" dirty="0">
              <a:solidFill>
                <a:srgbClr val="898989"/>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fld>
            <a:endParaRPr lang="zh-CN" altLang="en-US" sz="1200" dirty="0">
              <a:solidFill>
                <a:srgbClr val="898989"/>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fld>
            <a:endParaRPr lang="zh-CN" altLang="en-US" sz="1200" dirty="0">
              <a:solidFill>
                <a:srgbClr val="898989"/>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fld>
            <a:endParaRPr lang="zh-CN" altLang="en-US" sz="1200" dirty="0">
              <a:solidFill>
                <a:srgbClr val="898989"/>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46685" y="123825"/>
            <a:ext cx="8540115" cy="678815"/>
          </a:xfrm>
          <a:ln w="12700" cmpd="sng">
            <a:noFill/>
            <a:prstDash val="solid"/>
          </a:ln>
        </p:spPr>
        <p:txBody>
          <a:bodyPr/>
          <a:lstStyle>
            <a:lvl1pPr algn="l">
              <a:defRPr/>
            </a:lvl1pPr>
          </a:lstStyle>
          <a:p>
            <a:r>
              <a:rPr lang="zh-CN" altLang="en-US"/>
              <a:t>       </a:t>
            </a:r>
            <a:endParaRPr lang="zh-CN" altLang="en-US"/>
          </a:p>
        </p:txBody>
      </p:sp>
      <p:sp>
        <p:nvSpPr>
          <p:cNvPr id="3" name="内容占位符 2"/>
          <p:cNvSpPr>
            <a:spLocks noGrp="1"/>
          </p:cNvSpPr>
          <p:nvPr>
            <p:ph idx="1"/>
          </p:nvPr>
        </p:nvSpPr>
        <p:spPr>
          <a:xfrm>
            <a:off x="365760" y="920115"/>
            <a:ext cx="8321040" cy="520636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fld>
            <a:endParaRPr lang="zh-CN" altLang="en-US" sz="1200" dirty="0">
              <a:solidFill>
                <a:srgbClr val="898989"/>
              </a:solidFill>
            </a:endParaRPr>
          </a:p>
        </p:txBody>
      </p:sp>
      <p:pic>
        <p:nvPicPr>
          <p:cNvPr id="7" name="图片 6"/>
          <p:cNvPicPr>
            <a:picLocks noChangeAspect="1"/>
          </p:cNvPicPr>
          <p:nvPr userDrawn="1"/>
        </p:nvPicPr>
        <p:blipFill>
          <a:blip r:embed="rId2"/>
          <a:stretch>
            <a:fillRect/>
          </a:stretch>
        </p:blipFill>
        <p:spPr>
          <a:xfrm>
            <a:off x="146685" y="123825"/>
            <a:ext cx="657225" cy="66675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fld>
            <a:endParaRPr lang="zh-CN" altLang="en-US" sz="1200" dirty="0">
              <a:solidFill>
                <a:srgbClr val="898989"/>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fld>
            <a:endParaRPr lang="zh-CN" altLang="en-US" sz="1200" dirty="0">
              <a:solidFill>
                <a:srgbClr val="898989"/>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fld>
            <a:endParaRPr lang="zh-CN" altLang="en-US" sz="1200" dirty="0">
              <a:solidFill>
                <a:srgbClr val="898989"/>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hangingPunct="1">
              <a:buChar char="•"/>
            </a:pPr>
            <a:fld id="{9A0DB2DC-4C9A-4742-B13C-FB6460FD3503}" type="slidenum">
              <a:rPr lang="en-US" altLang="zh-CN" sz="1400" dirty="0"/>
            </a:fld>
            <a:endParaRPr lang="en-US" altLang="zh-CN" sz="1400"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pic>
        <p:nvPicPr>
          <p:cNvPr id="5137" name="Picture 2"/>
          <p:cNvPicPr>
            <a:picLocks noChangeAspect="1"/>
          </p:cNvPicPr>
          <p:nvPr userDrawn="1"/>
        </p:nvPicPr>
        <p:blipFill>
          <a:blip r:embed="rId2"/>
          <a:stretch>
            <a:fillRect/>
          </a:stretch>
        </p:blipFill>
        <p:spPr>
          <a:xfrm>
            <a:off x="8229600" y="3175"/>
            <a:ext cx="914400" cy="914400"/>
          </a:xfrm>
          <a:prstGeom prst="rect">
            <a:avLst/>
          </a:prstGeom>
          <a:noFill/>
          <a:ln w="9525">
            <a:noFill/>
          </a:ln>
        </p:spPr>
      </p:pic>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23" name="Rectangle 4"/>
          <p:cNvSpPr>
            <a:spLocks noGrp="1" noChangeArrowheads="1"/>
          </p:cNvSpPr>
          <p:nvPr>
            <p:ph type="dt" sz="half" idx="2"/>
          </p:nvPr>
        </p:nvSpPr>
        <p:spPr bwMode="auto">
          <a:xfrm>
            <a:off x="457200" y="6245225"/>
            <a:ext cx="2133600" cy="4762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indent="0" algn="l" defTabSz="914400" rtl="0" fontAlgn="base" latinLnBrk="0">
              <a:lnSpc>
                <a:spcPct val="100000"/>
              </a:lnSpc>
              <a:spcBef>
                <a:spcPct val="0"/>
              </a:spcBef>
              <a:spcAft>
                <a:spcPct val="0"/>
              </a:spcAft>
              <a:buClrTx/>
              <a:buSzTx/>
              <a:buFont typeface="Arial" panose="020B0604020202020204" pitchFamily="34" charset="0"/>
              <a:buNone/>
              <a:defRPr/>
            </a:pPr>
            <a:endParaRPr kumimoji="0" lang="en-US" altLang="zh-CN" b="0" i="0" kern="1200" cap="none" spc="0" normalizeH="0" baseline="0" noProof="0">
              <a:solidFill>
                <a:schemeClr val="tx1"/>
              </a:solidFill>
              <a:latin typeface="Arial" panose="020B0604020202020204" pitchFamily="34" charset="0"/>
              <a:ea typeface="宋体" panose="02010600030101010101" pitchFamily="2" charset="-122"/>
              <a:cs typeface="+mn-cs"/>
            </a:endParaRPr>
          </a:p>
        </p:txBody>
      </p:sp>
      <p:sp>
        <p:nvSpPr>
          <p:cNvPr id="24" name="Rectangle 5"/>
          <p:cNvSpPr>
            <a:spLocks noGrp="1" noChangeArrowheads="1"/>
          </p:cNvSpPr>
          <p:nvPr>
            <p:ph type="ftr" sz="quarter" idx="3"/>
          </p:nvPr>
        </p:nvSpPr>
        <p:spPr bwMode="auto">
          <a:xfrm>
            <a:off x="3124200" y="6245225"/>
            <a:ext cx="2895600" cy="4762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indent="0" defTabSz="914400" rtl="0" fontAlgn="base" latinLnBrk="0">
              <a:lnSpc>
                <a:spcPct val="100000"/>
              </a:lnSpc>
              <a:spcBef>
                <a:spcPct val="0"/>
              </a:spcBef>
              <a:spcAft>
                <a:spcPct val="0"/>
              </a:spcAft>
              <a:buClrTx/>
              <a:buSzTx/>
              <a:buFont typeface="Arial" panose="020B0604020202020204" pitchFamily="34" charset="0"/>
              <a:buNone/>
              <a:defRPr/>
            </a:pPr>
            <a:endParaRPr kumimoji="0" lang="en-US" altLang="zh-CN" b="0" i="0" kern="1200" cap="none" spc="0" normalizeH="0" baseline="0" noProof="0">
              <a:solidFill>
                <a:schemeClr val="tx1"/>
              </a:solidFill>
              <a:latin typeface="Arial" panose="020B0604020202020204" pitchFamily="34" charset="0"/>
              <a:ea typeface="宋体" panose="02010600030101010101" pitchFamily="2" charset="-122"/>
              <a:cs typeface="+mn-cs"/>
            </a:endParaRPr>
          </a:p>
        </p:txBody>
      </p:sp>
      <p:sp>
        <p:nvSpPr>
          <p:cNvPr id="25" name="Rectangle 6"/>
          <p:cNvSpPr>
            <a:spLocks noGrp="1" noChangeArrowheads="1"/>
          </p:cNvSpPr>
          <p:nvPr>
            <p:ph type="sldNum" sz="quarter" idx="4"/>
          </p:nvPr>
        </p:nvSpPr>
        <p:spPr bwMode="auto">
          <a:xfrm>
            <a:off x="6553200" y="6245225"/>
            <a:ext cx="2133600" cy="4762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algn="r" eaLnBrk="1" hangingPunct="1">
              <a:buChar char="•"/>
            </a:pPr>
            <a:fld id="{9A0DB2DC-4C9A-4742-B13C-FB6460FD3503}" type="slidenum">
              <a:rPr lang="en-US" altLang="zh-CN" sz="1400" dirty="0"/>
            </a:fld>
            <a:endParaRPr lang="en-US" altLang="zh-CN" sz="1400"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hangingPunct="1">
              <a:buChar char="•"/>
            </a:pPr>
            <a:fld id="{9A0DB2DC-4C9A-4742-B13C-FB6460FD3503}" type="slidenum">
              <a:rPr lang="en-US" altLang="zh-CN" sz="1400" dirty="0"/>
            </a:fld>
            <a:endParaRPr lang="en-US" altLang="zh-CN" sz="1400"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990600" y="838200"/>
            <a:ext cx="39243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5067300" y="838200"/>
            <a:ext cx="39243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lgn="r" eaLnBrk="1" hangingPunct="1">
              <a:buChar char="•"/>
            </a:pPr>
            <a:fld id="{9A0DB2DC-4C9A-4742-B13C-FB6460FD3503}" type="slidenum">
              <a:rPr lang="en-US" altLang="zh-CN" sz="1400" dirty="0"/>
            </a:fld>
            <a:endParaRPr lang="en-US" altLang="zh-CN" sz="1400"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algn="r" eaLnBrk="1" hangingPunct="1">
              <a:buChar char="•"/>
            </a:pPr>
            <a:fld id="{9A0DB2DC-4C9A-4742-B13C-FB6460FD3503}" type="slidenum">
              <a:rPr lang="en-US" altLang="zh-CN" sz="1400" dirty="0"/>
            </a:fld>
            <a:endParaRPr lang="en-US" altLang="zh-CN" sz="1400"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algn="r" eaLnBrk="1" hangingPunct="1">
              <a:buChar char="•"/>
            </a:pPr>
            <a:fld id="{9A0DB2DC-4C9A-4742-B13C-FB6460FD3503}" type="slidenum">
              <a:rPr lang="en-US" altLang="zh-CN" sz="1400" dirty="0"/>
            </a:fld>
            <a:endParaRPr lang="en-US" altLang="zh-CN" sz="1400"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algn="r" eaLnBrk="1" hangingPunct="1">
              <a:buChar char="•"/>
            </a:pPr>
            <a:fld id="{9A0DB2DC-4C9A-4742-B13C-FB6460FD3503}" type="slidenum">
              <a:rPr lang="en-US" altLang="zh-CN" sz="1400" dirty="0"/>
            </a:fld>
            <a:endParaRPr lang="en-US" altLang="zh-CN" sz="140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fld>
            <a:endParaRPr lang="zh-CN" altLang="en-US" sz="1200" dirty="0">
              <a:solidFill>
                <a:srgbClr val="898989"/>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lgn="r" eaLnBrk="1" hangingPunct="1">
              <a:buChar char="•"/>
            </a:pPr>
            <a:fld id="{9A0DB2DC-4C9A-4742-B13C-FB6460FD3503}" type="slidenum">
              <a:rPr lang="en-US" altLang="zh-CN" sz="1400" dirty="0"/>
            </a:fld>
            <a:endParaRPr lang="en-US" altLang="zh-CN" sz="1400"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lgn="r" eaLnBrk="1" hangingPunct="1">
              <a:buChar char="•"/>
            </a:pPr>
            <a:fld id="{9A0DB2DC-4C9A-4742-B13C-FB6460FD3503}" type="slidenum">
              <a:rPr lang="en-US" altLang="zh-CN" sz="1400" dirty="0"/>
            </a:fld>
            <a:endParaRPr lang="en-US" altLang="zh-CN" sz="1400"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hangingPunct="1">
              <a:buChar char="•"/>
            </a:pPr>
            <a:fld id="{9A0DB2DC-4C9A-4742-B13C-FB6460FD3503}" type="slidenum">
              <a:rPr lang="en-US" altLang="zh-CN" sz="1400" dirty="0"/>
            </a:fld>
            <a:endParaRPr lang="en-US" altLang="zh-CN" sz="1400"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91350" y="152400"/>
            <a:ext cx="2000250" cy="58674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990600" y="152400"/>
            <a:ext cx="5848350" cy="58674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hangingPunct="1">
              <a:buChar char="•"/>
            </a:pPr>
            <a:fld id="{9A0DB2DC-4C9A-4742-B13C-FB6460FD3503}" type="slidenum">
              <a:rPr lang="en-US" altLang="zh-CN" sz="1400" dirty="0"/>
            </a:fld>
            <a:endParaRPr lang="en-US" altLang="zh-CN" sz="1400"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pic>
        <p:nvPicPr>
          <p:cNvPr id="6146" name="Picture 4"/>
          <p:cNvPicPr>
            <a:picLocks noChangeAspect="1"/>
          </p:cNvPicPr>
          <p:nvPr/>
        </p:nvPicPr>
        <p:blipFill>
          <a:blip r:embed="rId2"/>
          <a:stretch>
            <a:fillRect/>
          </a:stretch>
        </p:blipFill>
        <p:spPr>
          <a:xfrm>
            <a:off x="6365875" y="5973763"/>
            <a:ext cx="2435225" cy="601662"/>
          </a:xfrm>
          <a:prstGeom prst="rect">
            <a:avLst/>
          </a:prstGeom>
          <a:noFill/>
          <a:ln w="9525">
            <a:noFill/>
          </a:ln>
        </p:spPr>
      </p:pic>
      <p:sp>
        <p:nvSpPr>
          <p:cNvPr id="6147" name="Line 2"/>
          <p:cNvSpPr/>
          <p:nvPr userDrawn="1"/>
        </p:nvSpPr>
        <p:spPr>
          <a:xfrm flipV="1">
            <a:off x="323850" y="1268413"/>
            <a:ext cx="8496300" cy="0"/>
          </a:xfrm>
          <a:prstGeom prst="line">
            <a:avLst/>
          </a:prstGeom>
          <a:ln w="25400" cap="flat" cmpd="sng">
            <a:solidFill>
              <a:schemeClr val="tx2"/>
            </a:solidFill>
            <a:prstDash val="solid"/>
            <a:headEnd type="none" w="sm" len="sm"/>
            <a:tailEnd type="none" w="sm" len="sm"/>
          </a:ln>
        </p:spPr>
      </p:sp>
      <p:sp>
        <p:nvSpPr>
          <p:cNvPr id="6148" name="Rectangle 6"/>
          <p:cNvSpPr/>
          <p:nvPr userDrawn="1"/>
        </p:nvSpPr>
        <p:spPr>
          <a:xfrm>
            <a:off x="8374063" y="6453188"/>
            <a:ext cx="769937" cy="241300"/>
          </a:xfrm>
          <a:prstGeom prst="rect">
            <a:avLst/>
          </a:prstGeom>
          <a:noFill/>
          <a:ln w="9525">
            <a:noFill/>
          </a:ln>
        </p:spPr>
        <p:txBody>
          <a:bodyPr wrap="none" lIns="90488" tIns="44450" rIns="90488" bIns="44450">
            <a:spAutoFit/>
          </a:bodyPr>
          <a:lstStyle/>
          <a:p>
            <a:pPr lvl="0" algn="r"/>
            <a:r>
              <a:rPr lang="zh-CN" altLang="en-US" sz="1000" dirty="0">
                <a:solidFill>
                  <a:srgbClr val="000000"/>
                </a:solidFill>
                <a:latin typeface="FuturaA Md BT" charset="0"/>
              </a:rPr>
              <a:t>   </a:t>
            </a:r>
            <a:r>
              <a:rPr lang="en-US" altLang="zh-CN" sz="1000" dirty="0">
                <a:solidFill>
                  <a:srgbClr val="000000"/>
                </a:solidFill>
                <a:latin typeface="FuturaA Md BT" charset="0"/>
              </a:rPr>
              <a:t>Page </a:t>
            </a:r>
            <a:fld id="{9A0DB2DC-4C9A-4742-B13C-FB6460FD3503}" type="slidenum">
              <a:rPr lang="en-US" altLang="zh-CN" sz="1000" dirty="0">
                <a:solidFill>
                  <a:srgbClr val="000000"/>
                </a:solidFill>
                <a:latin typeface="FuturaA Md BT" charset="0"/>
              </a:rPr>
            </a:fld>
            <a:endParaRPr lang="en-US" altLang="zh-CN" sz="1000" dirty="0">
              <a:solidFill>
                <a:srgbClr val="000000"/>
              </a:solidFill>
              <a:latin typeface="FuturaA Md BT" charset="0"/>
            </a:endParaRPr>
          </a:p>
        </p:txBody>
      </p:sp>
      <p:grpSp>
        <p:nvGrpSpPr>
          <p:cNvPr id="6149" name="Group 10"/>
          <p:cNvGrpSpPr/>
          <p:nvPr userDrawn="1"/>
        </p:nvGrpSpPr>
        <p:grpSpPr>
          <a:xfrm>
            <a:off x="827088" y="5516563"/>
            <a:ext cx="8315325" cy="1360487"/>
            <a:chOff x="249" y="2341"/>
            <a:chExt cx="5178" cy="1613"/>
          </a:xfrm>
        </p:grpSpPr>
        <p:pic>
          <p:nvPicPr>
            <p:cNvPr id="6157" name="Picture 11" descr="未命名-1"/>
            <p:cNvPicPr>
              <a:picLocks noChangeAspect="1"/>
            </p:cNvPicPr>
            <p:nvPr/>
          </p:nvPicPr>
          <p:blipFill>
            <a:blip r:embed="rId3"/>
            <a:stretch>
              <a:fillRect/>
            </a:stretch>
          </p:blipFill>
          <p:spPr>
            <a:xfrm>
              <a:off x="249" y="2341"/>
              <a:ext cx="5178" cy="1434"/>
            </a:xfrm>
            <a:prstGeom prst="rect">
              <a:avLst/>
            </a:prstGeom>
            <a:noFill/>
            <a:ln w="9525">
              <a:noFill/>
            </a:ln>
          </p:spPr>
        </p:pic>
        <p:sp>
          <p:nvSpPr>
            <p:cNvPr id="15" name="Rectangle 12"/>
            <p:cNvSpPr>
              <a:spLocks noChangeArrowheads="1"/>
            </p:cNvSpPr>
            <p:nvPr/>
          </p:nvSpPr>
          <p:spPr bwMode="gray">
            <a:xfrm>
              <a:off x="1877" y="3593"/>
              <a:ext cx="115" cy="361"/>
            </a:xfrm>
            <a:prstGeom prst="rect">
              <a:avLst/>
            </a:prstGeom>
            <a:noFill/>
            <a:ln w="9525" algn="ctr">
              <a:noFill/>
              <a:miter lim="800000"/>
            </a:ln>
            <a:effec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1" i="0" u="none" strike="noStrike" kern="1200" cap="none" spc="0" normalizeH="0" baseline="0" noProof="0">
                <a:ln>
                  <a:noFill/>
                </a:ln>
                <a:solidFill>
                  <a:srgbClr val="00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grpSp>
      <p:pic>
        <p:nvPicPr>
          <p:cNvPr id="6150" name="Picture 16" descr="logo"/>
          <p:cNvPicPr>
            <a:picLocks noChangeAspect="1"/>
          </p:cNvPicPr>
          <p:nvPr userDrawn="1"/>
        </p:nvPicPr>
        <p:blipFill>
          <a:blip r:embed="rId4"/>
          <a:stretch>
            <a:fillRect/>
          </a:stretch>
        </p:blipFill>
        <p:spPr>
          <a:xfrm>
            <a:off x="144463" y="333375"/>
            <a:ext cx="3348037" cy="719138"/>
          </a:xfrm>
          <a:prstGeom prst="rect">
            <a:avLst/>
          </a:prstGeom>
          <a:noFill/>
          <a:ln w="9525">
            <a:noFill/>
          </a:ln>
        </p:spPr>
      </p:pic>
      <p:pic>
        <p:nvPicPr>
          <p:cNvPr id="6151" name="Picture 17"/>
          <p:cNvPicPr>
            <a:picLocks noChangeAspect="1"/>
          </p:cNvPicPr>
          <p:nvPr userDrawn="1"/>
        </p:nvPicPr>
        <p:blipFill>
          <a:blip r:embed="rId5"/>
          <a:stretch>
            <a:fillRect/>
          </a:stretch>
        </p:blipFill>
        <p:spPr>
          <a:xfrm>
            <a:off x="179388" y="5734050"/>
            <a:ext cx="1079500" cy="1057275"/>
          </a:xfrm>
          <a:prstGeom prst="rect">
            <a:avLst/>
          </a:prstGeom>
          <a:noFill/>
          <a:ln w="9525">
            <a:noFill/>
          </a:ln>
        </p:spPr>
      </p:pic>
      <p:sp>
        <p:nvSpPr>
          <p:cNvPr id="6152" name="Rectangle 13"/>
          <p:cNvSpPr/>
          <p:nvPr userDrawn="1"/>
        </p:nvSpPr>
        <p:spPr>
          <a:xfrm>
            <a:off x="8374063" y="6453188"/>
            <a:ext cx="769937" cy="241300"/>
          </a:xfrm>
          <a:prstGeom prst="rect">
            <a:avLst/>
          </a:prstGeom>
          <a:noFill/>
          <a:ln w="9525">
            <a:noFill/>
          </a:ln>
        </p:spPr>
        <p:txBody>
          <a:bodyPr wrap="none" lIns="90488" tIns="44450" rIns="90488" bIns="44450">
            <a:spAutoFit/>
          </a:bodyPr>
          <a:lstStyle/>
          <a:p>
            <a:pPr lvl="0" algn="r"/>
            <a:r>
              <a:rPr lang="zh-CN" altLang="en-US" sz="1000" dirty="0">
                <a:solidFill>
                  <a:srgbClr val="000000"/>
                </a:solidFill>
                <a:latin typeface="FuturaA Md BT" charset="0"/>
              </a:rPr>
              <a:t>   </a:t>
            </a:r>
            <a:r>
              <a:rPr lang="en-US" altLang="zh-CN" sz="1000" dirty="0">
                <a:solidFill>
                  <a:srgbClr val="000000"/>
                </a:solidFill>
                <a:latin typeface="FuturaA Md BT" charset="0"/>
              </a:rPr>
              <a:t>Page </a:t>
            </a:r>
            <a:fld id="{9A0DB2DC-4C9A-4742-B13C-FB6460FD3503}" type="slidenum">
              <a:rPr lang="en-US" altLang="zh-CN" sz="1000" dirty="0">
                <a:solidFill>
                  <a:srgbClr val="000000"/>
                </a:solidFill>
                <a:latin typeface="FuturaA Md BT" charset="0"/>
              </a:rPr>
            </a:fld>
            <a:endParaRPr lang="en-US" altLang="zh-CN" sz="1000" dirty="0">
              <a:solidFill>
                <a:srgbClr val="000000"/>
              </a:solidFill>
              <a:latin typeface="FuturaA Md BT" charset="0"/>
            </a:endParaRPr>
          </a:p>
        </p:txBody>
      </p:sp>
      <p:pic>
        <p:nvPicPr>
          <p:cNvPr id="6153" name="Picture 14" descr="蓝色LOGO"/>
          <p:cNvPicPr>
            <a:picLocks noChangeAspect="1"/>
          </p:cNvPicPr>
          <p:nvPr userDrawn="1"/>
        </p:nvPicPr>
        <p:blipFill>
          <a:blip r:embed="rId6"/>
          <a:stretch>
            <a:fillRect/>
          </a:stretch>
        </p:blipFill>
        <p:spPr>
          <a:xfrm>
            <a:off x="34925" y="188913"/>
            <a:ext cx="3673475" cy="863600"/>
          </a:xfrm>
          <a:prstGeom prst="rect">
            <a:avLst/>
          </a:prstGeom>
          <a:noFill/>
          <a:ln w="9525">
            <a:noFill/>
          </a:ln>
        </p:spPr>
      </p:pic>
      <p:pic>
        <p:nvPicPr>
          <p:cNvPr id="6154" name="Picture 15" descr="教3楼"/>
          <p:cNvPicPr>
            <a:picLocks noChangeAspect="1"/>
          </p:cNvPicPr>
          <p:nvPr userDrawn="1"/>
        </p:nvPicPr>
        <p:blipFill>
          <a:blip r:embed="rId7"/>
          <a:stretch>
            <a:fillRect/>
          </a:stretch>
        </p:blipFill>
        <p:spPr>
          <a:xfrm>
            <a:off x="0" y="3789363"/>
            <a:ext cx="9144000" cy="3095625"/>
          </a:xfrm>
          <a:prstGeom prst="rect">
            <a:avLst/>
          </a:prstGeom>
          <a:noFill/>
          <a:ln w="9525">
            <a:noFill/>
          </a:ln>
        </p:spPr>
      </p:pic>
      <p:sp>
        <p:nvSpPr>
          <p:cNvPr id="2999298" name="Rectangle 2"/>
          <p:cNvSpPr>
            <a:spLocks noGrp="1" noChangeArrowheads="1"/>
          </p:cNvSpPr>
          <p:nvPr>
            <p:ph type="ctrTitle"/>
          </p:nvPr>
        </p:nvSpPr>
        <p:spPr>
          <a:xfrm>
            <a:off x="685800" y="1273175"/>
            <a:ext cx="7772400" cy="1470025"/>
          </a:xfrm>
        </p:spPr>
        <p:txBody>
          <a:bodyPr/>
          <a:lstStyle>
            <a:lvl1pPr algn="ctr">
              <a:defRPr sz="4400">
                <a:solidFill>
                  <a:srgbClr val="FF3300"/>
                </a:solidFill>
                <a:ea typeface="华文中宋" panose="02010600040101010101" pitchFamily="2" charset="-122"/>
              </a:defRPr>
            </a:lvl1pPr>
          </a:lstStyle>
          <a:p>
            <a:pPr lvl="0"/>
            <a:r>
              <a:rPr lang="zh-CN" altLang="en-US" noProof="0"/>
              <a:t>单击此处编辑母版标题样式</a:t>
            </a:r>
            <a:endParaRPr lang="zh-CN" altLang="en-US" noProof="0"/>
          </a:p>
        </p:txBody>
      </p:sp>
      <p:sp>
        <p:nvSpPr>
          <p:cNvPr id="2999299" name="Rectangle 3"/>
          <p:cNvSpPr>
            <a:spLocks noGrp="1" noChangeArrowheads="1"/>
          </p:cNvSpPr>
          <p:nvPr>
            <p:ph type="subTitle" idx="1"/>
          </p:nvPr>
        </p:nvSpPr>
        <p:spPr>
          <a:xfrm>
            <a:off x="1371600" y="3028950"/>
            <a:ext cx="6400800" cy="1752600"/>
          </a:xfrm>
        </p:spPr>
        <p:txBody>
          <a:bodyPr/>
          <a:lstStyle>
            <a:lvl1pPr marL="0" indent="0" algn="ctr">
              <a:buFont typeface="Wingdings" panose="05000000000000000000" pitchFamily="2" charset="2"/>
              <a:buNone/>
              <a:defRPr>
                <a:solidFill>
                  <a:srgbClr val="0000FF"/>
                </a:solidFill>
                <a:ea typeface="隶书" panose="02010509060101010101" pitchFamily="49" charset="-122"/>
              </a:defRPr>
            </a:lvl1pPr>
          </a:lstStyle>
          <a:p>
            <a:pPr lvl="0"/>
            <a:r>
              <a:rPr lang="zh-CN" altLang="en-US" noProof="0"/>
              <a:t>单击此处编辑母版副标题样式</a:t>
            </a:r>
            <a:endParaRPr lang="zh-CN" altLang="en-US" noProof="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790575" y="1219200"/>
            <a:ext cx="3810000" cy="48768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752975" y="1219200"/>
            <a:ext cx="3810000" cy="48768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fld>
            <a:endParaRPr lang="zh-CN" altLang="en-US" sz="1200" dirty="0">
              <a:solidFill>
                <a:srgbClr val="898989"/>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10000"/>
              </a:lnSpc>
              <a:spcBef>
                <a:spcPct val="40000"/>
              </a:spcBef>
              <a:spcAft>
                <a:spcPct val="10000"/>
              </a:spcAft>
              <a:buClrTx/>
              <a:buSzTx/>
              <a:buFont typeface="Wingdings" panose="05000000000000000000" pitchFamily="2" charset="2"/>
              <a:buNone/>
              <a:defRPr/>
            </a:pPr>
            <a:endParaRPr kumimoji="1" lang="zh-CN" altLang="en-US" sz="3200" b="0" i="0" u="none" strike="noStrike" kern="1200" cap="none" spc="0" normalizeH="0" baseline="0" noProof="0">
              <a:ln>
                <a:noFill/>
              </a:ln>
              <a:solidFill>
                <a:srgbClr val="000066"/>
              </a:solidFill>
              <a:effectLst/>
              <a:uLnTx/>
              <a:uFillTx/>
              <a:latin typeface="+mn-lt"/>
              <a:ea typeface="+mn-ea"/>
              <a:cs typeface="+mn-cs"/>
            </a:endParaRP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6413" y="104775"/>
            <a:ext cx="2020887" cy="59912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790575" y="104775"/>
            <a:ext cx="5913438" cy="59912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fld>
            <a:endParaRPr lang="zh-CN" altLang="en-US" sz="1200" dirty="0">
              <a:solidFill>
                <a:srgbClr val="898989"/>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fld>
            <a:endParaRPr lang="zh-CN" altLang="en-US" sz="1200" dirty="0">
              <a:solidFill>
                <a:srgbClr val="898989"/>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fld>
            <a:endParaRPr lang="zh-CN" altLang="en-US" sz="1200" dirty="0">
              <a:solidFill>
                <a:srgbClr val="898989"/>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fld>
            <a:endParaRPr lang="zh-CN" altLang="en-US" sz="1200" dirty="0">
              <a:solidFill>
                <a:srgbClr val="898989"/>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fld>
            <a:endParaRPr lang="zh-CN" altLang="en-US" sz="1200" dirty="0">
              <a:solidFill>
                <a:srgbClr val="898989"/>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1" Type="http://schemas.openxmlformats.org/officeDocument/2006/relationships/theme" Target="../theme/theme3.xml"/><Relationship Id="rId20" Type="http://schemas.openxmlformats.org/officeDocument/2006/relationships/image" Target="../media/image11.png"/><Relationship Id="rId2" Type="http://schemas.openxmlformats.org/officeDocument/2006/relationships/slideLayout" Target="../slideLayouts/slideLayout24.xml"/><Relationship Id="rId19" Type="http://schemas.openxmlformats.org/officeDocument/2006/relationships/image" Target="../media/image10.jpeg"/><Relationship Id="rId18" Type="http://schemas.openxmlformats.org/officeDocument/2006/relationships/image" Target="../media/image9.jpeg"/><Relationship Id="rId17" Type="http://schemas.openxmlformats.org/officeDocument/2006/relationships/image" Target="../media/image8.jpeg"/><Relationship Id="rId16" Type="http://schemas.openxmlformats.org/officeDocument/2006/relationships/image" Target="../media/image7.jpeg"/><Relationship Id="rId15" Type="http://schemas.openxmlformats.org/officeDocument/2006/relationships/image" Target="../media/image6.jpeg"/><Relationship Id="rId14" Type="http://schemas.openxmlformats.org/officeDocument/2006/relationships/image" Target="../media/image5.jpeg"/><Relationship Id="rId13" Type="http://schemas.openxmlformats.org/officeDocument/2006/relationships/image" Target="../media/image4.png"/><Relationship Id="rId12" Type="http://schemas.openxmlformats.org/officeDocument/2006/relationships/image" Target="../media/image3.png"/><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3" Type="http://schemas.openxmlformats.org/officeDocument/2006/relationships/theme" Target="../theme/theme4.xml"/><Relationship Id="rId12" Type="http://schemas.openxmlformats.org/officeDocument/2006/relationships/image" Target="../media/image14.jpeg"/><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457200" y="274638"/>
            <a:ext cx="8229600" cy="1143000"/>
          </a:xfrm>
          <a:prstGeom prst="rect">
            <a:avLst/>
          </a:prstGeom>
          <a:noFill/>
          <a:ln w="9525">
            <a:noFill/>
          </a:ln>
        </p:spPr>
        <p:txBody>
          <a:bodyPr anchor="ctr"/>
          <a:lstStyle/>
          <a:p>
            <a:pPr lvl="0"/>
            <a:r>
              <a:rPr lang="zh-CN" altLang="en-US" dirty="0"/>
              <a:t>单击此处编辑母版标题样式</a:t>
            </a:r>
            <a:endParaRPr lang="zh-CN" altLang="en-US" dirty="0"/>
          </a:p>
        </p:txBody>
      </p:sp>
      <p:sp>
        <p:nvSpPr>
          <p:cNvPr id="1027" name="文本占位符 2"/>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hangingPunct="1">
              <a:buFont typeface="Arial" panose="020B0604020202020204" pitchFamily="34" charset="0"/>
              <a:buNone/>
              <a:defRPr sz="1200">
                <a:solidFill>
                  <a:schemeClr val="tx1">
                    <a:tint val="75000"/>
                  </a:schemeClr>
                </a:solidFill>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buFont typeface="Arial" panose="020B0604020202020204" pitchFamily="34" charset="0"/>
              <a:buNone/>
              <a:defRPr sz="1200">
                <a:solidFill>
                  <a:schemeClr val="tx1">
                    <a:tint val="75000"/>
                  </a:schemeClr>
                </a:solidFill>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p>
            <a:pPr lvl="0" algn="r" eaLnBrk="1" hangingPunct="1">
              <a:buChar char="•"/>
            </a:pPr>
            <a:fld id="{9A0DB2DC-4C9A-4742-B13C-FB6460FD3503}" type="slidenum">
              <a:rPr lang="zh-CN" altLang="en-US" sz="1200" dirty="0">
                <a:solidFill>
                  <a:srgbClr val="898989"/>
                </a:solidFill>
              </a:rPr>
            </a:fld>
            <a:endParaRPr lang="zh-CN" altLang="en-US" sz="1200" dirty="0">
              <a:solidFill>
                <a:srgbClr val="898989"/>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标题占位符 1"/>
          <p:cNvSpPr>
            <a:spLocks noGrp="1"/>
          </p:cNvSpPr>
          <p:nvPr>
            <p:ph type="title"/>
          </p:nvPr>
        </p:nvSpPr>
        <p:spPr>
          <a:xfrm>
            <a:off x="457200" y="274638"/>
            <a:ext cx="8229600" cy="1143000"/>
          </a:xfrm>
          <a:prstGeom prst="rect">
            <a:avLst/>
          </a:prstGeom>
          <a:noFill/>
          <a:ln w="9525">
            <a:noFill/>
          </a:ln>
        </p:spPr>
        <p:txBody>
          <a:bodyPr anchor="ctr"/>
          <a:lstStyle/>
          <a:p>
            <a:pPr lvl="0"/>
            <a:r>
              <a:rPr lang="zh-CN" altLang="en-US" dirty="0"/>
              <a:t>单击此处编辑母版标题样式</a:t>
            </a:r>
            <a:endParaRPr lang="zh-CN" altLang="en-US" dirty="0"/>
          </a:p>
        </p:txBody>
      </p:sp>
      <p:sp>
        <p:nvSpPr>
          <p:cNvPr id="2051" name="文本占位符 2"/>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hangingPunct="1">
              <a:buFont typeface="Arial" panose="020B0604020202020204" pitchFamily="34" charset="0"/>
              <a:buNone/>
              <a:defRPr sz="1200">
                <a:solidFill>
                  <a:schemeClr val="tx1">
                    <a:tint val="75000"/>
                  </a:schemeClr>
                </a:solidFill>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buFont typeface="Arial" panose="020B0604020202020204" pitchFamily="34" charset="0"/>
              <a:buNone/>
              <a:defRPr sz="1200">
                <a:solidFill>
                  <a:schemeClr val="tx1">
                    <a:tint val="75000"/>
                  </a:schemeClr>
                </a:solidFill>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p>
            <a:pPr lvl="0" algn="r" eaLnBrk="1" hangingPunct="1">
              <a:buChar char="•"/>
            </a:pPr>
            <a:fld id="{9A0DB2DC-4C9A-4742-B13C-FB6460FD3503}" type="slidenum">
              <a:rPr lang="zh-CN" altLang="en-US" sz="1200" dirty="0">
                <a:solidFill>
                  <a:srgbClr val="898989"/>
                </a:solidFill>
              </a:rPr>
            </a:fld>
            <a:endParaRPr lang="zh-CN" altLang="en-US" sz="1200" dirty="0">
              <a:solidFill>
                <a:srgbClr val="898989"/>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10"/>
          <p:cNvPicPr>
            <a:picLocks noChangeAspect="1"/>
          </p:cNvPicPr>
          <p:nvPr userDrawn="1"/>
        </p:nvPicPr>
        <p:blipFill>
          <a:blip r:embed="rId12"/>
          <a:stretch>
            <a:fillRect/>
          </a:stretch>
        </p:blipFill>
        <p:spPr>
          <a:xfrm>
            <a:off x="0" y="0"/>
            <a:ext cx="9144000" cy="6858000"/>
          </a:xfrm>
          <a:prstGeom prst="rect">
            <a:avLst/>
          </a:prstGeom>
          <a:noFill/>
          <a:ln w="9525">
            <a:noFill/>
          </a:ln>
        </p:spPr>
      </p:pic>
      <p:pic>
        <p:nvPicPr>
          <p:cNvPr id="2051" name="Picture 12" descr="a_1"/>
          <p:cNvPicPr>
            <a:picLocks noChangeAspect="1"/>
          </p:cNvPicPr>
          <p:nvPr userDrawn="1"/>
        </p:nvPicPr>
        <p:blipFill>
          <a:blip r:embed="rId13"/>
          <a:srcRect l="2174"/>
          <a:stretch>
            <a:fillRect/>
          </a:stretch>
        </p:blipFill>
        <p:spPr>
          <a:xfrm>
            <a:off x="0" y="0"/>
            <a:ext cx="9144000" cy="5308600"/>
          </a:xfrm>
          <a:prstGeom prst="rect">
            <a:avLst/>
          </a:prstGeom>
          <a:noFill/>
          <a:ln w="9525">
            <a:noFill/>
          </a:ln>
        </p:spPr>
      </p:pic>
      <p:sp>
        <p:nvSpPr>
          <p:cNvPr id="2052" name="Rectangle 22"/>
          <p:cNvSpPr>
            <a:spLocks noChangeArrowheads="1"/>
          </p:cNvSpPr>
          <p:nvPr/>
        </p:nvSpPr>
        <p:spPr bwMode="auto">
          <a:xfrm>
            <a:off x="0" y="2590800"/>
            <a:ext cx="9144000" cy="1066800"/>
          </a:xfrm>
          <a:prstGeom prst="rect">
            <a:avLst/>
          </a:prstGeom>
          <a:gradFill rotWithShape="1">
            <a:gsLst>
              <a:gs pos="0">
                <a:srgbClr val="3191D3"/>
              </a:gs>
              <a:gs pos="100000">
                <a:srgbClr val="174362"/>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3" name="Rectangle 14" descr="mao1-1"/>
          <p:cNvSpPr>
            <a:spLocks noChangeAspect="1" noChangeArrowheads="1"/>
          </p:cNvSpPr>
          <p:nvPr/>
        </p:nvSpPr>
        <p:spPr bwMode="auto">
          <a:xfrm>
            <a:off x="8153400" y="4967288"/>
            <a:ext cx="969963" cy="900113"/>
          </a:xfrm>
          <a:prstGeom prst="rect">
            <a:avLst/>
          </a:prstGeom>
          <a:blipFill dpi="0" rotWithShape="1">
            <a:blip r:embed="rId14"/>
            <a:srcRect/>
            <a:stretch>
              <a:fillRect/>
            </a:stretch>
          </a:blipFill>
          <a:ln w="22225" cmpd="sng">
            <a:solidFill>
              <a:schemeClr val="bg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4" name="Rectangle 15" descr="xmy2-1"/>
          <p:cNvSpPr>
            <a:spLocks noChangeAspect="1" noChangeArrowheads="1"/>
          </p:cNvSpPr>
          <p:nvPr/>
        </p:nvSpPr>
        <p:spPr bwMode="auto">
          <a:xfrm>
            <a:off x="8153400" y="3976688"/>
            <a:ext cx="969963" cy="900113"/>
          </a:xfrm>
          <a:prstGeom prst="rect">
            <a:avLst/>
          </a:prstGeom>
          <a:blipFill dpi="0" rotWithShape="1">
            <a:blip r:embed="rId15"/>
            <a:srcRect/>
            <a:stretch>
              <a:fillRect/>
            </a:stretch>
          </a:blipFill>
          <a:ln w="22225" cmpd="sng">
            <a:solidFill>
              <a:schemeClr val="bg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5" name="Rectangle 16" descr="xm-1"/>
          <p:cNvSpPr>
            <a:spLocks noChangeArrowheads="1"/>
          </p:cNvSpPr>
          <p:nvPr/>
        </p:nvSpPr>
        <p:spPr bwMode="auto">
          <a:xfrm>
            <a:off x="6019800" y="5957888"/>
            <a:ext cx="1066800" cy="900113"/>
          </a:xfrm>
          <a:prstGeom prst="rect">
            <a:avLst/>
          </a:prstGeom>
          <a:blipFill dpi="0" rotWithShape="1">
            <a:blip r:embed="rId16"/>
            <a:srcRect/>
            <a:stretch>
              <a:fillRect/>
            </a:stretch>
          </a:blipFill>
          <a:ln w="22225" cmpd="sng">
            <a:solidFill>
              <a:schemeClr val="bg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6" name="Rectangle 17" descr="xue2-1"/>
          <p:cNvSpPr>
            <a:spLocks noChangeAspect="1" noChangeArrowheads="1"/>
          </p:cNvSpPr>
          <p:nvPr/>
        </p:nvSpPr>
        <p:spPr bwMode="auto">
          <a:xfrm>
            <a:off x="7134225" y="5943600"/>
            <a:ext cx="969963" cy="900113"/>
          </a:xfrm>
          <a:prstGeom prst="rect">
            <a:avLst/>
          </a:prstGeom>
          <a:blipFill dpi="0" rotWithShape="1">
            <a:blip r:embed="rId17"/>
            <a:srcRect/>
            <a:stretch>
              <a:fillRect/>
            </a:stretch>
          </a:blipFill>
          <a:ln w="22225" cmpd="sng">
            <a:solidFill>
              <a:schemeClr val="bg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7" name="Rectangle 18" descr="mao-1"/>
          <p:cNvSpPr>
            <a:spLocks noChangeAspect="1" noChangeArrowheads="1"/>
          </p:cNvSpPr>
          <p:nvPr/>
        </p:nvSpPr>
        <p:spPr bwMode="auto">
          <a:xfrm>
            <a:off x="7107238" y="4967288"/>
            <a:ext cx="969963" cy="900113"/>
          </a:xfrm>
          <a:prstGeom prst="rect">
            <a:avLst/>
          </a:prstGeom>
          <a:blipFill dpi="0" rotWithShape="1">
            <a:blip r:embed="rId18"/>
            <a:srcRect/>
            <a:stretch>
              <a:fillRect/>
            </a:stretch>
          </a:blipFill>
          <a:ln w="22225" cmpd="sng">
            <a:solidFill>
              <a:schemeClr val="bg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8" name="Rectangle 19" descr="xiaoxun-1"/>
          <p:cNvSpPr>
            <a:spLocks noChangeAspect="1" noChangeArrowheads="1"/>
          </p:cNvSpPr>
          <p:nvPr/>
        </p:nvSpPr>
        <p:spPr bwMode="auto">
          <a:xfrm>
            <a:off x="8153400" y="5943600"/>
            <a:ext cx="969963" cy="900113"/>
          </a:xfrm>
          <a:prstGeom prst="rect">
            <a:avLst/>
          </a:prstGeom>
          <a:blipFill dpi="0" rotWithShape="1">
            <a:blip r:embed="rId19"/>
            <a:srcRect/>
            <a:stretch>
              <a:fillRect/>
            </a:stretch>
          </a:blipFill>
          <a:ln w="22225" cmpd="sng">
            <a:solidFill>
              <a:schemeClr val="bg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83" name="Line 26"/>
          <p:cNvSpPr/>
          <p:nvPr userDrawn="1"/>
        </p:nvSpPr>
        <p:spPr>
          <a:xfrm>
            <a:off x="0" y="3657600"/>
            <a:ext cx="9144000" cy="0"/>
          </a:xfrm>
          <a:prstGeom prst="line">
            <a:avLst/>
          </a:prstGeom>
          <a:ln w="38100" cap="flat" cmpd="sng">
            <a:solidFill>
              <a:srgbClr val="FFFFFF"/>
            </a:solidFill>
            <a:prstDash val="solid"/>
            <a:headEnd type="none" w="med" len="med"/>
            <a:tailEnd type="none" w="med" len="med"/>
          </a:ln>
        </p:spPr>
      </p:sp>
      <p:sp>
        <p:nvSpPr>
          <p:cNvPr id="3084" name="Line 27"/>
          <p:cNvSpPr/>
          <p:nvPr userDrawn="1"/>
        </p:nvSpPr>
        <p:spPr>
          <a:xfrm>
            <a:off x="0" y="2590800"/>
            <a:ext cx="9144000" cy="0"/>
          </a:xfrm>
          <a:prstGeom prst="line">
            <a:avLst/>
          </a:prstGeom>
          <a:ln w="38100" cap="flat" cmpd="sng">
            <a:solidFill>
              <a:srgbClr val="FFFFFF"/>
            </a:solidFill>
            <a:prstDash val="solid"/>
            <a:headEnd type="none" w="med" len="med"/>
            <a:tailEnd type="none" w="med" len="med"/>
          </a:ln>
        </p:spPr>
      </p:sp>
      <p:sp>
        <p:nvSpPr>
          <p:cNvPr id="2061" name="Rectangle 29"/>
          <p:cNvSpPr>
            <a:spLocks noChangeArrowheads="1"/>
          </p:cNvSpPr>
          <p:nvPr/>
        </p:nvSpPr>
        <p:spPr bwMode="auto">
          <a:xfrm>
            <a:off x="0" y="0"/>
            <a:ext cx="9142413" cy="1447800"/>
          </a:xfrm>
          <a:prstGeom prst="rect">
            <a:avLst/>
          </a:prstGeom>
          <a:gradFill rotWithShape="1">
            <a:gsLst>
              <a:gs pos="0">
                <a:srgbClr val="81CFEB">
                  <a:alpha val="18999"/>
                </a:srgbClr>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62" name="Rectangle 33"/>
          <p:cNvSpPr>
            <a:spLocks noChangeArrowheads="1"/>
          </p:cNvSpPr>
          <p:nvPr/>
        </p:nvSpPr>
        <p:spPr bwMode="auto">
          <a:xfrm>
            <a:off x="0" y="1447800"/>
            <a:ext cx="9144000" cy="1143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3087" name="Picture 31"/>
          <p:cNvPicPr>
            <a:picLocks noChangeAspect="1"/>
          </p:cNvPicPr>
          <p:nvPr userDrawn="1"/>
        </p:nvPicPr>
        <p:blipFill>
          <a:blip r:embed="rId20"/>
          <a:stretch>
            <a:fillRect/>
          </a:stretch>
        </p:blipFill>
        <p:spPr>
          <a:xfrm>
            <a:off x="1905000" y="1219200"/>
            <a:ext cx="5562600" cy="992188"/>
          </a:xfrm>
          <a:prstGeom prst="rect">
            <a:avLst/>
          </a:prstGeom>
          <a:noFill/>
          <a:ln w="9525">
            <a:noFill/>
          </a:ln>
        </p:spPr>
      </p:pic>
      <p:sp>
        <p:nvSpPr>
          <p:cNvPr id="3088" name="Line 34"/>
          <p:cNvSpPr/>
          <p:nvPr userDrawn="1"/>
        </p:nvSpPr>
        <p:spPr>
          <a:xfrm>
            <a:off x="0" y="2590800"/>
            <a:ext cx="9144000" cy="0"/>
          </a:xfrm>
          <a:prstGeom prst="line">
            <a:avLst/>
          </a:prstGeom>
          <a:ln w="38100" cap="flat" cmpd="sng">
            <a:solidFill>
              <a:srgbClr val="FFFFFF"/>
            </a:solidFill>
            <a:prstDash val="solid"/>
            <a:headEnd type="none" w="med" len="med"/>
            <a:tailEnd type="none" w="med" len="med"/>
          </a:ln>
        </p:spPr>
      </p:sp>
      <p:sp>
        <p:nvSpPr>
          <p:cNvPr id="3089" name="Rectangle 3"/>
          <p:cNvSpPr>
            <a:spLocks noGrp="1"/>
          </p:cNvSpPr>
          <p:nvPr>
            <p:ph type="body" idx="1"/>
          </p:nvPr>
        </p:nvSpPr>
        <p:spPr>
          <a:xfrm>
            <a:off x="990600" y="838200"/>
            <a:ext cx="8001000" cy="5181600"/>
          </a:xfrm>
          <a:prstGeom prst="rect">
            <a:avLst/>
          </a:prstGeom>
          <a:noFill/>
          <a:ln w="9525">
            <a:noFill/>
          </a:ln>
        </p:spPr>
        <p:txBody>
          <a:bodyPr/>
          <a:lstStyle/>
          <a:p>
            <a:pPr lvl="0"/>
            <a:r>
              <a:rPr lang="zh-CN" altLang="zh-CN" dirty="0"/>
              <a:t>单击此处编辑母版文本样式</a:t>
            </a:r>
            <a:endParaRPr lang="zh-CN" altLang="zh-CN" dirty="0"/>
          </a:p>
          <a:p>
            <a:pPr lvl="1"/>
            <a:r>
              <a:rPr lang="zh-CN" altLang="zh-CN" dirty="0"/>
              <a:t>第二级</a:t>
            </a:r>
            <a:endParaRPr lang="zh-CN" altLang="zh-CN" dirty="0"/>
          </a:p>
          <a:p>
            <a:pPr lvl="2"/>
            <a:r>
              <a:rPr lang="zh-CN" altLang="zh-CN" dirty="0"/>
              <a:t>第三级</a:t>
            </a:r>
            <a:endParaRPr lang="zh-CN" altLang="zh-CN" dirty="0"/>
          </a:p>
          <a:p>
            <a:pPr lvl="3"/>
            <a:r>
              <a:rPr lang="zh-CN" altLang="zh-CN" dirty="0"/>
              <a:t>第四级</a:t>
            </a:r>
            <a:endParaRPr lang="zh-CN" altLang="zh-CN" dirty="0"/>
          </a:p>
          <a:p>
            <a:pPr lvl="4"/>
            <a:r>
              <a:rPr lang="zh-CN" altLang="zh-CN" dirty="0"/>
              <a:t>第五级</a:t>
            </a:r>
            <a:endParaRPr lang="zh-CN" altLang="zh-CN" dirty="0"/>
          </a:p>
        </p:txBody>
      </p:sp>
      <p:sp>
        <p:nvSpPr>
          <p:cNvPr id="3090" name="Rectangle 2"/>
          <p:cNvSpPr>
            <a:spLocks noGrp="1"/>
          </p:cNvSpPr>
          <p:nvPr>
            <p:ph type="title"/>
          </p:nvPr>
        </p:nvSpPr>
        <p:spPr>
          <a:xfrm>
            <a:off x="1066800" y="152400"/>
            <a:ext cx="6096000" cy="381000"/>
          </a:xfrm>
          <a:prstGeom prst="rect">
            <a:avLst/>
          </a:prstGeom>
          <a:noFill/>
          <a:ln w="9525">
            <a:noFill/>
          </a:ln>
        </p:spPr>
        <p:txBody>
          <a:bodyPr anchor="ctr"/>
          <a:lstStyle/>
          <a:p>
            <a:pPr lvl="0"/>
            <a:r>
              <a:rPr lang="zh-CN" altLang="zh-CN" dirty="0"/>
              <a:t>单击此处编辑母版标题样式</a:t>
            </a:r>
            <a:endParaRPr lang="zh-CN" altLang="zh-CN" dirty="0"/>
          </a:p>
        </p:txBody>
      </p:sp>
      <p:sp>
        <p:nvSpPr>
          <p:cNvPr id="2067" name="Rectangle 4"/>
          <p:cNvSpPr>
            <a:spLocks noGrp="1" noChangeArrowheads="1"/>
          </p:cNvSpPr>
          <p:nvPr>
            <p:ph type="dt" sz="half" idx="2"/>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 typeface="Arial" panose="020B0604020202020204" pitchFamily="34" charset="0"/>
              <a:buNone/>
              <a:defRPr sz="14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68" name="Rectangle 5"/>
          <p:cNvSpPr>
            <a:spLocks noGrp="1" noChangeArrowheads="1"/>
          </p:cNvSpPr>
          <p:nvPr>
            <p:ph type="ftr" sz="quarter" idx="3"/>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ctr" eaLnBrk="1" hangingPunct="1">
              <a:buFont typeface="Arial" panose="020B0604020202020204" pitchFamily="34" charset="0"/>
              <a:buNone/>
              <a:defRPr sz="1400">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69" name="Rectangle 6"/>
          <p:cNvSpPr>
            <a:spLocks noGrp="1" noChangeArrowheads="1"/>
          </p:cNvSpPr>
          <p:nvPr>
            <p:ph type="sldNum" sz="quarter" idx="4"/>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lgn="r" eaLnBrk="1" hangingPunct="1">
              <a:buChar char="•"/>
            </a:pPr>
            <a:fld id="{9A0DB2DC-4C9A-4742-B13C-FB6460FD3503}" type="slidenum">
              <a:rPr lang="en-US" altLang="zh-CN" sz="1400" dirty="0"/>
            </a:fld>
            <a:endParaRPr lang="en-US" altLang="zh-CN" sz="1400"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wipe(up)">
                                      <p:cBhvr>
                                        <p:cTn id="7"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Arial" panose="020B0604020202020204" pitchFamily="34" charset="0"/>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Arial" panose="020B0604020202020204" pitchFamily="34" charset="0"/>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Arial" panose="020B0604020202020204" pitchFamily="34" charset="0"/>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Arial" panose="020B0604020202020204" pitchFamily="34" charset="0"/>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Arial" panose="020B0604020202020204" pitchFamily="34" charset="0"/>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Arial" panose="020B0604020202020204" pitchFamily="34" charset="0"/>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Arial" panose="020B0604020202020204" pitchFamily="34" charset="0"/>
          <a:ea typeface="华文中宋" panose="0201060004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4"/>
          <p:cNvSpPr>
            <a:spLocks noGrp="1"/>
          </p:cNvSpPr>
          <p:nvPr>
            <p:ph type="title"/>
          </p:nvPr>
        </p:nvSpPr>
        <p:spPr>
          <a:xfrm>
            <a:off x="6577013" y="104775"/>
            <a:ext cx="2300287" cy="685800"/>
          </a:xfrm>
          <a:prstGeom prst="rect">
            <a:avLst/>
          </a:prstGeom>
          <a:noFill/>
          <a:ln w="9525">
            <a:noFill/>
          </a:ln>
        </p:spPr>
        <p:txBody>
          <a:bodyPr anchor="ctr"/>
          <a:lstStyle/>
          <a:p>
            <a:pPr lvl="0"/>
            <a:r>
              <a:rPr lang="zh-CN" altLang="en-US" dirty="0"/>
              <a:t>母版标题</a:t>
            </a:r>
            <a:endParaRPr lang="zh-CN" altLang="en-US" dirty="0"/>
          </a:p>
        </p:txBody>
      </p:sp>
      <p:sp>
        <p:nvSpPr>
          <p:cNvPr id="4099" name="Rectangle 5"/>
          <p:cNvSpPr>
            <a:spLocks noGrp="1"/>
          </p:cNvSpPr>
          <p:nvPr>
            <p:ph type="body" idx="1"/>
          </p:nvPr>
        </p:nvSpPr>
        <p:spPr>
          <a:xfrm>
            <a:off x="450850" y="931545"/>
            <a:ext cx="8112125" cy="5164455"/>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101" name="Rectangle 2"/>
          <p:cNvSpPr/>
          <p:nvPr userDrawn="1"/>
        </p:nvSpPr>
        <p:spPr>
          <a:xfrm>
            <a:off x="8408988" y="6453188"/>
            <a:ext cx="735012" cy="241300"/>
          </a:xfrm>
          <a:prstGeom prst="rect">
            <a:avLst/>
          </a:prstGeom>
          <a:noFill/>
          <a:ln w="9525">
            <a:noFill/>
          </a:ln>
        </p:spPr>
        <p:txBody>
          <a:bodyPr wrap="none" lIns="90488" tIns="44450" rIns="90488" bIns="44450">
            <a:spAutoFit/>
          </a:bodyPr>
          <a:lstStyle/>
          <a:p>
            <a:pPr lvl="0" algn="r"/>
            <a:r>
              <a:rPr lang="zh-CN" altLang="en-US" sz="1000" dirty="0">
                <a:solidFill>
                  <a:srgbClr val="000000"/>
                </a:solidFill>
                <a:latin typeface="FuturaA Md BT" charset="0"/>
                <a:ea typeface="宋体" panose="02010600030101010101" pitchFamily="2" charset="-122"/>
              </a:rPr>
              <a:t>  </a:t>
            </a:r>
            <a:r>
              <a:rPr lang="en-US" altLang="zh-CN" sz="1000" dirty="0">
                <a:solidFill>
                  <a:srgbClr val="000000"/>
                </a:solidFill>
                <a:latin typeface="FuturaA Md BT" charset="0"/>
                <a:ea typeface="宋体" panose="02010600030101010101" pitchFamily="2" charset="-122"/>
              </a:rPr>
              <a:t>Page </a:t>
            </a:r>
            <a:fld id="{9A0DB2DC-4C9A-4742-B13C-FB6460FD3503}" type="slidenum">
              <a:rPr lang="en-US" altLang="zh-CN" sz="1000" dirty="0">
                <a:solidFill>
                  <a:srgbClr val="000000"/>
                </a:solidFill>
                <a:latin typeface="FuturaA Md BT" charset="0"/>
                <a:ea typeface="宋体" panose="02010600030101010101" pitchFamily="2" charset="-122"/>
              </a:rPr>
            </a:fld>
            <a:endParaRPr lang="en-US" altLang="zh-CN" sz="1000" dirty="0">
              <a:solidFill>
                <a:srgbClr val="000000"/>
              </a:solidFill>
              <a:latin typeface="FuturaA Md BT" charset="0"/>
              <a:ea typeface="宋体" panose="02010600030101010101" pitchFamily="2" charset="-122"/>
            </a:endParaRPr>
          </a:p>
        </p:txBody>
      </p:sp>
      <p:sp>
        <p:nvSpPr>
          <p:cNvPr id="4102" name="Line 4"/>
          <p:cNvSpPr/>
          <p:nvPr userDrawn="1"/>
        </p:nvSpPr>
        <p:spPr>
          <a:xfrm>
            <a:off x="179388" y="765175"/>
            <a:ext cx="8713787" cy="0"/>
          </a:xfrm>
          <a:prstGeom prst="line">
            <a:avLst/>
          </a:prstGeom>
          <a:ln w="25400" cap="flat" cmpd="sng">
            <a:solidFill>
              <a:schemeClr val="tx2"/>
            </a:solidFill>
            <a:prstDash val="solid"/>
            <a:headEnd type="none" w="sm" len="sm"/>
            <a:tailEnd type="none" w="sm" len="sm"/>
          </a:ln>
        </p:spPr>
      </p:sp>
      <p:sp>
        <p:nvSpPr>
          <p:cNvPr id="1031" name="Rectangle 5"/>
          <p:cNvSpPr>
            <a:spLocks noChangeArrowheads="1"/>
          </p:cNvSpPr>
          <p:nvPr/>
        </p:nvSpPr>
        <p:spPr bwMode="auto">
          <a:xfrm>
            <a:off x="0" y="6237288"/>
            <a:ext cx="91440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a:spcBef>
                <a:spcPct val="20000"/>
              </a:spcBef>
              <a:buFont typeface="Wingdings" panose="05000000000000000000" pitchFamily="2" charset="2"/>
              <a:buChar char="v"/>
              <a:defRPr kumimoji="1" sz="2800">
                <a:solidFill>
                  <a:srgbClr val="336699"/>
                </a:solidFill>
                <a:latin typeface="黑体" panose="02010609060101010101" pitchFamily="49" charset="-122"/>
                <a:ea typeface="黑体" panose="02010609060101010101" pitchFamily="49" charset="-122"/>
              </a:defRPr>
            </a:lvl1pPr>
            <a:lvl2pPr marL="742950" indent="-285750">
              <a:spcBef>
                <a:spcPct val="20000"/>
              </a:spcBef>
              <a:buFont typeface="Wingdings" panose="05000000000000000000" pitchFamily="2" charset="2"/>
              <a:buChar char="v"/>
              <a:defRPr kumimoji="1" sz="2800">
                <a:solidFill>
                  <a:srgbClr val="336699"/>
                </a:solidFill>
                <a:latin typeface="黑体" panose="02010609060101010101" pitchFamily="49" charset="-122"/>
                <a:ea typeface="黑体" panose="02010609060101010101" pitchFamily="49" charset="-122"/>
              </a:defRPr>
            </a:lvl2pPr>
            <a:lvl3pPr marL="1143000" indent="-228600">
              <a:spcBef>
                <a:spcPct val="20000"/>
              </a:spcBef>
              <a:buFont typeface="Wingdings" panose="05000000000000000000" pitchFamily="2" charset="2"/>
              <a:buChar char="v"/>
              <a:defRPr kumimoji="1" sz="2800">
                <a:solidFill>
                  <a:srgbClr val="336699"/>
                </a:solidFill>
                <a:latin typeface="黑体" panose="02010609060101010101" pitchFamily="49" charset="-122"/>
                <a:ea typeface="黑体" panose="02010609060101010101" pitchFamily="49" charset="-122"/>
              </a:defRPr>
            </a:lvl3pPr>
            <a:lvl4pPr marL="1600200" indent="-228600">
              <a:spcBef>
                <a:spcPct val="20000"/>
              </a:spcBef>
              <a:buFont typeface="Wingdings" panose="05000000000000000000" pitchFamily="2" charset="2"/>
              <a:buChar char="v"/>
              <a:defRPr kumimoji="1" sz="2800">
                <a:solidFill>
                  <a:srgbClr val="336699"/>
                </a:solidFill>
                <a:latin typeface="黑体" panose="02010609060101010101" pitchFamily="49" charset="-122"/>
                <a:ea typeface="黑体" panose="02010609060101010101" pitchFamily="49" charset="-122"/>
              </a:defRPr>
            </a:lvl4pPr>
            <a:lvl5pPr marL="2057400" indent="-228600">
              <a:spcBef>
                <a:spcPct val="20000"/>
              </a:spcBef>
              <a:buFont typeface="Wingdings" panose="05000000000000000000" pitchFamily="2" charset="2"/>
              <a:buChar char="v"/>
              <a:defRPr kumimoji="1" sz="2800">
                <a:solidFill>
                  <a:srgbClr val="336699"/>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Wingdings" panose="05000000000000000000" pitchFamily="2" charset="2"/>
              <a:buChar char="v"/>
              <a:defRPr kumimoji="1" sz="2800">
                <a:solidFill>
                  <a:srgbClr val="336699"/>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Wingdings" panose="05000000000000000000" pitchFamily="2" charset="2"/>
              <a:buChar char="v"/>
              <a:defRPr kumimoji="1" sz="2800">
                <a:solidFill>
                  <a:srgbClr val="336699"/>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Wingdings" panose="05000000000000000000" pitchFamily="2" charset="2"/>
              <a:buChar char="v"/>
              <a:defRPr kumimoji="1" sz="2800">
                <a:solidFill>
                  <a:srgbClr val="336699"/>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Wingdings" panose="05000000000000000000" pitchFamily="2" charset="2"/>
              <a:buChar char="v"/>
              <a:defRPr kumimoji="1" sz="2800">
                <a:solidFill>
                  <a:srgbClr val="336699"/>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436ACB"/>
                </a:solidFill>
                <a:effectLst/>
                <a:uLnTx/>
                <a:uFillTx/>
                <a:latin typeface="Arial" panose="020B0604020202020204" pitchFamily="34" charset="0"/>
                <a:ea typeface="隶书" panose="02010509060101010101" pitchFamily="49" charset="-122"/>
                <a:cs typeface="+mn-cs"/>
              </a:rPr>
              <a:t>      </a:t>
            </a:r>
            <a:endParaRPr kumimoji="0" lang="zh-CN" altLang="en-US" sz="2400" b="1" i="0" u="none" strike="noStrike" kern="1200" cap="none" spc="0" normalizeH="0" baseline="0" noProof="0">
              <a:ln>
                <a:noFill/>
              </a:ln>
              <a:solidFill>
                <a:srgbClr val="000000"/>
              </a:solidFill>
              <a:effectLst/>
              <a:uLnTx/>
              <a:uFillTx/>
              <a:latin typeface="FuturaA Md BT" charset="0"/>
              <a:ea typeface="隶书" panose="02010509060101010101" pitchFamily="49" charset="-122"/>
              <a:cs typeface="+mn-cs"/>
            </a:endParaRPr>
          </a:p>
        </p:txBody>
      </p:sp>
      <p:pic>
        <p:nvPicPr>
          <p:cNvPr id="4104" name="Picture 10" descr="logo"/>
          <p:cNvPicPr>
            <a:picLocks noChangeAspect="1"/>
          </p:cNvPicPr>
          <p:nvPr userDrawn="1"/>
        </p:nvPicPr>
        <p:blipFill>
          <a:blip r:embed="rId12"/>
          <a:stretch>
            <a:fillRect/>
          </a:stretch>
        </p:blipFill>
        <p:spPr>
          <a:xfrm>
            <a:off x="144463" y="115888"/>
            <a:ext cx="2698750" cy="50482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r" rtl="0" eaLnBrk="0" fontAlgn="base" hangingPunct="0">
        <a:spcBef>
          <a:spcPct val="0"/>
        </a:spcBef>
        <a:spcAft>
          <a:spcPct val="0"/>
        </a:spcAft>
        <a:defRPr kumimoji="1" sz="3600" kern="1200">
          <a:solidFill>
            <a:schemeClr val="tx1"/>
          </a:solidFill>
          <a:latin typeface="+mj-lt"/>
          <a:ea typeface="+mj-ea"/>
          <a:cs typeface="+mj-cs"/>
        </a:defRPr>
      </a:lvl1pPr>
      <a:lvl2pPr algn="r" rtl="0" eaLnBrk="0" fontAlgn="base" hangingPunct="0">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2pPr>
      <a:lvl3pPr algn="r" rtl="0" eaLnBrk="0" fontAlgn="base" hangingPunct="0">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3pPr>
      <a:lvl4pPr algn="r" rtl="0" eaLnBrk="0" fontAlgn="base" hangingPunct="0">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4pPr>
      <a:lvl5pPr algn="r" rtl="0" eaLnBrk="0" fontAlgn="base" hangingPunct="0">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5pPr>
      <a:lvl6pPr marL="457200" algn="r" rtl="0" fontAlgn="base">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6pPr>
      <a:lvl7pPr marL="914400" algn="r" rtl="0" fontAlgn="base">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7pPr>
      <a:lvl8pPr marL="1371600" algn="r" rtl="0" fontAlgn="base">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8pPr>
      <a:lvl9pPr marL="1828800" algn="r" rtl="0" fontAlgn="base">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9pPr>
    </p:titleStyle>
    <p:bodyStyle>
      <a:lvl1pPr marL="342900" indent="-342900" algn="l" rtl="0" eaLnBrk="0" fontAlgn="base" hangingPunct="0">
        <a:lnSpc>
          <a:spcPct val="110000"/>
        </a:lnSpc>
        <a:spcBef>
          <a:spcPct val="40000"/>
        </a:spcBef>
        <a:spcAft>
          <a:spcPct val="10000"/>
        </a:spcAft>
        <a:buFont typeface="Wingdings" panose="05000000000000000000" pitchFamily="2" charset="2"/>
        <a:buChar char="Ø"/>
        <a:defRPr kumimoji="1" sz="2800" kern="1200">
          <a:solidFill>
            <a:srgbClr val="000066"/>
          </a:solidFill>
          <a:latin typeface="+mn-lt"/>
          <a:ea typeface="+mn-ea"/>
          <a:cs typeface="+mn-cs"/>
        </a:defRPr>
      </a:lvl1pPr>
      <a:lvl2pPr marL="742950" indent="-285750" algn="l" rtl="0" eaLnBrk="0" fontAlgn="base" hangingPunct="0">
        <a:spcBef>
          <a:spcPct val="30000"/>
        </a:spcBef>
        <a:spcAft>
          <a:spcPct val="0"/>
        </a:spcAft>
        <a:buFont typeface="Wingdings" panose="05000000000000000000" pitchFamily="2" charset="2"/>
        <a:buChar char="q"/>
        <a:defRPr kumimoji="1" sz="2400" kern="1200">
          <a:solidFill>
            <a:srgbClr val="336699"/>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
        <a:defRPr kumimoji="1" sz="2000" kern="1200">
          <a:solidFill>
            <a:schemeClr val="accent2"/>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rgbClr val="000066"/>
          </a:solidFill>
          <a:latin typeface="+mn-lt"/>
          <a:ea typeface="+mn-ea"/>
          <a:cs typeface="+mn-cs"/>
        </a:defRPr>
      </a:lvl4pPr>
      <a:lvl5pPr marL="2057400" indent="-228600" algn="l" rtl="0" eaLnBrk="0" fontAlgn="base" hangingPunct="0">
        <a:spcBef>
          <a:spcPct val="20000"/>
        </a:spcBef>
        <a:spcAft>
          <a:spcPct val="0"/>
        </a:spcAft>
        <a:defRPr kumimoji="1" sz="1400" kern="1200">
          <a:solidFill>
            <a:srgbClr val="00006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35.xml"/><Relationship Id="rId2" Type="http://schemas.openxmlformats.org/officeDocument/2006/relationships/image" Target="../media/image47.png"/><Relationship Id="rId1" Type="http://schemas.openxmlformats.org/officeDocument/2006/relationships/image" Target="../media/image46.png"/></Relationships>
</file>

<file path=ppt/slides/_rels/slide11.xml.rels><?xml version="1.0" encoding="UTF-8" standalone="yes"?>
<Relationships xmlns="http://schemas.openxmlformats.org/package/2006/relationships"><Relationship Id="rId9" Type="http://schemas.openxmlformats.org/officeDocument/2006/relationships/image" Target="../media/image52.wmf"/><Relationship Id="rId8" Type="http://schemas.openxmlformats.org/officeDocument/2006/relationships/oleObject" Target="../embeddings/oleObject5.bin"/><Relationship Id="rId7" Type="http://schemas.openxmlformats.org/officeDocument/2006/relationships/image" Target="../media/image51.wmf"/><Relationship Id="rId6" Type="http://schemas.openxmlformats.org/officeDocument/2006/relationships/oleObject" Target="../embeddings/oleObject4.bin"/><Relationship Id="rId5" Type="http://schemas.openxmlformats.org/officeDocument/2006/relationships/image" Target="../media/image50.wmf"/><Relationship Id="rId4" Type="http://schemas.openxmlformats.org/officeDocument/2006/relationships/oleObject" Target="../embeddings/oleObject3.bin"/><Relationship Id="rId3" Type="http://schemas.openxmlformats.org/officeDocument/2006/relationships/image" Target="../media/image49.wmf"/><Relationship Id="rId2" Type="http://schemas.openxmlformats.org/officeDocument/2006/relationships/oleObject" Target="../embeddings/oleObject2.bin"/><Relationship Id="rId11" Type="http://schemas.openxmlformats.org/officeDocument/2006/relationships/vmlDrawing" Target="../drawings/vmlDrawing2.vml"/><Relationship Id="rId10" Type="http://schemas.openxmlformats.org/officeDocument/2006/relationships/slideLayout" Target="../slideLayouts/slideLayout35.xml"/><Relationship Id="rId1" Type="http://schemas.openxmlformats.org/officeDocument/2006/relationships/image" Target="../media/image48.png"/></Relationships>
</file>

<file path=ppt/slides/_rels/slide12.xml.rels><?xml version="1.0" encoding="UTF-8" standalone="yes"?>
<Relationships xmlns="http://schemas.openxmlformats.org/package/2006/relationships"><Relationship Id="rId9" Type="http://schemas.openxmlformats.org/officeDocument/2006/relationships/image" Target="../media/image59.png"/><Relationship Id="rId8" Type="http://schemas.openxmlformats.org/officeDocument/2006/relationships/image" Target="../media/image58.png"/><Relationship Id="rId7" Type="http://schemas.openxmlformats.org/officeDocument/2006/relationships/image" Target="../media/image57.png"/><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wmf"/><Relationship Id="rId3" Type="http://schemas.openxmlformats.org/officeDocument/2006/relationships/oleObject" Target="../embeddings/oleObject7.bin"/><Relationship Id="rId2" Type="http://schemas.openxmlformats.org/officeDocument/2006/relationships/image" Target="../media/image53.wmf"/><Relationship Id="rId13" Type="http://schemas.openxmlformats.org/officeDocument/2006/relationships/notesSlide" Target="../notesSlides/notesSlide8.xml"/><Relationship Id="rId12" Type="http://schemas.openxmlformats.org/officeDocument/2006/relationships/vmlDrawing" Target="../drawings/vmlDrawing3.vml"/><Relationship Id="rId11" Type="http://schemas.openxmlformats.org/officeDocument/2006/relationships/slideLayout" Target="../slideLayouts/slideLayout35.xml"/><Relationship Id="rId10" Type="http://schemas.openxmlformats.org/officeDocument/2006/relationships/image" Target="../media/image60.png"/><Relationship Id="rId1" Type="http://schemas.openxmlformats.org/officeDocument/2006/relationships/oleObject" Target="../embeddings/oleObject6.bin"/></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35.xml"/><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35.xml"/><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image" Target="../media/image63.png"/><Relationship Id="rId1" Type="http://schemas.openxmlformats.org/officeDocument/2006/relationships/image" Target="../media/image66.png"/></Relationships>
</file>

<file path=ppt/slides/_rels/slide16.xml.rels><?xml version="1.0" encoding="UTF-8" standalone="yes"?>
<Relationships xmlns="http://schemas.openxmlformats.org/package/2006/relationships"><Relationship Id="rId9" Type="http://schemas.openxmlformats.org/officeDocument/2006/relationships/image" Target="../media/image72.png"/><Relationship Id="rId8" Type="http://schemas.openxmlformats.org/officeDocument/2006/relationships/image" Target="../media/image71.png"/><Relationship Id="rId7" Type="http://schemas.openxmlformats.org/officeDocument/2006/relationships/image" Target="../media/image70.png"/><Relationship Id="rId6" Type="http://schemas.openxmlformats.org/officeDocument/2006/relationships/image" Target="../media/image69.wmf"/><Relationship Id="rId5" Type="http://schemas.openxmlformats.org/officeDocument/2006/relationships/oleObject" Target="../embeddings/oleObject10.bin"/><Relationship Id="rId4" Type="http://schemas.openxmlformats.org/officeDocument/2006/relationships/image" Target="../media/image68.wmf"/><Relationship Id="rId3" Type="http://schemas.openxmlformats.org/officeDocument/2006/relationships/oleObject" Target="../embeddings/oleObject9.bin"/><Relationship Id="rId24" Type="http://schemas.openxmlformats.org/officeDocument/2006/relationships/vmlDrawing" Target="../drawings/vmlDrawing4.vml"/><Relationship Id="rId23" Type="http://schemas.openxmlformats.org/officeDocument/2006/relationships/slideLayout" Target="../slideLayouts/slideLayout35.xml"/><Relationship Id="rId22" Type="http://schemas.openxmlformats.org/officeDocument/2006/relationships/image" Target="../media/image79.wmf"/><Relationship Id="rId21" Type="http://schemas.openxmlformats.org/officeDocument/2006/relationships/oleObject" Target="../embeddings/oleObject16.bin"/><Relationship Id="rId20" Type="http://schemas.openxmlformats.org/officeDocument/2006/relationships/image" Target="../media/image78.wmf"/><Relationship Id="rId2" Type="http://schemas.openxmlformats.org/officeDocument/2006/relationships/image" Target="../media/image67.wmf"/><Relationship Id="rId19" Type="http://schemas.openxmlformats.org/officeDocument/2006/relationships/oleObject" Target="../embeddings/oleObject15.bin"/><Relationship Id="rId18" Type="http://schemas.openxmlformats.org/officeDocument/2006/relationships/image" Target="../media/image77.wmf"/><Relationship Id="rId17" Type="http://schemas.openxmlformats.org/officeDocument/2006/relationships/oleObject" Target="../embeddings/oleObject14.bin"/><Relationship Id="rId16" Type="http://schemas.openxmlformats.org/officeDocument/2006/relationships/image" Target="../media/image76.wmf"/><Relationship Id="rId15" Type="http://schemas.openxmlformats.org/officeDocument/2006/relationships/oleObject" Target="../embeddings/oleObject13.bin"/><Relationship Id="rId14" Type="http://schemas.openxmlformats.org/officeDocument/2006/relationships/image" Target="../media/image75.wmf"/><Relationship Id="rId13" Type="http://schemas.openxmlformats.org/officeDocument/2006/relationships/oleObject" Target="../embeddings/oleObject12.bin"/><Relationship Id="rId12" Type="http://schemas.openxmlformats.org/officeDocument/2006/relationships/image" Target="../media/image74.wmf"/><Relationship Id="rId11" Type="http://schemas.openxmlformats.org/officeDocument/2006/relationships/oleObject" Target="../embeddings/oleObject11.bin"/><Relationship Id="rId10" Type="http://schemas.openxmlformats.org/officeDocument/2006/relationships/image" Target="../media/image73.png"/><Relationship Id="rId1" Type="http://schemas.openxmlformats.org/officeDocument/2006/relationships/oleObject" Target="../embeddings/oleObject8.bin"/></Relationships>
</file>

<file path=ppt/slides/_rels/slide17.xml.rels><?xml version="1.0" encoding="UTF-8" standalone="yes"?>
<Relationships xmlns="http://schemas.openxmlformats.org/package/2006/relationships"><Relationship Id="rId9" Type="http://schemas.openxmlformats.org/officeDocument/2006/relationships/oleObject" Target="../embeddings/oleObject21.bin"/><Relationship Id="rId8" Type="http://schemas.openxmlformats.org/officeDocument/2006/relationships/image" Target="../media/image74.wmf"/><Relationship Id="rId7" Type="http://schemas.openxmlformats.org/officeDocument/2006/relationships/oleObject" Target="../embeddings/oleObject20.bin"/><Relationship Id="rId6" Type="http://schemas.openxmlformats.org/officeDocument/2006/relationships/image" Target="../media/image82.wmf"/><Relationship Id="rId5" Type="http://schemas.openxmlformats.org/officeDocument/2006/relationships/oleObject" Target="../embeddings/oleObject19.bin"/><Relationship Id="rId4" Type="http://schemas.openxmlformats.org/officeDocument/2006/relationships/image" Target="../media/image81.wmf"/><Relationship Id="rId3" Type="http://schemas.openxmlformats.org/officeDocument/2006/relationships/oleObject" Target="../embeddings/oleObject18.bin"/><Relationship Id="rId21" Type="http://schemas.openxmlformats.org/officeDocument/2006/relationships/vmlDrawing" Target="../drawings/vmlDrawing5.vml"/><Relationship Id="rId20" Type="http://schemas.openxmlformats.org/officeDocument/2006/relationships/slideLayout" Target="../slideLayouts/slideLayout35.xml"/><Relationship Id="rId2" Type="http://schemas.openxmlformats.org/officeDocument/2006/relationships/image" Target="../media/image80.wmf"/><Relationship Id="rId19" Type="http://schemas.openxmlformats.org/officeDocument/2006/relationships/image" Target="../media/image86.png"/><Relationship Id="rId18" Type="http://schemas.openxmlformats.org/officeDocument/2006/relationships/image" Target="../media/image85.wmf"/><Relationship Id="rId17" Type="http://schemas.openxmlformats.org/officeDocument/2006/relationships/oleObject" Target="../embeddings/oleObject25.bin"/><Relationship Id="rId16" Type="http://schemas.openxmlformats.org/officeDocument/2006/relationships/image" Target="../media/image78.wmf"/><Relationship Id="rId15" Type="http://schemas.openxmlformats.org/officeDocument/2006/relationships/oleObject" Target="../embeddings/oleObject24.bin"/><Relationship Id="rId14" Type="http://schemas.openxmlformats.org/officeDocument/2006/relationships/image" Target="../media/image84.wmf"/><Relationship Id="rId13" Type="http://schemas.openxmlformats.org/officeDocument/2006/relationships/oleObject" Target="../embeddings/oleObject23.bin"/><Relationship Id="rId12" Type="http://schemas.openxmlformats.org/officeDocument/2006/relationships/image" Target="../media/image83.wmf"/><Relationship Id="rId11" Type="http://schemas.openxmlformats.org/officeDocument/2006/relationships/oleObject" Target="../embeddings/oleObject22.bin"/><Relationship Id="rId10" Type="http://schemas.openxmlformats.org/officeDocument/2006/relationships/image" Target="../media/image75.wmf"/><Relationship Id="rId1" Type="http://schemas.openxmlformats.org/officeDocument/2006/relationships/oleObject" Target="../embeddings/oleObject17.bin"/></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vmlDrawing" Target="../drawings/vmlDrawing6.vml"/><Relationship Id="rId4" Type="http://schemas.openxmlformats.org/officeDocument/2006/relationships/slideLayout" Target="../slideLayouts/slideLayout35.xml"/><Relationship Id="rId3" Type="http://schemas.openxmlformats.org/officeDocument/2006/relationships/image" Target="../media/image88.png"/><Relationship Id="rId2" Type="http://schemas.openxmlformats.org/officeDocument/2006/relationships/image" Target="../media/image87.wmf"/><Relationship Id="rId1" Type="http://schemas.openxmlformats.org/officeDocument/2006/relationships/oleObject" Target="../embeddings/oleObject26.bin"/></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35.xml"/><Relationship Id="rId2" Type="http://schemas.openxmlformats.org/officeDocument/2006/relationships/image" Target="../media/image90.png"/><Relationship Id="rId1" Type="http://schemas.openxmlformats.org/officeDocument/2006/relationships/image" Target="../media/image8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9" Type="http://schemas.openxmlformats.org/officeDocument/2006/relationships/image" Target="../media/image94.png"/><Relationship Id="rId8" Type="http://schemas.openxmlformats.org/officeDocument/2006/relationships/image" Target="../media/image93.wmf"/><Relationship Id="rId7" Type="http://schemas.openxmlformats.org/officeDocument/2006/relationships/oleObject" Target="../embeddings/oleObject30.bin"/><Relationship Id="rId6" Type="http://schemas.openxmlformats.org/officeDocument/2006/relationships/image" Target="../media/image92.wmf"/><Relationship Id="rId5" Type="http://schemas.openxmlformats.org/officeDocument/2006/relationships/oleObject" Target="../embeddings/oleObject29.bin"/><Relationship Id="rId4" Type="http://schemas.openxmlformats.org/officeDocument/2006/relationships/image" Target="../media/image91.wmf"/><Relationship Id="rId3" Type="http://schemas.openxmlformats.org/officeDocument/2006/relationships/oleObject" Target="../embeddings/oleObject28.bin"/><Relationship Id="rId2" Type="http://schemas.openxmlformats.org/officeDocument/2006/relationships/image" Target="../media/image87.wmf"/><Relationship Id="rId12" Type="http://schemas.openxmlformats.org/officeDocument/2006/relationships/notesSlide" Target="../notesSlides/notesSlide11.xml"/><Relationship Id="rId11" Type="http://schemas.openxmlformats.org/officeDocument/2006/relationships/vmlDrawing" Target="../drawings/vmlDrawing7.vml"/><Relationship Id="rId10" Type="http://schemas.openxmlformats.org/officeDocument/2006/relationships/slideLayout" Target="../slideLayouts/slideLayout35.xml"/><Relationship Id="rId1" Type="http://schemas.openxmlformats.org/officeDocument/2006/relationships/oleObject" Target="../embeddings/oleObject27.bin"/></Relationships>
</file>

<file path=ppt/slides/_rels/slide21.xml.rels><?xml version="1.0" encoding="UTF-8" standalone="yes"?>
<Relationships xmlns="http://schemas.openxmlformats.org/package/2006/relationships"><Relationship Id="rId9" Type="http://schemas.openxmlformats.org/officeDocument/2006/relationships/slideLayout" Target="../slideLayouts/slideLayout35.xml"/><Relationship Id="rId8" Type="http://schemas.openxmlformats.org/officeDocument/2006/relationships/image" Target="../media/image98.wmf"/><Relationship Id="rId7" Type="http://schemas.openxmlformats.org/officeDocument/2006/relationships/oleObject" Target="../embeddings/oleObject34.bin"/><Relationship Id="rId6" Type="http://schemas.openxmlformats.org/officeDocument/2006/relationships/image" Target="../media/image97.wmf"/><Relationship Id="rId5" Type="http://schemas.openxmlformats.org/officeDocument/2006/relationships/oleObject" Target="../embeddings/oleObject33.bin"/><Relationship Id="rId4" Type="http://schemas.openxmlformats.org/officeDocument/2006/relationships/image" Target="../media/image96.wmf"/><Relationship Id="rId3" Type="http://schemas.openxmlformats.org/officeDocument/2006/relationships/oleObject" Target="../embeddings/oleObject32.bin"/><Relationship Id="rId2" Type="http://schemas.openxmlformats.org/officeDocument/2006/relationships/image" Target="../media/image95.wmf"/><Relationship Id="rId11" Type="http://schemas.openxmlformats.org/officeDocument/2006/relationships/notesSlide" Target="../notesSlides/notesSlide12.xml"/><Relationship Id="rId10" Type="http://schemas.openxmlformats.org/officeDocument/2006/relationships/vmlDrawing" Target="../drawings/vmlDrawing8.vml"/><Relationship Id="rId1" Type="http://schemas.openxmlformats.org/officeDocument/2006/relationships/oleObject" Target="../embeddings/oleObject31.bin"/></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9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100.emf"/></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101.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image" Target="../media/image103.svg"/><Relationship Id="rId1" Type="http://schemas.openxmlformats.org/officeDocument/2006/relationships/image" Target="../media/image102.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35.xml"/><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image" Target="../media/image104.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10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108.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109.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110.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111.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11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6" Type="http://schemas.openxmlformats.org/officeDocument/2006/relationships/vmlDrawing" Target="../drawings/vmlDrawing9.vml"/><Relationship Id="rId5" Type="http://schemas.openxmlformats.org/officeDocument/2006/relationships/slideLayout" Target="../slideLayouts/slideLayout35.xml"/><Relationship Id="rId4" Type="http://schemas.openxmlformats.org/officeDocument/2006/relationships/image" Target="../media/image114.wmf"/><Relationship Id="rId3" Type="http://schemas.openxmlformats.org/officeDocument/2006/relationships/oleObject" Target="../embeddings/oleObject36.bin"/><Relationship Id="rId2" Type="http://schemas.openxmlformats.org/officeDocument/2006/relationships/image" Target="../media/image113.wmf"/><Relationship Id="rId1" Type="http://schemas.openxmlformats.org/officeDocument/2006/relationships/oleObject" Target="../embeddings/oleObject35.bin"/></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image" Target="../media/image116.jpeg"/><Relationship Id="rId1" Type="http://schemas.openxmlformats.org/officeDocument/2006/relationships/image" Target="../media/image115.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image" Target="../media/image118.jpeg"/><Relationship Id="rId1" Type="http://schemas.openxmlformats.org/officeDocument/2006/relationships/image" Target="../media/image117.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18.png"/></Relationships>
</file>

<file path=ppt/slides/_rels/slide40.xml.rels><?xml version="1.0" encoding="UTF-8" standalone="yes"?>
<Relationships xmlns="http://schemas.openxmlformats.org/package/2006/relationships"><Relationship Id="rId9" Type="http://schemas.openxmlformats.org/officeDocument/2006/relationships/image" Target="../media/image127.png"/><Relationship Id="rId8" Type="http://schemas.openxmlformats.org/officeDocument/2006/relationships/image" Target="../media/image126.png"/><Relationship Id="rId7" Type="http://schemas.openxmlformats.org/officeDocument/2006/relationships/image" Target="../media/image125.png"/><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 Id="rId3" Type="http://schemas.openxmlformats.org/officeDocument/2006/relationships/image" Target="../media/image121.png"/><Relationship Id="rId28" Type="http://schemas.openxmlformats.org/officeDocument/2006/relationships/slideLayout" Target="../slideLayouts/slideLayout35.xml"/><Relationship Id="rId27" Type="http://schemas.openxmlformats.org/officeDocument/2006/relationships/image" Target="../media/image145.png"/><Relationship Id="rId26" Type="http://schemas.openxmlformats.org/officeDocument/2006/relationships/image" Target="../media/image144.png"/><Relationship Id="rId25" Type="http://schemas.openxmlformats.org/officeDocument/2006/relationships/image" Target="../media/image143.png"/><Relationship Id="rId24" Type="http://schemas.openxmlformats.org/officeDocument/2006/relationships/image" Target="../media/image142.png"/><Relationship Id="rId23" Type="http://schemas.openxmlformats.org/officeDocument/2006/relationships/image" Target="../media/image141.png"/><Relationship Id="rId22" Type="http://schemas.openxmlformats.org/officeDocument/2006/relationships/image" Target="../media/image140.png"/><Relationship Id="rId21" Type="http://schemas.openxmlformats.org/officeDocument/2006/relationships/image" Target="../media/image139.png"/><Relationship Id="rId20" Type="http://schemas.openxmlformats.org/officeDocument/2006/relationships/image" Target="../media/image138.png"/><Relationship Id="rId2" Type="http://schemas.openxmlformats.org/officeDocument/2006/relationships/image" Target="../media/image120.png"/><Relationship Id="rId19" Type="http://schemas.openxmlformats.org/officeDocument/2006/relationships/image" Target="../media/image137.png"/><Relationship Id="rId18" Type="http://schemas.openxmlformats.org/officeDocument/2006/relationships/image" Target="../media/image136.png"/><Relationship Id="rId17" Type="http://schemas.openxmlformats.org/officeDocument/2006/relationships/image" Target="../media/image135.png"/><Relationship Id="rId16" Type="http://schemas.openxmlformats.org/officeDocument/2006/relationships/image" Target="../media/image134.png"/><Relationship Id="rId15" Type="http://schemas.openxmlformats.org/officeDocument/2006/relationships/image" Target="../media/image133.png"/><Relationship Id="rId14" Type="http://schemas.openxmlformats.org/officeDocument/2006/relationships/image" Target="../media/image132.png"/><Relationship Id="rId13" Type="http://schemas.openxmlformats.org/officeDocument/2006/relationships/image" Target="../media/image131.png"/><Relationship Id="rId12" Type="http://schemas.openxmlformats.org/officeDocument/2006/relationships/image" Target="../media/image130.png"/><Relationship Id="rId11" Type="http://schemas.openxmlformats.org/officeDocument/2006/relationships/image" Target="../media/image129.png"/><Relationship Id="rId10" Type="http://schemas.openxmlformats.org/officeDocument/2006/relationships/image" Target="../media/image128.png"/><Relationship Id="rId1" Type="http://schemas.openxmlformats.org/officeDocument/2006/relationships/image" Target="../media/image119.png"/></Relationships>
</file>

<file path=ppt/slides/_rels/slide41.xml.rels><?xml version="1.0" encoding="UTF-8" standalone="yes"?>
<Relationships xmlns="http://schemas.openxmlformats.org/package/2006/relationships"><Relationship Id="rId9" Type="http://schemas.openxmlformats.org/officeDocument/2006/relationships/image" Target="../media/image127.png"/><Relationship Id="rId8" Type="http://schemas.openxmlformats.org/officeDocument/2006/relationships/image" Target="../media/image126.png"/><Relationship Id="rId7" Type="http://schemas.openxmlformats.org/officeDocument/2006/relationships/image" Target="../media/image125.png"/><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 Id="rId3" Type="http://schemas.openxmlformats.org/officeDocument/2006/relationships/image" Target="../media/image121.png"/><Relationship Id="rId28" Type="http://schemas.openxmlformats.org/officeDocument/2006/relationships/slideLayout" Target="../slideLayouts/slideLayout35.xml"/><Relationship Id="rId27" Type="http://schemas.openxmlformats.org/officeDocument/2006/relationships/image" Target="../media/image150.png"/><Relationship Id="rId26" Type="http://schemas.openxmlformats.org/officeDocument/2006/relationships/image" Target="../media/image140.png"/><Relationship Id="rId25" Type="http://schemas.openxmlformats.org/officeDocument/2006/relationships/image" Target="../media/image149.png"/><Relationship Id="rId24" Type="http://schemas.openxmlformats.org/officeDocument/2006/relationships/image" Target="../media/image139.png"/><Relationship Id="rId23" Type="http://schemas.openxmlformats.org/officeDocument/2006/relationships/image" Target="../media/image148.png"/><Relationship Id="rId22" Type="http://schemas.openxmlformats.org/officeDocument/2006/relationships/image" Target="../media/image147.png"/><Relationship Id="rId21" Type="http://schemas.openxmlformats.org/officeDocument/2006/relationships/image" Target="../media/image146.png"/><Relationship Id="rId20" Type="http://schemas.openxmlformats.org/officeDocument/2006/relationships/image" Target="../media/image138.png"/><Relationship Id="rId2" Type="http://schemas.openxmlformats.org/officeDocument/2006/relationships/image" Target="../media/image120.png"/><Relationship Id="rId19" Type="http://schemas.openxmlformats.org/officeDocument/2006/relationships/image" Target="../media/image137.png"/><Relationship Id="rId18" Type="http://schemas.openxmlformats.org/officeDocument/2006/relationships/image" Target="../media/image136.png"/><Relationship Id="rId17" Type="http://schemas.openxmlformats.org/officeDocument/2006/relationships/image" Target="../media/image135.png"/><Relationship Id="rId16" Type="http://schemas.openxmlformats.org/officeDocument/2006/relationships/image" Target="../media/image134.png"/><Relationship Id="rId15" Type="http://schemas.openxmlformats.org/officeDocument/2006/relationships/image" Target="../media/image133.png"/><Relationship Id="rId14" Type="http://schemas.openxmlformats.org/officeDocument/2006/relationships/image" Target="../media/image132.png"/><Relationship Id="rId13" Type="http://schemas.openxmlformats.org/officeDocument/2006/relationships/image" Target="../media/image131.png"/><Relationship Id="rId12" Type="http://schemas.openxmlformats.org/officeDocument/2006/relationships/image" Target="../media/image130.png"/><Relationship Id="rId11" Type="http://schemas.openxmlformats.org/officeDocument/2006/relationships/image" Target="../media/image129.png"/><Relationship Id="rId10" Type="http://schemas.openxmlformats.org/officeDocument/2006/relationships/image" Target="../media/image128.png"/><Relationship Id="rId1" Type="http://schemas.openxmlformats.org/officeDocument/2006/relationships/image" Target="../media/image119.png"/></Relationships>
</file>

<file path=ppt/slides/_rels/slide42.xml.rels><?xml version="1.0" encoding="UTF-8" standalone="yes"?>
<Relationships xmlns="http://schemas.openxmlformats.org/package/2006/relationships"><Relationship Id="rId9" Type="http://schemas.openxmlformats.org/officeDocument/2006/relationships/image" Target="../media/image130.png"/><Relationship Id="rId8" Type="http://schemas.openxmlformats.org/officeDocument/2006/relationships/image" Target="../media/image129.png"/><Relationship Id="rId7" Type="http://schemas.openxmlformats.org/officeDocument/2006/relationships/image" Target="../media/image128.png"/><Relationship Id="rId6" Type="http://schemas.openxmlformats.org/officeDocument/2006/relationships/image" Target="../media/image133.png"/><Relationship Id="rId5" Type="http://schemas.openxmlformats.org/officeDocument/2006/relationships/image" Target="../media/image122.png"/><Relationship Id="rId4" Type="http://schemas.openxmlformats.org/officeDocument/2006/relationships/image" Target="../media/image121.png"/><Relationship Id="rId3" Type="http://schemas.openxmlformats.org/officeDocument/2006/relationships/image" Target="../media/image120.png"/><Relationship Id="rId23" Type="http://schemas.openxmlformats.org/officeDocument/2006/relationships/slideLayout" Target="../slideLayouts/slideLayout35.xml"/><Relationship Id="rId22" Type="http://schemas.openxmlformats.org/officeDocument/2006/relationships/image" Target="../media/image148.png"/><Relationship Id="rId21" Type="http://schemas.openxmlformats.org/officeDocument/2006/relationships/image" Target="../media/image146.png"/><Relationship Id="rId20" Type="http://schemas.openxmlformats.org/officeDocument/2006/relationships/image" Target="../media/image152.png"/><Relationship Id="rId2" Type="http://schemas.openxmlformats.org/officeDocument/2006/relationships/image" Target="../media/image119.png"/><Relationship Id="rId19" Type="http://schemas.openxmlformats.org/officeDocument/2006/relationships/image" Target="../media/image140.png"/><Relationship Id="rId18" Type="http://schemas.openxmlformats.org/officeDocument/2006/relationships/image" Target="../media/image150.png"/><Relationship Id="rId17" Type="http://schemas.openxmlformats.org/officeDocument/2006/relationships/image" Target="../media/image138.png"/><Relationship Id="rId16" Type="http://schemas.openxmlformats.org/officeDocument/2006/relationships/image" Target="../media/image137.png"/><Relationship Id="rId15" Type="http://schemas.openxmlformats.org/officeDocument/2006/relationships/image" Target="../media/image136.png"/><Relationship Id="rId14" Type="http://schemas.openxmlformats.org/officeDocument/2006/relationships/image" Target="../media/image135.png"/><Relationship Id="rId13" Type="http://schemas.openxmlformats.org/officeDocument/2006/relationships/image" Target="../media/image134.png"/><Relationship Id="rId12" Type="http://schemas.openxmlformats.org/officeDocument/2006/relationships/image" Target="../media/image139.png"/><Relationship Id="rId11" Type="http://schemas.openxmlformats.org/officeDocument/2006/relationships/image" Target="../media/image132.png"/><Relationship Id="rId10" Type="http://schemas.openxmlformats.org/officeDocument/2006/relationships/image" Target="../media/image131.png"/><Relationship Id="rId1" Type="http://schemas.openxmlformats.org/officeDocument/2006/relationships/image" Target="../media/image151.png"/></Relationships>
</file>

<file path=ppt/slides/_rels/slide43.xml.rels><?xml version="1.0" encoding="UTF-8" standalone="yes"?>
<Relationships xmlns="http://schemas.openxmlformats.org/package/2006/relationships"><Relationship Id="rId9" Type="http://schemas.openxmlformats.org/officeDocument/2006/relationships/image" Target="../media/image146.png"/><Relationship Id="rId8" Type="http://schemas.openxmlformats.org/officeDocument/2006/relationships/image" Target="../media/image152.png"/><Relationship Id="rId7" Type="http://schemas.openxmlformats.org/officeDocument/2006/relationships/image" Target="../media/image140.png"/><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 Id="rId3" Type="http://schemas.openxmlformats.org/officeDocument/2006/relationships/image" Target="../media/image136.png"/><Relationship Id="rId2" Type="http://schemas.openxmlformats.org/officeDocument/2006/relationships/image" Target="../media/image135.png"/><Relationship Id="rId11" Type="http://schemas.openxmlformats.org/officeDocument/2006/relationships/slideLayout" Target="../slideLayouts/slideLayout35.xml"/><Relationship Id="rId10" Type="http://schemas.openxmlformats.org/officeDocument/2006/relationships/image" Target="../media/image148.png"/><Relationship Id="rId1" Type="http://schemas.openxmlformats.org/officeDocument/2006/relationships/image" Target="../media/image134.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153.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image" Target="../media/image155.png"/><Relationship Id="rId1" Type="http://schemas.openxmlformats.org/officeDocument/2006/relationships/image" Target="../media/image15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156.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156.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156.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35.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156.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15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9" Type="http://schemas.openxmlformats.org/officeDocument/2006/relationships/image" Target="../media/image30.png"/><Relationship Id="rId8" Type="http://schemas.openxmlformats.org/officeDocument/2006/relationships/image" Target="../media/image29.png"/><Relationship Id="rId7" Type="http://schemas.openxmlformats.org/officeDocument/2006/relationships/image" Target="../media/image28.png"/><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4" Type="http://schemas.openxmlformats.org/officeDocument/2006/relationships/notesSlide" Target="../notesSlides/notesSlide5.xml"/><Relationship Id="rId13" Type="http://schemas.openxmlformats.org/officeDocument/2006/relationships/slideLayout" Target="../slideLayouts/slideLayout35.xml"/><Relationship Id="rId12" Type="http://schemas.openxmlformats.org/officeDocument/2006/relationships/image" Target="../media/image33.png"/><Relationship Id="rId11" Type="http://schemas.openxmlformats.org/officeDocument/2006/relationships/image" Target="../media/image32.png"/><Relationship Id="rId10" Type="http://schemas.openxmlformats.org/officeDocument/2006/relationships/image" Target="../media/image31.png"/><Relationship Id="rId1" Type="http://schemas.openxmlformats.org/officeDocument/2006/relationships/image" Target="../media/image2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35.xml"/><Relationship Id="rId3" Type="http://schemas.openxmlformats.org/officeDocument/2006/relationships/image" Target="../media/image35.wmf"/><Relationship Id="rId2" Type="http://schemas.openxmlformats.org/officeDocument/2006/relationships/oleObject" Target="../embeddings/oleObject1.bin"/><Relationship Id="rId1" Type="http://schemas.openxmlformats.org/officeDocument/2006/relationships/image" Target="../media/image3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9" Type="http://schemas.openxmlformats.org/officeDocument/2006/relationships/image" Target="../media/image43.png"/><Relationship Id="rId8" Type="http://schemas.openxmlformats.org/officeDocument/2006/relationships/image" Target="../media/image42.png"/><Relationship Id="rId7" Type="http://schemas.openxmlformats.org/officeDocument/2006/relationships/image" Target="../media/image41.png"/><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26.png"/><Relationship Id="rId2" Type="http://schemas.openxmlformats.org/officeDocument/2006/relationships/image" Target="../media/image37.png"/><Relationship Id="rId12" Type="http://schemas.openxmlformats.org/officeDocument/2006/relationships/slideLayout" Target="../slideLayouts/slideLayout35.xml"/><Relationship Id="rId11" Type="http://schemas.openxmlformats.org/officeDocument/2006/relationships/image" Target="../media/image45.png"/><Relationship Id="rId10" Type="http://schemas.openxmlformats.org/officeDocument/2006/relationships/image" Target="../media/image44.png"/><Relationship Id="rId1"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p:cNvSpPr>
          <p:nvPr>
            <p:ph type="ctrTitle"/>
          </p:nvPr>
        </p:nvSpPr>
        <p:spPr>
          <a:xfrm>
            <a:off x="177165" y="2819400"/>
            <a:ext cx="8738235" cy="685800"/>
          </a:xfrm>
        </p:spPr>
        <p:txBody>
          <a:bodyPr vert="horz" wrap="square" lIns="91440" tIns="45720" rIns="91440" bIns="45720" anchor="ctr"/>
          <a:lstStyle>
            <a:lvl1pPr lvl="0">
              <a:defRPr kern="1200"/>
            </a:lvl1pPr>
          </a:lstStyle>
          <a:p>
            <a:pPr lvl="0" algn="ctr" eaLnBrk="1" hangingPunct="1"/>
            <a:r>
              <a:rPr lang="zh-CN" altLang="en-US" sz="36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第</a:t>
            </a:r>
            <a:r>
              <a:rPr lang="zh-CN" altLang="en-US" sz="36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四章</a:t>
            </a:r>
            <a:r>
              <a:rPr lang="en-US" altLang="zh-CN" sz="3600" i="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 Reed-Solomon</a:t>
            </a:r>
            <a:r>
              <a:rPr lang="zh-CN" altLang="en-US" sz="3600" dirty="0">
                <a:solidFill>
                  <a:schemeClr val="bg1"/>
                </a:solidFill>
                <a:latin typeface="黑体" panose="02010609060101010101" pitchFamily="49" charset="-122"/>
                <a:ea typeface="黑体" panose="02010609060101010101" pitchFamily="49" charset="-122"/>
                <a:sym typeface="+mn-ea"/>
              </a:rPr>
              <a:t>码</a:t>
            </a:r>
            <a:endParaRPr lang="zh-CN" altLang="en-US" sz="3600" dirty="0">
              <a:solidFill>
                <a:schemeClr val="bg1"/>
              </a:solidFill>
              <a:latin typeface="黑体" panose="02010609060101010101" pitchFamily="49" charset="-122"/>
              <a:ea typeface="黑体" panose="02010609060101010101" pitchFamily="49" charset="-122"/>
              <a:sym typeface="+mn-ea"/>
            </a:endParaRPr>
          </a:p>
        </p:txBody>
      </p:sp>
      <p:sp>
        <p:nvSpPr>
          <p:cNvPr id="2" name="文本框 1"/>
          <p:cNvSpPr txBox="1"/>
          <p:nvPr/>
        </p:nvSpPr>
        <p:spPr>
          <a:xfrm>
            <a:off x="2305685" y="3879850"/>
            <a:ext cx="4815205" cy="1822450"/>
          </a:xfrm>
          <a:prstGeom prst="rect">
            <a:avLst/>
          </a:prstGeom>
          <a:noFill/>
        </p:spPr>
        <p:txBody>
          <a:bodyPr wrap="square" rtlCol="0">
            <a:spAutoFit/>
          </a:bodyPr>
          <a:lstStyle/>
          <a:p>
            <a:pPr algn="l">
              <a:lnSpc>
                <a:spcPts val="4500"/>
              </a:lnSpc>
            </a:pPr>
            <a:r>
              <a:rPr lang="zh-CN" altLang="en-US" sz="2800" b="1">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sym typeface="+mn-ea"/>
              </a:rPr>
              <a:t>李丽香，彭海朋</a:t>
            </a:r>
            <a:endParaRPr lang="zh-CN" altLang="en-US" sz="2400" b="1">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sym typeface="+mn-ea"/>
            </a:endParaRPr>
          </a:p>
          <a:p>
            <a:pPr algn="l">
              <a:lnSpc>
                <a:spcPts val="4500"/>
              </a:lnSpc>
            </a:pPr>
            <a:r>
              <a:rPr lang="zh-CN" altLang="en-US" sz="2400" b="1">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sym typeface="+mn-ea"/>
              </a:rPr>
              <a:t>北京邮电大学网络空间安全学院</a:t>
            </a:r>
            <a:endParaRPr lang="zh-CN" altLang="en-US" sz="2400" b="1">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sym typeface="+mn-ea"/>
            </a:endParaRPr>
          </a:p>
          <a:p>
            <a:pPr algn="l">
              <a:lnSpc>
                <a:spcPts val="4500"/>
              </a:lnSpc>
            </a:pPr>
            <a:r>
              <a:rPr lang="zh-CN" altLang="en-US" sz="2400" b="1">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sym typeface="+mn-ea"/>
              </a:rPr>
              <a:t>网络与交换技术国家重点实验室</a:t>
            </a:r>
            <a:endParaRPr lang="zh-CN" altLang="en-US" sz="2400" b="1">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en-US" altLang="zh-CN" sz="2400" dirty="0">
                <a:sym typeface="+mn-ea"/>
              </a:rPr>
              <a:t>R-S</a:t>
            </a:r>
            <a:r>
              <a:rPr lang="zh-CN" altLang="en-US" sz="2400" dirty="0">
                <a:sym typeface="+mn-ea"/>
              </a:rPr>
              <a:t>码的理论基础</a:t>
            </a:r>
            <a:endParaRPr lang="zh-CN" altLang="en-US" sz="2400" dirty="0">
              <a:sym typeface="+mn-ea"/>
            </a:endParaRPr>
          </a:p>
        </p:txBody>
      </p:sp>
      <p:sp>
        <p:nvSpPr>
          <p:cNvPr id="49" name="流程图: 终止 48"/>
          <p:cNvSpPr/>
          <p:nvPr/>
        </p:nvSpPr>
        <p:spPr>
          <a:xfrm>
            <a:off x="982932" y="1608692"/>
            <a:ext cx="914376" cy="304792"/>
          </a:xfrm>
          <a:prstGeom prst="flowChartTerminator">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开始</a:t>
            </a:r>
            <a:endParaRPr lang="zh-CN" altLang="en-US" dirty="0">
              <a:solidFill>
                <a:schemeClr val="tx1"/>
              </a:solidFill>
            </a:endParaRPr>
          </a:p>
        </p:txBody>
      </p:sp>
      <p:sp>
        <p:nvSpPr>
          <p:cNvPr id="50" name="矩形: 圆角 49"/>
          <p:cNvSpPr/>
          <p:nvPr/>
        </p:nvSpPr>
        <p:spPr>
          <a:xfrm>
            <a:off x="601942" y="2236976"/>
            <a:ext cx="1676356" cy="304792"/>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参数配置</a:t>
            </a:r>
            <a:endParaRPr lang="zh-CN" altLang="en-US" dirty="0">
              <a:solidFill>
                <a:schemeClr val="tx1"/>
              </a:solidFill>
            </a:endParaRPr>
          </a:p>
        </p:txBody>
      </p:sp>
      <p:sp>
        <p:nvSpPr>
          <p:cNvPr id="51" name="矩形: 圆角 50"/>
          <p:cNvSpPr/>
          <p:nvPr/>
        </p:nvSpPr>
        <p:spPr>
          <a:xfrm>
            <a:off x="601942" y="2865260"/>
            <a:ext cx="1676356" cy="304792"/>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构造伽罗华域</a:t>
            </a:r>
            <a:endParaRPr lang="zh-CN" altLang="en-US" dirty="0">
              <a:solidFill>
                <a:schemeClr val="tx1"/>
              </a:solidFill>
            </a:endParaRPr>
          </a:p>
        </p:txBody>
      </p:sp>
      <p:sp>
        <p:nvSpPr>
          <p:cNvPr id="52" name="矩形: 圆角 51"/>
          <p:cNvSpPr/>
          <p:nvPr/>
        </p:nvSpPr>
        <p:spPr>
          <a:xfrm>
            <a:off x="601942" y="3493544"/>
            <a:ext cx="1676356" cy="304792"/>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生成多项式</a:t>
            </a:r>
            <a:endParaRPr lang="zh-CN" altLang="en-US" dirty="0">
              <a:solidFill>
                <a:schemeClr val="tx1"/>
              </a:solidFill>
            </a:endParaRPr>
          </a:p>
        </p:txBody>
      </p:sp>
      <mc:AlternateContent xmlns:mc="http://schemas.openxmlformats.org/markup-compatibility/2006">
        <mc:Choice xmlns:a14="http://schemas.microsoft.com/office/drawing/2010/main" Requires="a14">
          <p:sp>
            <p:nvSpPr>
              <p:cNvPr id="53" name="矩形: 圆角 52"/>
              <p:cNvSpPr/>
              <p:nvPr/>
            </p:nvSpPr>
            <p:spPr>
              <a:xfrm>
                <a:off x="601942" y="4121828"/>
                <a:ext cx="1676356" cy="304792"/>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求余式</a:t>
                </a:r>
                <a:r>
                  <a:rPr lang="en-US" altLang="zh-CN" i="1" dirty="0">
                    <a:solidFill>
                      <a:schemeClr val="tx1"/>
                    </a:solidFill>
                  </a:rPr>
                  <a:t>p</a:t>
                </a:r>
                <a14:m>
                  <m:oMath xmlns:m="http://schemas.openxmlformats.org/officeDocument/2006/math">
                    <m:d>
                      <m:dPr>
                        <m:ctrlPr>
                          <a:rPr lang="zh-CN" altLang="en-US" i="1" smtClean="0">
                            <a:solidFill>
                              <a:schemeClr val="tx1"/>
                            </a:solidFill>
                            <a:latin typeface="Cambria Math" panose="02040503050406030204" pitchFamily="18" charset="0"/>
                          </a:rPr>
                        </m:ctrlPr>
                      </m:dPr>
                      <m:e>
                        <m:r>
                          <a:rPr lang="zh-CN" altLang="en-US" i="1" smtClean="0">
                            <a:solidFill>
                              <a:schemeClr val="tx1"/>
                            </a:solidFill>
                            <a:latin typeface="Cambria Math" panose="02040503050406030204" pitchFamily="18" charset="0"/>
                          </a:rPr>
                          <m:t>𝑥</m:t>
                        </m:r>
                      </m:e>
                    </m:d>
                  </m:oMath>
                </a14:m>
                <a:endParaRPr lang="zh-CN" altLang="en-US" dirty="0">
                  <a:solidFill>
                    <a:schemeClr val="tx1"/>
                  </a:solidFill>
                </a:endParaRPr>
              </a:p>
            </p:txBody>
          </p:sp>
        </mc:Choice>
        <mc:Fallback>
          <p:sp>
            <p:nvSpPr>
              <p:cNvPr id="53" name="矩形: 圆角 52"/>
              <p:cNvSpPr>
                <a:spLocks noRot="1" noChangeAspect="1" noMove="1" noResize="1" noEditPoints="1" noAdjustHandles="1" noChangeArrowheads="1" noChangeShapeType="1" noTextEdit="1"/>
              </p:cNvSpPr>
              <p:nvPr/>
            </p:nvSpPr>
            <p:spPr>
              <a:xfrm>
                <a:off x="601942" y="4121828"/>
                <a:ext cx="1676356" cy="304792"/>
              </a:xfrm>
              <a:prstGeom prst="roundRect">
                <a:avLst/>
              </a:prstGeom>
              <a:blipFill rotWithShape="1">
                <a:blip r:embed="rId1"/>
                <a:stretch>
                  <a:fillRect l="-414" t="-2097" r="-346" b="-2072"/>
                </a:stretch>
              </a:blip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60" name="矩形: 圆角 59"/>
          <p:cNvSpPr/>
          <p:nvPr/>
        </p:nvSpPr>
        <p:spPr>
          <a:xfrm>
            <a:off x="601942" y="4750112"/>
            <a:ext cx="1676356" cy="304792"/>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a:solidFill>
                  <a:schemeClr val="tx1"/>
                </a:solidFill>
              </a:rPr>
              <a:t>RS</a:t>
            </a:r>
            <a:r>
              <a:rPr lang="zh-CN" altLang="en-US" i="1" dirty="0">
                <a:solidFill>
                  <a:schemeClr val="tx1"/>
                </a:solidFill>
              </a:rPr>
              <a:t>编码</a:t>
            </a:r>
            <a:endParaRPr lang="zh-CN" altLang="en-US" dirty="0">
              <a:solidFill>
                <a:schemeClr val="tx1"/>
              </a:solidFill>
            </a:endParaRPr>
          </a:p>
        </p:txBody>
      </p:sp>
      <p:sp>
        <p:nvSpPr>
          <p:cNvPr id="63" name="流程图: 终止 62"/>
          <p:cNvSpPr/>
          <p:nvPr/>
        </p:nvSpPr>
        <p:spPr>
          <a:xfrm>
            <a:off x="982974" y="5378400"/>
            <a:ext cx="914376" cy="304792"/>
          </a:xfrm>
          <a:prstGeom prst="flowChartTerminator">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结束</a:t>
            </a:r>
            <a:endParaRPr lang="zh-CN" altLang="en-US" dirty="0">
              <a:solidFill>
                <a:schemeClr val="tx1"/>
              </a:solidFill>
            </a:endParaRPr>
          </a:p>
        </p:txBody>
      </p:sp>
      <p:sp>
        <p:nvSpPr>
          <p:cNvPr id="3" name="箭头: 下 2"/>
          <p:cNvSpPr/>
          <p:nvPr/>
        </p:nvSpPr>
        <p:spPr>
          <a:xfrm>
            <a:off x="1363922" y="1960934"/>
            <a:ext cx="152396" cy="22859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64" name="箭头: 下 63"/>
          <p:cNvSpPr/>
          <p:nvPr/>
        </p:nvSpPr>
        <p:spPr>
          <a:xfrm>
            <a:off x="1363922" y="2589218"/>
            <a:ext cx="152396" cy="22859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65" name="箭头: 下 64"/>
          <p:cNvSpPr/>
          <p:nvPr/>
        </p:nvSpPr>
        <p:spPr>
          <a:xfrm>
            <a:off x="1363922" y="3217502"/>
            <a:ext cx="152396" cy="22859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66" name="箭头: 下 65"/>
          <p:cNvSpPr/>
          <p:nvPr/>
        </p:nvSpPr>
        <p:spPr>
          <a:xfrm>
            <a:off x="1363922" y="3845786"/>
            <a:ext cx="152396" cy="22859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67" name="箭头: 下 66"/>
          <p:cNvSpPr/>
          <p:nvPr/>
        </p:nvSpPr>
        <p:spPr>
          <a:xfrm>
            <a:off x="1363922" y="4474070"/>
            <a:ext cx="152396" cy="22859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68" name="箭头: 下 67"/>
          <p:cNvSpPr/>
          <p:nvPr/>
        </p:nvSpPr>
        <p:spPr>
          <a:xfrm>
            <a:off x="1363922" y="5102354"/>
            <a:ext cx="152396" cy="22859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69" name="文本框 68"/>
          <p:cNvSpPr txBox="1"/>
          <p:nvPr/>
        </p:nvSpPr>
        <p:spPr>
          <a:xfrm>
            <a:off x="685902" y="990664"/>
            <a:ext cx="2018727" cy="457113"/>
          </a:xfrm>
          <a:prstGeom prst="rect">
            <a:avLst/>
          </a:prstGeom>
          <a:noFill/>
        </p:spPr>
        <p:txBody>
          <a:bodyPr wrap="square">
            <a:spAutoFit/>
          </a:bodyPr>
          <a:lstStyle/>
          <a:p>
            <a:pPr marL="0" marR="0" lvl="0" indent="0" algn="l" defTabSz="914400" rtl="0" eaLnBrk="0" fontAlgn="base" latinLnBrk="0" hangingPunct="0">
              <a:lnSpc>
                <a:spcPts val="3200"/>
              </a:lnSpc>
              <a:spcBef>
                <a:spcPct val="0"/>
              </a:spcBef>
              <a:spcAft>
                <a:spcPct val="0"/>
              </a:spcAft>
              <a:buClrTx/>
              <a:buSzTx/>
              <a:buFontTx/>
              <a:buNone/>
            </a:pPr>
            <a:r>
              <a:rPr kumimoji="0" lang="en-US" altLang="zh-CN" sz="2000" b="0" i="0" u="none" strike="noStrike" cap="none" normalizeH="0" baseline="0" dirty="0">
                <a:ln>
                  <a:noFill/>
                </a:ln>
                <a:solidFill>
                  <a:srgbClr val="121212"/>
                </a:solidFill>
                <a:effectLst/>
                <a:latin typeface="+mn-lt"/>
                <a:ea typeface="+mn-ea"/>
              </a:rPr>
              <a:t>RS</a:t>
            </a:r>
            <a:r>
              <a:rPr kumimoji="0" lang="zh-CN" altLang="en-US" sz="2000" b="0" i="0" u="none" strike="noStrike" cap="none" normalizeH="0" baseline="0" dirty="0">
                <a:ln>
                  <a:noFill/>
                </a:ln>
                <a:solidFill>
                  <a:srgbClr val="121212"/>
                </a:solidFill>
                <a:effectLst/>
                <a:latin typeface="+mn-lt"/>
                <a:ea typeface="+mn-ea"/>
              </a:rPr>
              <a:t>编码流程图：</a:t>
            </a:r>
            <a:endParaRPr kumimoji="0" lang="zh-CN" altLang="zh-CN" sz="2000" b="0" i="0" u="none" strike="noStrike" cap="none" normalizeH="0" baseline="0" dirty="0">
              <a:ln>
                <a:noFill/>
              </a:ln>
              <a:solidFill>
                <a:schemeClr val="tx1"/>
              </a:solidFill>
              <a:effectLst/>
              <a:latin typeface="+mn-lt"/>
              <a:ea typeface="+mn-ea"/>
            </a:endParaRPr>
          </a:p>
        </p:txBody>
      </p:sp>
      <p:sp>
        <p:nvSpPr>
          <p:cNvPr id="70" name="内容占位符 2"/>
          <p:cNvSpPr txBox="1"/>
          <p:nvPr/>
        </p:nvSpPr>
        <p:spPr>
          <a:xfrm>
            <a:off x="4178440" y="2036887"/>
            <a:ext cx="4738312" cy="2078200"/>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71" name="文本框 70"/>
          <p:cNvSpPr txBox="1"/>
          <p:nvPr/>
        </p:nvSpPr>
        <p:spPr>
          <a:xfrm>
            <a:off x="4291123" y="2215195"/>
            <a:ext cx="4512945" cy="1631216"/>
          </a:xfrm>
          <a:prstGeom prst="rect">
            <a:avLst/>
          </a:prstGeom>
          <a:noFill/>
        </p:spPr>
        <p:txBody>
          <a:bodyPr wrap="square" rtlCol="0" anchor="t">
            <a:spAutoFit/>
          </a:bodyPr>
          <a:lstStyle/>
          <a:p>
            <a:r>
              <a:rPr lang="en-US" altLang="zh-CN" sz="2000" dirty="0">
                <a:latin typeface="Times New Roman" panose="02020603050405020304" pitchFamily="18" charset="0"/>
                <a:ea typeface="黑体" panose="02010609060101010101" pitchFamily="49" charset="-122"/>
                <a:cs typeface="+mn-cs"/>
              </a:rPr>
              <a:t>1.</a:t>
            </a:r>
            <a:r>
              <a:rPr lang="en-US" altLang="zh-CN" sz="2000" i="1" dirty="0">
                <a:latin typeface="Times New Roman" panose="02020603050405020304" pitchFamily="18" charset="0"/>
                <a:ea typeface="黑体" panose="02010609060101010101" pitchFamily="49" charset="-122"/>
                <a:cs typeface="+mn-cs"/>
              </a:rPr>
              <a:t>RS</a:t>
            </a:r>
            <a:r>
              <a:rPr lang="zh-CN" altLang="en-US" sz="2000" dirty="0">
                <a:latin typeface="Times New Roman" panose="02020603050405020304" pitchFamily="18" charset="0"/>
                <a:ea typeface="黑体" panose="02010609060101010101" pitchFamily="49" charset="-122"/>
                <a:cs typeface="+mn-cs"/>
              </a:rPr>
              <a:t>码生成多项式</a:t>
            </a:r>
            <a:endParaRPr lang="en-US" altLang="zh-CN" sz="2000" dirty="0">
              <a:latin typeface="Times New Roman" panose="02020603050405020304" pitchFamily="18" charset="0"/>
              <a:ea typeface="黑体" panose="02010609060101010101" pitchFamily="49" charset="-122"/>
              <a:cs typeface="+mn-cs"/>
            </a:endParaRPr>
          </a:p>
          <a:p>
            <a:r>
              <a:rPr lang="zh-CN" altLang="en-US" sz="2000" dirty="0">
                <a:latin typeface="Times New Roman" panose="02020603050405020304" pitchFamily="18" charset="0"/>
                <a:ea typeface="黑体" panose="02010609060101010101" pitchFamily="49" charset="-122"/>
                <a:cs typeface="+mn-cs"/>
              </a:rPr>
              <a:t>定义：在</a:t>
            </a:r>
            <a:r>
              <a:rPr lang="en-US" altLang="zh-CN" sz="2000" dirty="0">
                <a:latin typeface="Times New Roman" panose="02020603050405020304" pitchFamily="18" charset="0"/>
                <a:ea typeface="黑体" panose="02010609060101010101" pitchFamily="49" charset="-122"/>
                <a:cs typeface="+mn-cs"/>
              </a:rPr>
              <a:t>(</a:t>
            </a:r>
            <a:r>
              <a:rPr lang="en-US" altLang="zh-CN" sz="2000" i="1" dirty="0">
                <a:latin typeface="Times New Roman" panose="02020603050405020304" pitchFamily="18" charset="0"/>
                <a:ea typeface="黑体" panose="02010609060101010101" pitchFamily="49" charset="-122"/>
                <a:cs typeface="+mn-cs"/>
              </a:rPr>
              <a:t>n</a:t>
            </a:r>
            <a:r>
              <a:rPr lang="zh-CN" altLang="en-US" sz="2000" dirty="0">
                <a:latin typeface="Times New Roman" panose="02020603050405020304" pitchFamily="18" charset="0"/>
                <a:ea typeface="黑体" panose="02010609060101010101" pitchFamily="49" charset="-122"/>
                <a:cs typeface="+mn-cs"/>
              </a:rPr>
              <a:t>，</a:t>
            </a:r>
            <a:r>
              <a:rPr lang="en-US" altLang="zh-CN" sz="2000" i="1" dirty="0">
                <a:latin typeface="Times New Roman" panose="02020603050405020304" pitchFamily="18" charset="0"/>
                <a:ea typeface="黑体" panose="02010609060101010101" pitchFamily="49" charset="-122"/>
                <a:cs typeface="+mn-cs"/>
              </a:rPr>
              <a:t>k</a:t>
            </a:r>
            <a:r>
              <a:rPr lang="zh-CN" altLang="en-US" sz="2000" dirty="0">
                <a:latin typeface="Times New Roman" panose="02020603050405020304" pitchFamily="18" charset="0"/>
                <a:ea typeface="黑体" panose="02010609060101010101" pitchFamily="49" charset="-122"/>
                <a:cs typeface="+mn-cs"/>
              </a:rPr>
              <a:t>，</a:t>
            </a:r>
            <a:r>
              <a:rPr lang="en-US" altLang="zh-CN" sz="2000" i="1" dirty="0">
                <a:latin typeface="Times New Roman" panose="02020603050405020304" pitchFamily="18" charset="0"/>
                <a:ea typeface="黑体" panose="02010609060101010101" pitchFamily="49" charset="-122"/>
                <a:cs typeface="+mn-cs"/>
              </a:rPr>
              <a:t>d</a:t>
            </a:r>
            <a:r>
              <a:rPr lang="en-US" altLang="zh-CN" sz="2000" dirty="0">
                <a:latin typeface="Times New Roman" panose="02020603050405020304" pitchFamily="18" charset="0"/>
                <a:ea typeface="黑体" panose="02010609060101010101" pitchFamily="49" charset="-122"/>
                <a:cs typeface="+mn-cs"/>
              </a:rPr>
              <a:t>)</a:t>
            </a:r>
            <a:r>
              <a:rPr lang="zh-CN" altLang="en-US" sz="2000" dirty="0">
                <a:latin typeface="Times New Roman" panose="02020603050405020304" pitchFamily="18" charset="0"/>
                <a:ea typeface="黑体" panose="02010609060101010101" pitchFamily="49" charset="-122"/>
                <a:cs typeface="+mn-cs"/>
              </a:rPr>
              <a:t>的</a:t>
            </a:r>
            <a:r>
              <a:rPr lang="en-US" altLang="zh-CN" sz="2000" dirty="0">
                <a:latin typeface="Times New Roman" panose="02020603050405020304" pitchFamily="18" charset="0"/>
                <a:ea typeface="黑体" panose="02010609060101010101" pitchFamily="49" charset="-122"/>
                <a:cs typeface="+mn-cs"/>
              </a:rPr>
              <a:t>RS</a:t>
            </a:r>
            <a:r>
              <a:rPr lang="zh-CN" altLang="en-US" sz="2000" dirty="0">
                <a:latin typeface="Times New Roman" panose="02020603050405020304" pitchFamily="18" charset="0"/>
                <a:ea typeface="黑体" panose="02010609060101010101" pitchFamily="49" charset="-122"/>
                <a:cs typeface="+mn-cs"/>
              </a:rPr>
              <a:t>码中，存在唯一的</a:t>
            </a:r>
            <a:r>
              <a:rPr lang="en-US" altLang="zh-CN" sz="2000" i="1" dirty="0">
                <a:latin typeface="Times New Roman" panose="02020603050405020304" pitchFamily="18" charset="0"/>
                <a:ea typeface="黑体" panose="02010609060101010101" pitchFamily="49" charset="-122"/>
                <a:cs typeface="+mn-cs"/>
              </a:rPr>
              <a:t>n-k</a:t>
            </a:r>
            <a:r>
              <a:rPr lang="zh-CN" altLang="en-US" sz="2000" dirty="0">
                <a:latin typeface="Times New Roman" panose="02020603050405020304" pitchFamily="18" charset="0"/>
                <a:ea typeface="黑体" panose="02010609060101010101" pitchFamily="49" charset="-122"/>
                <a:cs typeface="+mn-cs"/>
              </a:rPr>
              <a:t>次多项式</a:t>
            </a:r>
            <a:r>
              <a:rPr lang="en-US" altLang="zh-CN" sz="2000" i="1" dirty="0">
                <a:latin typeface="Times New Roman" panose="02020603050405020304" pitchFamily="18" charset="0"/>
                <a:ea typeface="黑体" panose="02010609060101010101" pitchFamily="49" charset="-122"/>
                <a:cs typeface="+mn-cs"/>
              </a:rPr>
              <a:t>g</a:t>
            </a:r>
            <a:r>
              <a:rPr lang="en-US" altLang="zh-CN" sz="2000" dirty="0">
                <a:latin typeface="Times New Roman" panose="02020603050405020304" pitchFamily="18" charset="0"/>
                <a:ea typeface="黑体" panose="02010609060101010101" pitchFamily="49" charset="-122"/>
                <a:cs typeface="+mn-cs"/>
              </a:rPr>
              <a:t>(</a:t>
            </a:r>
            <a:r>
              <a:rPr lang="en-US" altLang="zh-CN" sz="2000" i="1" dirty="0">
                <a:latin typeface="Times New Roman" panose="02020603050405020304" pitchFamily="18" charset="0"/>
                <a:ea typeface="黑体" panose="02010609060101010101" pitchFamily="49" charset="-122"/>
                <a:cs typeface="+mn-cs"/>
              </a:rPr>
              <a:t>x</a:t>
            </a:r>
            <a:r>
              <a:rPr lang="en-US" altLang="zh-CN" sz="2000" dirty="0">
                <a:latin typeface="Times New Roman" panose="02020603050405020304" pitchFamily="18" charset="0"/>
                <a:ea typeface="黑体" panose="02010609060101010101" pitchFamily="49" charset="-122"/>
                <a:cs typeface="+mn-cs"/>
              </a:rPr>
              <a:t>)</a:t>
            </a:r>
            <a:r>
              <a:rPr lang="zh-CN" altLang="en-US" sz="2000" dirty="0">
                <a:latin typeface="Times New Roman" panose="02020603050405020304" pitchFamily="18" charset="0"/>
                <a:ea typeface="黑体" panose="02010609060101010101" pitchFamily="49" charset="-122"/>
                <a:cs typeface="+mn-cs"/>
              </a:rPr>
              <a:t>使得每一个码字多项式</a:t>
            </a:r>
            <a:r>
              <a:rPr lang="en-US" altLang="zh-CN" sz="2000" i="1" dirty="0">
                <a:latin typeface="Times New Roman" panose="02020603050405020304" pitchFamily="18" charset="0"/>
                <a:ea typeface="黑体" panose="02010609060101010101" pitchFamily="49" charset="-122"/>
                <a:cs typeface="+mn-cs"/>
              </a:rPr>
              <a:t>c</a:t>
            </a:r>
            <a:r>
              <a:rPr lang="en-US" altLang="zh-CN" sz="2000" dirty="0">
                <a:latin typeface="Times New Roman" panose="02020603050405020304" pitchFamily="18" charset="0"/>
                <a:ea typeface="黑体" panose="02010609060101010101" pitchFamily="49" charset="-122"/>
                <a:cs typeface="+mn-cs"/>
              </a:rPr>
              <a:t>(</a:t>
            </a:r>
            <a:r>
              <a:rPr lang="en-US" altLang="zh-CN" sz="2000" i="1" dirty="0">
                <a:latin typeface="Times New Roman" panose="02020603050405020304" pitchFamily="18" charset="0"/>
                <a:ea typeface="黑体" panose="02010609060101010101" pitchFamily="49" charset="-122"/>
                <a:cs typeface="+mn-cs"/>
              </a:rPr>
              <a:t>x</a:t>
            </a:r>
            <a:r>
              <a:rPr lang="en-US" altLang="zh-CN" sz="2000" dirty="0">
                <a:latin typeface="Times New Roman" panose="02020603050405020304" pitchFamily="18" charset="0"/>
                <a:ea typeface="黑体" panose="02010609060101010101" pitchFamily="49" charset="-122"/>
                <a:cs typeface="+mn-cs"/>
              </a:rPr>
              <a:t>)</a:t>
            </a:r>
            <a:r>
              <a:rPr lang="zh-CN" altLang="en-US" sz="2000" dirty="0">
                <a:latin typeface="Times New Roman" panose="02020603050405020304" pitchFamily="18" charset="0"/>
                <a:ea typeface="黑体" panose="02010609060101010101" pitchFamily="49" charset="-122"/>
                <a:cs typeface="+mn-cs"/>
              </a:rPr>
              <a:t>都是</a:t>
            </a:r>
            <a:r>
              <a:rPr lang="en-US" altLang="zh-CN" sz="2000" i="1" dirty="0">
                <a:latin typeface="Times New Roman" panose="02020603050405020304" pitchFamily="18" charset="0"/>
                <a:ea typeface="黑体" panose="02010609060101010101" pitchFamily="49" charset="-122"/>
                <a:cs typeface="+mn-cs"/>
              </a:rPr>
              <a:t>g</a:t>
            </a:r>
            <a:r>
              <a:rPr lang="en-US" altLang="zh-CN" sz="2000" dirty="0">
                <a:latin typeface="Times New Roman" panose="02020603050405020304" pitchFamily="18" charset="0"/>
                <a:ea typeface="黑体" panose="02010609060101010101" pitchFamily="49" charset="-122"/>
                <a:cs typeface="+mn-cs"/>
              </a:rPr>
              <a:t>(</a:t>
            </a:r>
            <a:r>
              <a:rPr lang="en-US" altLang="zh-CN" sz="2000" i="1" dirty="0">
                <a:latin typeface="Times New Roman" panose="02020603050405020304" pitchFamily="18" charset="0"/>
                <a:ea typeface="黑体" panose="02010609060101010101" pitchFamily="49" charset="-122"/>
                <a:cs typeface="+mn-cs"/>
              </a:rPr>
              <a:t>x</a:t>
            </a:r>
            <a:r>
              <a:rPr lang="en-US" altLang="zh-CN" sz="2000" dirty="0">
                <a:latin typeface="Times New Roman" panose="02020603050405020304" pitchFamily="18" charset="0"/>
                <a:ea typeface="黑体" panose="02010609060101010101" pitchFamily="49" charset="-122"/>
                <a:cs typeface="+mn-cs"/>
              </a:rPr>
              <a:t>)</a:t>
            </a:r>
            <a:r>
              <a:rPr lang="zh-CN" altLang="en-US" sz="2000" dirty="0">
                <a:latin typeface="Times New Roman" panose="02020603050405020304" pitchFamily="18" charset="0"/>
                <a:ea typeface="黑体" panose="02010609060101010101" pitchFamily="49" charset="-122"/>
                <a:cs typeface="+mn-cs"/>
              </a:rPr>
              <a:t>的倍式。</a:t>
            </a:r>
            <a:r>
              <a:rPr lang="en-US" altLang="zh-CN" sz="2000" i="1" dirty="0">
                <a:latin typeface="Times New Roman" panose="02020603050405020304" pitchFamily="18" charset="0"/>
                <a:ea typeface="黑体" panose="02010609060101010101" pitchFamily="49" charset="-122"/>
                <a:cs typeface="+mn-cs"/>
              </a:rPr>
              <a:t>g</a:t>
            </a:r>
            <a:r>
              <a:rPr lang="en-US" altLang="zh-CN" sz="2000" dirty="0">
                <a:latin typeface="Times New Roman" panose="02020603050405020304" pitchFamily="18" charset="0"/>
                <a:ea typeface="黑体" panose="02010609060101010101" pitchFamily="49" charset="-122"/>
                <a:cs typeface="+mn-cs"/>
              </a:rPr>
              <a:t>(</a:t>
            </a:r>
            <a:r>
              <a:rPr lang="en-US" altLang="zh-CN" sz="2000" i="1" dirty="0">
                <a:latin typeface="Times New Roman" panose="02020603050405020304" pitchFamily="18" charset="0"/>
                <a:ea typeface="黑体" panose="02010609060101010101" pitchFamily="49" charset="-122"/>
                <a:cs typeface="+mn-cs"/>
              </a:rPr>
              <a:t>x</a:t>
            </a:r>
            <a:r>
              <a:rPr lang="en-US" altLang="zh-CN" sz="2000" dirty="0">
                <a:latin typeface="Times New Roman" panose="02020603050405020304" pitchFamily="18" charset="0"/>
                <a:ea typeface="黑体" panose="02010609060101010101" pitchFamily="49" charset="-122"/>
                <a:cs typeface="+mn-cs"/>
              </a:rPr>
              <a:t>)</a:t>
            </a:r>
            <a:r>
              <a:rPr lang="zh-CN" altLang="en-US" sz="2000" dirty="0">
                <a:latin typeface="Times New Roman" panose="02020603050405020304" pitchFamily="18" charset="0"/>
                <a:ea typeface="黑体" panose="02010609060101010101" pitchFamily="49" charset="-122"/>
                <a:cs typeface="+mn-cs"/>
              </a:rPr>
              <a:t>称为</a:t>
            </a:r>
            <a:r>
              <a:rPr lang="en-US" altLang="zh-CN" sz="2000" dirty="0">
                <a:latin typeface="Times New Roman" panose="02020603050405020304" pitchFamily="18" charset="0"/>
                <a:ea typeface="黑体" panose="02010609060101010101" pitchFamily="49" charset="-122"/>
                <a:cs typeface="+mn-cs"/>
              </a:rPr>
              <a:t>(</a:t>
            </a:r>
            <a:r>
              <a:rPr lang="en-US" altLang="zh-CN" sz="2000" i="1" dirty="0">
                <a:latin typeface="Times New Roman" panose="02020603050405020304" pitchFamily="18" charset="0"/>
                <a:ea typeface="黑体" panose="02010609060101010101" pitchFamily="49" charset="-122"/>
                <a:cs typeface="+mn-cs"/>
              </a:rPr>
              <a:t>n</a:t>
            </a:r>
            <a:r>
              <a:rPr lang="zh-CN" altLang="en-US" sz="2000" dirty="0">
                <a:latin typeface="Times New Roman" panose="02020603050405020304" pitchFamily="18" charset="0"/>
                <a:ea typeface="黑体" panose="02010609060101010101" pitchFamily="49" charset="-122"/>
                <a:cs typeface="+mn-cs"/>
              </a:rPr>
              <a:t>，</a:t>
            </a:r>
            <a:r>
              <a:rPr lang="en-US" altLang="zh-CN" sz="2000" i="1" dirty="0">
                <a:latin typeface="Times New Roman" panose="02020603050405020304" pitchFamily="18" charset="0"/>
                <a:ea typeface="黑体" panose="02010609060101010101" pitchFamily="49" charset="-122"/>
                <a:cs typeface="+mn-cs"/>
              </a:rPr>
              <a:t>k</a:t>
            </a:r>
            <a:r>
              <a:rPr lang="zh-CN" altLang="en-US" sz="2000" dirty="0">
                <a:latin typeface="Times New Roman" panose="02020603050405020304" pitchFamily="18" charset="0"/>
                <a:ea typeface="黑体" panose="02010609060101010101" pitchFamily="49" charset="-122"/>
                <a:cs typeface="+mn-cs"/>
              </a:rPr>
              <a:t>，</a:t>
            </a:r>
            <a:r>
              <a:rPr lang="en-US" altLang="zh-CN" sz="2000" i="1" dirty="0">
                <a:latin typeface="Times New Roman" panose="02020603050405020304" pitchFamily="18" charset="0"/>
                <a:ea typeface="黑体" panose="02010609060101010101" pitchFamily="49" charset="-122"/>
                <a:cs typeface="+mn-cs"/>
              </a:rPr>
              <a:t>d</a:t>
            </a:r>
            <a:r>
              <a:rPr lang="en-US" altLang="zh-CN" sz="2000" dirty="0">
                <a:latin typeface="Times New Roman" panose="02020603050405020304" pitchFamily="18" charset="0"/>
                <a:ea typeface="黑体" panose="02010609060101010101" pitchFamily="49" charset="-122"/>
                <a:cs typeface="+mn-cs"/>
              </a:rPr>
              <a:t>) </a:t>
            </a:r>
            <a:r>
              <a:rPr lang="en-US" altLang="zh-CN" sz="2000" i="1" dirty="0">
                <a:latin typeface="Times New Roman" panose="02020603050405020304" pitchFamily="18" charset="0"/>
                <a:ea typeface="黑体" panose="02010609060101010101" pitchFamily="49" charset="-122"/>
                <a:cs typeface="+mn-cs"/>
              </a:rPr>
              <a:t>RS</a:t>
            </a:r>
            <a:r>
              <a:rPr lang="zh-CN" altLang="en-US" sz="2000" dirty="0">
                <a:latin typeface="Times New Roman" panose="02020603050405020304" pitchFamily="18" charset="0"/>
                <a:ea typeface="黑体" panose="02010609060101010101" pitchFamily="49" charset="-122"/>
                <a:cs typeface="+mn-cs"/>
              </a:rPr>
              <a:t>码的生成多项式。</a:t>
            </a:r>
            <a:endParaRPr lang="en-US" altLang="zh-CN" sz="2000" dirty="0">
              <a:latin typeface="Times New Roman" panose="02020603050405020304" pitchFamily="18" charset="0"/>
              <a:ea typeface="黑体" panose="02010609060101010101" pitchFamily="49" charset="-122"/>
              <a:cs typeface="+mn-cs"/>
            </a:endParaRPr>
          </a:p>
        </p:txBody>
      </p:sp>
      <p:sp>
        <p:nvSpPr>
          <p:cNvPr id="72" name="内容占位符 2"/>
          <p:cNvSpPr txBox="1"/>
          <p:nvPr/>
        </p:nvSpPr>
        <p:spPr>
          <a:xfrm>
            <a:off x="4178440" y="4600632"/>
            <a:ext cx="4738312" cy="1468336"/>
          </a:xfrm>
          <a:prstGeom prst="rect">
            <a:avLst/>
          </a:prstGeom>
          <a:ln w="19050">
            <a:solidFill>
              <a:srgbClr val="92D05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73" name="文本框 72"/>
              <p:cNvSpPr txBox="1"/>
              <p:nvPr/>
            </p:nvSpPr>
            <p:spPr>
              <a:xfrm>
                <a:off x="4291123" y="4846456"/>
                <a:ext cx="4512945" cy="1015663"/>
              </a:xfrm>
              <a:prstGeom prst="rect">
                <a:avLst/>
              </a:prstGeom>
              <a:noFill/>
            </p:spPr>
            <p:txBody>
              <a:bodyPr wrap="square" rtlCol="0" anchor="t">
                <a:spAutoFit/>
              </a:bodyPr>
              <a:lstStyle/>
              <a:p>
                <a:r>
                  <a:rPr lang="zh-CN" altLang="en-US" sz="2000" dirty="0">
                    <a:latin typeface="Times New Roman" panose="02020603050405020304" pitchFamily="18" charset="0"/>
                    <a:ea typeface="黑体" panose="02010609060101010101" pitchFamily="49" charset="-122"/>
                    <a:cs typeface="+mn-cs"/>
                  </a:rPr>
                  <a:t>其中</a:t>
                </a:r>
                <a14:m>
                  <m:oMath xmlns:m="http://schemas.openxmlformats.org/officeDocument/2006/math">
                    <m:r>
                      <m:rPr>
                        <m:sty m:val="p"/>
                      </m:rPr>
                      <a:rPr lang="el-GR" altLang="zh-CN" sz="2000" b="0" i="0" smtClean="0">
                        <a:latin typeface="Cambria Math" panose="02040503050406030204" pitchFamily="18" charset="0"/>
                        <a:ea typeface="Cambria Math" panose="02040503050406030204" pitchFamily="18" charset="0"/>
                        <a:cs typeface="+mn-cs"/>
                      </a:rPr>
                      <m:t>α</m:t>
                    </m:r>
                  </m:oMath>
                </a14:m>
                <a:r>
                  <a:rPr lang="zh-CN" altLang="en-US" sz="2000" dirty="0">
                    <a:latin typeface="Times New Roman" panose="02020603050405020304" pitchFamily="18" charset="0"/>
                    <a:ea typeface="黑体" panose="02010609060101010101" pitchFamily="49" charset="-122"/>
                    <a:cs typeface="+mn-cs"/>
                  </a:rPr>
                  <a:t>是</a:t>
                </a:r>
                <a:r>
                  <a:rPr lang="en-US" altLang="zh-CN" sz="2000" i="1" dirty="0">
                    <a:latin typeface="Times New Roman" panose="02020603050405020304" pitchFamily="18" charset="0"/>
                    <a:ea typeface="黑体" panose="02010609060101010101" pitchFamily="49" charset="-122"/>
                    <a:cs typeface="+mn-cs"/>
                  </a:rPr>
                  <a:t>GF(</a:t>
                </a:r>
                <a14:m>
                  <m:oMath xmlns:m="http://schemas.openxmlformats.org/officeDocument/2006/math">
                    <m:sSup>
                      <m:sSupPr>
                        <m:ctrlPr>
                          <a:rPr lang="en-US" altLang="zh-CN" sz="2000" i="1">
                            <a:latin typeface="Cambria Math" panose="02040503050406030204" pitchFamily="18" charset="0"/>
                            <a:ea typeface="黑体" panose="02010609060101010101" pitchFamily="49" charset="-122"/>
                            <a:cs typeface="+mn-cs"/>
                          </a:rPr>
                        </m:ctrlPr>
                      </m:sSupPr>
                      <m:e>
                        <m:r>
                          <a:rPr lang="en-US" altLang="zh-CN" sz="2000" b="0" i="1" smtClean="0">
                            <a:latin typeface="Cambria Math" panose="02040503050406030204" pitchFamily="18" charset="0"/>
                            <a:cs typeface="+mn-cs"/>
                          </a:rPr>
                          <m:t>𝑞</m:t>
                        </m:r>
                      </m:e>
                      <m:sup>
                        <m:r>
                          <a:rPr lang="en-US" altLang="zh-CN" sz="2000" b="0" i="1" smtClean="0">
                            <a:latin typeface="Cambria Math" panose="02040503050406030204" pitchFamily="18" charset="0"/>
                            <a:ea typeface="黑体" panose="02010609060101010101" pitchFamily="49" charset="-122"/>
                            <a:cs typeface="+mn-cs"/>
                          </a:rPr>
                          <m:t>𝑚</m:t>
                        </m:r>
                      </m:sup>
                    </m:sSup>
                    <m:r>
                      <a:rPr lang="en-US" altLang="zh-CN" sz="2000" b="0" i="1" smtClean="0">
                        <a:latin typeface="Cambria Math" panose="02040503050406030204" pitchFamily="18" charset="0"/>
                        <a:ea typeface="黑体" panose="02010609060101010101" pitchFamily="49" charset="-122"/>
                        <a:cs typeface="+mn-cs"/>
                      </a:rPr>
                      <m:t>)</m:t>
                    </m:r>
                  </m:oMath>
                </a14:m>
                <a:r>
                  <a:rPr lang="zh-CN" altLang="en-US" sz="2000" dirty="0">
                    <a:latin typeface="Times New Roman" panose="02020603050405020304" pitchFamily="18" charset="0"/>
                    <a:ea typeface="黑体" panose="02010609060101010101" pitchFamily="49" charset="-122"/>
                    <a:cs typeface="+mn-cs"/>
                  </a:rPr>
                  <a:t>中的本原元素。</a:t>
                </a:r>
                <a:r>
                  <a:rPr lang="en-US" altLang="zh-CN" sz="2000" i="1" dirty="0">
                    <a:latin typeface="Times New Roman" panose="02020603050405020304" pitchFamily="18" charset="0"/>
                    <a:ea typeface="黑体" panose="02010609060101010101" pitchFamily="49" charset="-122"/>
                    <a:cs typeface="+mn-cs"/>
                  </a:rPr>
                  <a:t>RS</a:t>
                </a:r>
                <a:r>
                  <a:rPr lang="zh-CN" altLang="en-US" sz="2000" dirty="0">
                    <a:latin typeface="Times New Roman" panose="02020603050405020304" pitchFamily="18" charset="0"/>
                    <a:ea typeface="黑体" panose="02010609060101010101" pitchFamily="49" charset="-122"/>
                    <a:cs typeface="+mn-cs"/>
                  </a:rPr>
                  <a:t>码是以</a:t>
                </a:r>
                <a14:m>
                  <m:oMath xmlns:m="http://schemas.openxmlformats.org/officeDocument/2006/math">
                    <m:r>
                      <a:rPr lang="el-GR" altLang="zh-CN" sz="2000" b="0" i="1" smtClean="0">
                        <a:latin typeface="Cambria Math" panose="02040503050406030204" pitchFamily="18" charset="0"/>
                        <a:ea typeface="Cambria Math" panose="02040503050406030204" pitchFamily="18" charset="0"/>
                      </a:rPr>
                      <m:t>𝛼</m:t>
                    </m:r>
                  </m:oMath>
                </a14:m>
                <a:r>
                  <a:rPr lang="zh-CN" altLang="en-US" sz="2000" i="1" dirty="0">
                    <a:latin typeface="Times New Roman" panose="02020603050405020304" pitchFamily="18" charset="0"/>
                    <a:ea typeface="黑体" panose="02010609060101010101" pitchFamily="49" charset="-122"/>
                    <a:cs typeface="+mn-cs"/>
                  </a:rPr>
                  <a:t>，</a:t>
                </a:r>
                <a:r>
                  <a:rPr lang="en-US" altLang="zh-CN" sz="2000" i="1" dirty="0">
                    <a:latin typeface="Times New Roman" panose="02020603050405020304" pitchFamily="18" charset="0"/>
                    <a:ea typeface="黑体" panose="02010609060101010101" pitchFamily="49" charset="-122"/>
                    <a:cs typeface="+mn-cs"/>
                  </a:rPr>
                  <a:t> </a:t>
                </a:r>
                <a14:m>
                  <m:oMath xmlns:m="http://schemas.openxmlformats.org/officeDocument/2006/math">
                    <m:sSup>
                      <m:sSupPr>
                        <m:ctrlPr>
                          <a:rPr lang="en-US" altLang="zh-CN" sz="2000" i="1">
                            <a:latin typeface="Cambria Math" panose="02040503050406030204" pitchFamily="18" charset="0"/>
                            <a:ea typeface="黑体" panose="02010609060101010101" pitchFamily="49" charset="-122"/>
                            <a:cs typeface="+mn-cs"/>
                          </a:rPr>
                        </m:ctrlPr>
                      </m:sSupPr>
                      <m:e>
                        <m:r>
                          <a:rPr lang="el-GR" altLang="zh-CN" sz="2000" b="0" i="1" smtClean="0">
                            <a:latin typeface="Cambria Math" panose="02040503050406030204" pitchFamily="18" charset="0"/>
                            <a:ea typeface="Cambria Math" panose="02040503050406030204" pitchFamily="18" charset="0"/>
                          </a:rPr>
                          <m:t>𝛼</m:t>
                        </m:r>
                      </m:e>
                      <m:sup>
                        <m:r>
                          <a:rPr lang="en-US" altLang="zh-CN" sz="2000" b="0" i="1" smtClean="0">
                            <a:latin typeface="Cambria Math" panose="02040503050406030204" pitchFamily="18" charset="0"/>
                            <a:ea typeface="黑体" panose="02010609060101010101" pitchFamily="49" charset="-122"/>
                            <a:cs typeface="+mn-cs"/>
                          </a:rPr>
                          <m:t>2</m:t>
                        </m:r>
                      </m:sup>
                    </m:sSup>
                  </m:oMath>
                </a14:m>
                <a:r>
                  <a:rPr lang="en-US" altLang="zh-CN" sz="2000" i="1" dirty="0">
                    <a:latin typeface="Times New Roman" panose="02020603050405020304" pitchFamily="18" charset="0"/>
                    <a:ea typeface="黑体" panose="02010609060101010101" pitchFamily="49" charset="-122"/>
                    <a:cs typeface="+mn-cs"/>
                  </a:rPr>
                  <a:t>,…, </a:t>
                </a:r>
                <a14:m>
                  <m:oMath xmlns:m="http://schemas.openxmlformats.org/officeDocument/2006/math">
                    <m:sSup>
                      <m:sSupPr>
                        <m:ctrlPr>
                          <a:rPr lang="en-US" altLang="zh-CN" sz="2000" i="1">
                            <a:latin typeface="Cambria Math" panose="02040503050406030204" pitchFamily="18" charset="0"/>
                            <a:ea typeface="黑体" panose="02010609060101010101" pitchFamily="49" charset="-122"/>
                            <a:cs typeface="+mn-cs"/>
                          </a:rPr>
                        </m:ctrlPr>
                      </m:sSupPr>
                      <m:e>
                        <m:r>
                          <a:rPr lang="el-GR" altLang="zh-CN" sz="2000" b="0" i="1" smtClean="0">
                            <a:latin typeface="Cambria Math" panose="02040503050406030204" pitchFamily="18" charset="0"/>
                            <a:ea typeface="Cambria Math" panose="02040503050406030204" pitchFamily="18" charset="0"/>
                          </a:rPr>
                          <m:t>𝛼</m:t>
                        </m:r>
                      </m:e>
                      <m:sup>
                        <m:r>
                          <a:rPr lang="en-US" altLang="zh-CN" sz="2000" b="0" i="1" smtClean="0">
                            <a:latin typeface="Cambria Math" panose="02040503050406030204" pitchFamily="18" charset="0"/>
                            <a:ea typeface="黑体" panose="02010609060101010101" pitchFamily="49" charset="-122"/>
                            <a:cs typeface="+mn-cs"/>
                          </a:rPr>
                          <m:t>2</m:t>
                        </m:r>
                        <m:r>
                          <a:rPr lang="en-US" altLang="zh-CN" sz="2000" b="0" i="1" smtClean="0">
                            <a:latin typeface="Cambria Math" panose="02040503050406030204" pitchFamily="18" charset="0"/>
                            <a:ea typeface="黑体" panose="02010609060101010101" pitchFamily="49" charset="-122"/>
                            <a:cs typeface="+mn-cs"/>
                          </a:rPr>
                          <m:t>𝑡</m:t>
                        </m:r>
                      </m:sup>
                    </m:sSup>
                    <m:r>
                      <a:rPr lang="zh-CN" altLang="en-US" sz="2000" b="0" i="0" smtClean="0">
                        <a:latin typeface="Cambria Math" panose="02040503050406030204" pitchFamily="18" charset="0"/>
                        <a:ea typeface="黑体" panose="02010609060101010101" pitchFamily="49" charset="-122"/>
                        <a:cs typeface="+mn-cs"/>
                      </a:rPr>
                      <m:t>为根</m:t>
                    </m:r>
                  </m:oMath>
                </a14:m>
                <a:r>
                  <a:rPr lang="zh-CN" altLang="en-US" sz="2000" dirty="0">
                    <a:latin typeface="Times New Roman" panose="02020603050405020304" pitchFamily="18" charset="0"/>
                    <a:ea typeface="黑体" panose="02010609060101010101" pitchFamily="49" charset="-122"/>
                    <a:cs typeface="+mn-cs"/>
                  </a:rPr>
                  <a:t>，其生成多项式为</a:t>
                </a:r>
                <a:r>
                  <a:rPr lang="en-US" altLang="zh-CN" sz="2000" i="1" dirty="0">
                    <a:latin typeface="Times New Roman" panose="02020603050405020304" pitchFamily="18" charset="0"/>
                    <a:ea typeface="黑体" panose="02010609060101010101" pitchFamily="49" charset="-122"/>
                    <a:cs typeface="+mn-cs"/>
                  </a:rPr>
                  <a:t>g</a:t>
                </a:r>
                <a:r>
                  <a:rPr lang="en-US" altLang="zh-CN" sz="2000" dirty="0">
                    <a:latin typeface="Times New Roman" panose="02020603050405020304" pitchFamily="18" charset="0"/>
                    <a:ea typeface="黑体" panose="02010609060101010101" pitchFamily="49" charset="-122"/>
                    <a:cs typeface="+mn-cs"/>
                  </a:rPr>
                  <a:t>(</a:t>
                </a:r>
                <a:r>
                  <a:rPr lang="en-US" altLang="zh-CN" sz="2000" i="1" dirty="0">
                    <a:latin typeface="Times New Roman" panose="02020603050405020304" pitchFamily="18" charset="0"/>
                    <a:ea typeface="黑体" panose="02010609060101010101" pitchFamily="49" charset="-122"/>
                    <a:cs typeface="+mn-cs"/>
                  </a:rPr>
                  <a:t>x</a:t>
                </a:r>
                <a:r>
                  <a:rPr lang="en-US" altLang="zh-CN" sz="2000" dirty="0">
                    <a:latin typeface="Times New Roman" panose="02020603050405020304" pitchFamily="18" charset="0"/>
                    <a:ea typeface="黑体" panose="02010609060101010101" pitchFamily="49" charset="-122"/>
                    <a:cs typeface="+mn-cs"/>
                  </a:rPr>
                  <a:t>)</a:t>
                </a:r>
                <a:r>
                  <a:rPr lang="en-US" altLang="zh-CN" sz="2000" i="1" dirty="0">
                    <a:latin typeface="Times New Roman" panose="02020603050405020304" pitchFamily="18" charset="0"/>
                    <a:ea typeface="黑体" panose="02010609060101010101" pitchFamily="49" charset="-122"/>
                    <a:cs typeface="+mn-cs"/>
                  </a:rPr>
                  <a:t>=</a:t>
                </a:r>
                <a:r>
                  <a:rPr lang="en-US" altLang="zh-CN" sz="2000" dirty="0">
                    <a:latin typeface="Times New Roman" panose="02020603050405020304" pitchFamily="18" charset="0"/>
                    <a:ea typeface="黑体" panose="02010609060101010101" pitchFamily="49" charset="-122"/>
                    <a:cs typeface="+mn-cs"/>
                  </a:rPr>
                  <a:t>(</a:t>
                </a:r>
                <a:r>
                  <a:rPr lang="en-US" altLang="zh-CN" sz="2000" i="1" dirty="0">
                    <a:latin typeface="Times New Roman" panose="02020603050405020304" pitchFamily="18" charset="0"/>
                    <a:ea typeface="黑体" panose="02010609060101010101" pitchFamily="49" charset="-122"/>
                    <a:cs typeface="+mn-cs"/>
                  </a:rPr>
                  <a:t>x-</a:t>
                </a:r>
                <a14:m>
                  <m:oMath xmlns:m="http://schemas.openxmlformats.org/officeDocument/2006/math">
                    <m:r>
                      <a:rPr lang="el-GR" altLang="zh-CN" sz="2000" b="0" i="1" smtClean="0">
                        <a:latin typeface="Cambria Math" panose="02040503050406030204" pitchFamily="18" charset="0"/>
                        <a:ea typeface="Cambria Math" panose="02040503050406030204" pitchFamily="18" charset="0"/>
                      </a:rPr>
                      <m:t>𝛼</m:t>
                    </m:r>
                  </m:oMath>
                </a14:m>
                <a:r>
                  <a:rPr lang="en-US" altLang="zh-CN" sz="2000" dirty="0">
                    <a:latin typeface="Times New Roman" panose="02020603050405020304" pitchFamily="18" charset="0"/>
                    <a:ea typeface="黑体" panose="02010609060101010101" pitchFamily="49" charset="-122"/>
                    <a:cs typeface="+mn-cs"/>
                  </a:rPr>
                  <a:t>)(</a:t>
                </a:r>
                <a:r>
                  <a:rPr lang="en-US" altLang="zh-CN" sz="2000" i="1" dirty="0">
                    <a:latin typeface="Times New Roman" panose="02020603050405020304" pitchFamily="18" charset="0"/>
                    <a:ea typeface="黑体" panose="02010609060101010101" pitchFamily="49" charset="-122"/>
                    <a:cs typeface="+mn-cs"/>
                  </a:rPr>
                  <a:t>x- </a:t>
                </a:r>
                <a14:m>
                  <m:oMath xmlns:m="http://schemas.openxmlformats.org/officeDocument/2006/math">
                    <m:sSup>
                      <m:sSupPr>
                        <m:ctrlPr>
                          <a:rPr lang="en-US" altLang="zh-CN" sz="2000" i="1">
                            <a:latin typeface="Cambria Math" panose="02040503050406030204" pitchFamily="18" charset="0"/>
                            <a:ea typeface="黑体" panose="02010609060101010101" pitchFamily="49" charset="-122"/>
                            <a:cs typeface="+mn-cs"/>
                          </a:rPr>
                        </m:ctrlPr>
                      </m:sSupPr>
                      <m:e>
                        <m:r>
                          <a:rPr lang="el-GR" altLang="zh-CN" sz="2000" b="0" i="1" smtClean="0">
                            <a:latin typeface="Cambria Math" panose="02040503050406030204" pitchFamily="18" charset="0"/>
                            <a:ea typeface="Cambria Math" panose="02040503050406030204" pitchFamily="18" charset="0"/>
                          </a:rPr>
                          <m:t>𝛼</m:t>
                        </m:r>
                      </m:e>
                      <m:sup>
                        <m:r>
                          <a:rPr lang="en-US" altLang="zh-CN" sz="2000" b="0" i="1" smtClean="0">
                            <a:latin typeface="Cambria Math" panose="02040503050406030204" pitchFamily="18" charset="0"/>
                            <a:ea typeface="黑体" panose="02010609060101010101" pitchFamily="49" charset="-122"/>
                            <a:cs typeface="+mn-cs"/>
                          </a:rPr>
                          <m:t>2</m:t>
                        </m:r>
                      </m:sup>
                    </m:sSup>
                  </m:oMath>
                </a14:m>
                <a:r>
                  <a:rPr lang="en-US" altLang="zh-CN" sz="2000" dirty="0">
                    <a:latin typeface="Times New Roman" panose="02020603050405020304" pitchFamily="18" charset="0"/>
                    <a:ea typeface="黑体" panose="02010609060101010101" pitchFamily="49" charset="-122"/>
                    <a:cs typeface="+mn-cs"/>
                  </a:rPr>
                  <a:t>)</a:t>
                </a:r>
                <a:r>
                  <a:rPr lang="en-US" altLang="zh-CN" sz="2000" i="1" dirty="0">
                    <a:latin typeface="Times New Roman" panose="02020603050405020304" pitchFamily="18" charset="0"/>
                    <a:ea typeface="黑体" panose="02010609060101010101" pitchFamily="49" charset="-122"/>
                    <a:cs typeface="+mn-cs"/>
                  </a:rPr>
                  <a:t>…</a:t>
                </a:r>
                <a:r>
                  <a:rPr lang="en-US" altLang="zh-CN" sz="2000" dirty="0">
                    <a:latin typeface="Times New Roman" panose="02020603050405020304" pitchFamily="18" charset="0"/>
                    <a:ea typeface="黑体" panose="02010609060101010101" pitchFamily="49" charset="-122"/>
                    <a:cs typeface="+mn-cs"/>
                  </a:rPr>
                  <a:t>(</a:t>
                </a:r>
                <a:r>
                  <a:rPr lang="en-US" altLang="zh-CN" sz="2000" i="1" dirty="0">
                    <a:latin typeface="Times New Roman" panose="02020603050405020304" pitchFamily="18" charset="0"/>
                    <a:ea typeface="黑体" panose="02010609060101010101" pitchFamily="49" charset="-122"/>
                    <a:cs typeface="+mn-cs"/>
                  </a:rPr>
                  <a:t>x- </a:t>
                </a:r>
                <a14:m>
                  <m:oMath xmlns:m="http://schemas.openxmlformats.org/officeDocument/2006/math">
                    <m:sSup>
                      <m:sSupPr>
                        <m:ctrlPr>
                          <a:rPr lang="en-US" altLang="zh-CN" sz="2000" i="1">
                            <a:latin typeface="Cambria Math" panose="02040503050406030204" pitchFamily="18" charset="0"/>
                            <a:ea typeface="黑体" panose="02010609060101010101" pitchFamily="49" charset="-122"/>
                            <a:cs typeface="+mn-cs"/>
                          </a:rPr>
                        </m:ctrlPr>
                      </m:sSupPr>
                      <m:e>
                        <m:r>
                          <a:rPr lang="el-GR" altLang="zh-CN" sz="2000" b="0" i="1" smtClean="0">
                            <a:latin typeface="Cambria Math" panose="02040503050406030204" pitchFamily="18" charset="0"/>
                            <a:ea typeface="Cambria Math" panose="02040503050406030204" pitchFamily="18" charset="0"/>
                          </a:rPr>
                          <m:t>𝛼</m:t>
                        </m:r>
                      </m:e>
                      <m:sup>
                        <m:r>
                          <a:rPr lang="en-US" altLang="zh-CN" sz="2000" b="0" i="1" smtClean="0">
                            <a:latin typeface="Cambria Math" panose="02040503050406030204" pitchFamily="18" charset="0"/>
                            <a:ea typeface="黑体" panose="02010609060101010101" pitchFamily="49" charset="-122"/>
                            <a:cs typeface="+mn-cs"/>
                          </a:rPr>
                          <m:t>2</m:t>
                        </m:r>
                        <m:r>
                          <a:rPr lang="en-US" altLang="zh-CN" sz="2000" b="0" i="1" smtClean="0">
                            <a:latin typeface="Cambria Math" panose="02040503050406030204" pitchFamily="18" charset="0"/>
                            <a:ea typeface="黑体" panose="02010609060101010101" pitchFamily="49" charset="-122"/>
                            <a:cs typeface="+mn-cs"/>
                          </a:rPr>
                          <m:t>𝑡</m:t>
                        </m:r>
                      </m:sup>
                    </m:sSup>
                  </m:oMath>
                </a14:m>
                <a:r>
                  <a:rPr lang="en-US" altLang="zh-CN" sz="2000" dirty="0">
                    <a:latin typeface="Times New Roman" panose="02020603050405020304" pitchFamily="18" charset="0"/>
                    <a:ea typeface="黑体" panose="02010609060101010101" pitchFamily="49" charset="-122"/>
                    <a:cs typeface="+mn-cs"/>
                  </a:rPr>
                  <a:t>)</a:t>
                </a:r>
                <a:endParaRPr lang="en-US" altLang="zh-CN" sz="2000" dirty="0">
                  <a:latin typeface="Times New Roman" panose="02020603050405020304" pitchFamily="18" charset="0"/>
                  <a:ea typeface="黑体" panose="02010609060101010101" pitchFamily="49" charset="-122"/>
                  <a:cs typeface="+mn-cs"/>
                </a:endParaRPr>
              </a:p>
            </p:txBody>
          </p:sp>
        </mc:Choice>
        <mc:Fallback>
          <p:sp>
            <p:nvSpPr>
              <p:cNvPr id="73" name="文本框 72"/>
              <p:cNvSpPr txBox="1">
                <a:spLocks noRot="1" noChangeAspect="1" noMove="1" noResize="1" noEditPoints="1" noAdjustHandles="1" noChangeArrowheads="1" noChangeShapeType="1" noTextEdit="1"/>
              </p:cNvSpPr>
              <p:nvPr/>
            </p:nvSpPr>
            <p:spPr>
              <a:xfrm>
                <a:off x="4291123" y="4846456"/>
                <a:ext cx="4512945" cy="1015663"/>
              </a:xfrm>
              <a:prstGeom prst="rect">
                <a:avLst/>
              </a:prstGeom>
              <a:blipFill rotWithShape="1">
                <a:blip r:embed="rId2"/>
                <a:stretch>
                  <a:fillRect l="-9" t="-13" r="9" b="43"/>
                </a:stretch>
              </a:blipFill>
            </p:spPr>
            <p:txBody>
              <a:bodyPr/>
              <a:lstStyle/>
              <a:p>
                <a:r>
                  <a:rPr lang="zh-CN" altLang="en-US">
                    <a:noFill/>
                  </a:rPr>
                  <a:t> </a:t>
                </a:r>
              </a:p>
            </p:txBody>
          </p:sp>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en-US" altLang="zh-CN" sz="2400" dirty="0">
                <a:sym typeface="+mn-ea"/>
              </a:rPr>
              <a:t>R-S</a:t>
            </a:r>
            <a:r>
              <a:rPr lang="zh-CN" altLang="en-US" sz="2400" dirty="0">
                <a:sym typeface="+mn-ea"/>
              </a:rPr>
              <a:t>码的理论基础</a:t>
            </a:r>
            <a:endParaRPr lang="zh-CN" altLang="en-US" sz="2400" dirty="0">
              <a:sym typeface="+mn-ea"/>
            </a:endParaRPr>
          </a:p>
        </p:txBody>
      </p:sp>
      <p:sp>
        <p:nvSpPr>
          <p:cNvPr id="7" name="内容占位符 2"/>
          <p:cNvSpPr txBox="1"/>
          <p:nvPr/>
        </p:nvSpPr>
        <p:spPr>
          <a:xfrm>
            <a:off x="158878" y="2438426"/>
            <a:ext cx="8800348" cy="855609"/>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8" name="文本框 7"/>
          <p:cNvSpPr txBox="1"/>
          <p:nvPr/>
        </p:nvSpPr>
        <p:spPr>
          <a:xfrm>
            <a:off x="303352" y="2514624"/>
            <a:ext cx="8647953" cy="1015663"/>
          </a:xfrm>
          <a:prstGeom prst="rect">
            <a:avLst/>
          </a:prstGeom>
          <a:noFill/>
        </p:spPr>
        <p:txBody>
          <a:bodyPr wrap="square" rtlCol="0" anchor="t">
            <a:spAutoFit/>
          </a:bodyPr>
          <a:lstStyle/>
          <a:p>
            <a:r>
              <a:rPr lang="en-US" altLang="zh-CN" sz="2000" dirty="0">
                <a:latin typeface="Times New Roman" panose="02020603050405020304" pitchFamily="18" charset="0"/>
                <a:ea typeface="黑体" panose="02010609060101010101" pitchFamily="49" charset="-122"/>
                <a:cs typeface="+mn-cs"/>
              </a:rPr>
              <a:t>3.</a:t>
            </a:r>
            <a:r>
              <a:rPr lang="zh-CN" altLang="en-US" sz="2000" dirty="0">
                <a:latin typeface="Times New Roman" panose="02020603050405020304" pitchFamily="18" charset="0"/>
                <a:ea typeface="黑体" panose="02010609060101010101" pitchFamily="49" charset="-122"/>
                <a:cs typeface="+mn-cs"/>
              </a:rPr>
              <a:t> </a:t>
            </a:r>
            <a:r>
              <a:rPr lang="en-US" altLang="zh-CN" sz="2000" i="1" dirty="0">
                <a:latin typeface="Times New Roman" panose="02020603050405020304" pitchFamily="18" charset="0"/>
                <a:ea typeface="黑体" panose="02010609060101010101" pitchFamily="49" charset="-122"/>
                <a:cs typeface="+mn-cs"/>
              </a:rPr>
              <a:t>RS</a:t>
            </a:r>
            <a:r>
              <a:rPr lang="zh-CN" altLang="en-US" sz="2000" dirty="0">
                <a:latin typeface="Times New Roman" panose="02020603050405020304" pitchFamily="18" charset="0"/>
                <a:ea typeface="黑体" panose="02010609060101010101" pitchFamily="49" charset="-122"/>
                <a:cs typeface="+mn-cs"/>
              </a:rPr>
              <a:t>码的校验多项式</a:t>
            </a:r>
            <a:r>
              <a:rPr lang="en-US" altLang="zh-CN" sz="2000" i="1" dirty="0">
                <a:latin typeface="Times New Roman" panose="02020603050405020304" pitchFamily="18" charset="0"/>
                <a:ea typeface="黑体" panose="02010609060101010101" pitchFamily="49" charset="-122"/>
                <a:cs typeface="+mn-cs"/>
              </a:rPr>
              <a:t>p</a:t>
            </a:r>
            <a:r>
              <a:rPr lang="en-US" altLang="zh-CN" sz="2000" dirty="0">
                <a:latin typeface="Times New Roman" panose="02020603050405020304" pitchFamily="18" charset="0"/>
                <a:ea typeface="黑体" panose="02010609060101010101" pitchFamily="49" charset="-122"/>
                <a:cs typeface="+mn-cs"/>
              </a:rPr>
              <a:t>(</a:t>
            </a:r>
            <a:r>
              <a:rPr lang="en-US" altLang="zh-CN" sz="2000" i="1" dirty="0">
                <a:latin typeface="Times New Roman" panose="02020603050405020304" pitchFamily="18" charset="0"/>
                <a:ea typeface="黑体" panose="02010609060101010101" pitchFamily="49" charset="-122"/>
                <a:cs typeface="+mn-cs"/>
              </a:rPr>
              <a:t>x</a:t>
            </a:r>
            <a:r>
              <a:rPr lang="en-US" altLang="zh-CN" sz="2000" dirty="0">
                <a:latin typeface="Times New Roman" panose="02020603050405020304" pitchFamily="18" charset="0"/>
                <a:ea typeface="黑体" panose="02010609060101010101" pitchFamily="49" charset="-122"/>
                <a:cs typeface="+mn-cs"/>
              </a:rPr>
              <a:t>)</a:t>
            </a:r>
            <a:endParaRPr lang="en-US" altLang="zh-CN" sz="2000" dirty="0">
              <a:latin typeface="Times New Roman" panose="02020603050405020304" pitchFamily="18" charset="0"/>
              <a:ea typeface="黑体" panose="02010609060101010101" pitchFamily="49" charset="-122"/>
              <a:cs typeface="+mn-cs"/>
            </a:endParaRPr>
          </a:p>
          <a:p>
            <a:r>
              <a:rPr lang="en-US" altLang="zh-CN" sz="2000" i="1" dirty="0">
                <a:latin typeface="+mn-lt"/>
                <a:ea typeface="+mn-ea"/>
              </a:rPr>
              <a:t>    p</a:t>
            </a:r>
            <a:r>
              <a:rPr lang="en-US" altLang="zh-CN" sz="2000" dirty="0">
                <a:latin typeface="+mn-lt"/>
                <a:ea typeface="+mn-ea"/>
              </a:rPr>
              <a:t>(</a:t>
            </a:r>
            <a:r>
              <a:rPr lang="en-US" altLang="zh-CN" sz="2000" i="1" dirty="0">
                <a:latin typeface="+mn-lt"/>
                <a:ea typeface="+mn-ea"/>
              </a:rPr>
              <a:t>x</a:t>
            </a:r>
            <a:r>
              <a:rPr lang="en-US" altLang="zh-CN" sz="2000" dirty="0">
                <a:latin typeface="+mn-lt"/>
                <a:ea typeface="+mn-ea"/>
              </a:rPr>
              <a:t>)</a:t>
            </a:r>
            <a:r>
              <a:rPr lang="en-US" altLang="zh-CN" sz="2000" i="1" dirty="0">
                <a:latin typeface="+mn-lt"/>
                <a:ea typeface="+mn-ea"/>
              </a:rPr>
              <a:t>=</a:t>
            </a:r>
            <a:r>
              <a:rPr lang="en-US" altLang="zh-CN" sz="2000" dirty="0">
                <a:latin typeface="+mn-lt"/>
              </a:rPr>
              <a:t>[</a:t>
            </a:r>
            <a:r>
              <a:rPr lang="en-US" altLang="zh-CN" sz="2000" i="1" dirty="0">
                <a:latin typeface="+mn-lt"/>
              </a:rPr>
              <a:t>x</a:t>
            </a:r>
            <a:r>
              <a:rPr lang="en-US" altLang="zh-CN" sz="2000" baseline="30000" dirty="0">
                <a:latin typeface="+mn-lt"/>
              </a:rPr>
              <a:t>2</a:t>
            </a:r>
            <a:r>
              <a:rPr lang="en-US" altLang="zh-CN" sz="2000" i="1" baseline="30000" dirty="0">
                <a:latin typeface="+mn-lt"/>
              </a:rPr>
              <a:t>t</a:t>
            </a:r>
            <a:r>
              <a:rPr lang="en-US" altLang="zh-CN" sz="2000" i="1" dirty="0">
                <a:latin typeface="+mn-lt"/>
              </a:rPr>
              <a:t>m</a:t>
            </a:r>
            <a:r>
              <a:rPr lang="en-US" altLang="zh-CN" sz="2000" dirty="0">
                <a:latin typeface="+mn-lt"/>
              </a:rPr>
              <a:t>(</a:t>
            </a:r>
            <a:r>
              <a:rPr lang="en-US" altLang="zh-CN" sz="2000" i="1" dirty="0">
                <a:latin typeface="+mn-lt"/>
              </a:rPr>
              <a:t>x</a:t>
            </a:r>
            <a:r>
              <a:rPr lang="en-US" altLang="zh-CN" sz="2000" dirty="0">
                <a:latin typeface="+mn-lt"/>
              </a:rPr>
              <a:t>)] </a:t>
            </a:r>
            <a:r>
              <a:rPr lang="en-US" altLang="zh-CN" sz="2000" i="1" dirty="0">
                <a:latin typeface="+mn-lt"/>
              </a:rPr>
              <a:t>mod g</a:t>
            </a:r>
            <a:r>
              <a:rPr lang="en-US" altLang="zh-CN" sz="2000" dirty="0">
                <a:latin typeface="+mn-lt"/>
              </a:rPr>
              <a:t>(</a:t>
            </a:r>
            <a:r>
              <a:rPr lang="en-US" altLang="zh-CN" sz="2000" i="1" dirty="0">
                <a:latin typeface="+mn-lt"/>
              </a:rPr>
              <a:t>x</a:t>
            </a:r>
            <a:r>
              <a:rPr lang="en-US" altLang="zh-CN" sz="2000" dirty="0">
                <a:latin typeface="+mn-lt"/>
              </a:rPr>
              <a:t>)</a:t>
            </a:r>
            <a:endParaRPr lang="en-US" altLang="zh-CN" sz="3200" dirty="0">
              <a:solidFill>
                <a:srgbClr val="C00000"/>
              </a:solidFill>
              <a:latin typeface="+mn-lt"/>
              <a:ea typeface="黑体" panose="02010609060101010101" pitchFamily="49" charset="-122"/>
            </a:endParaRPr>
          </a:p>
          <a:p>
            <a:endParaRPr lang="en-US" altLang="zh-CN" sz="2000" dirty="0">
              <a:latin typeface="Times New Roman" panose="02020603050405020304" pitchFamily="18" charset="0"/>
              <a:ea typeface="黑体" panose="02010609060101010101" pitchFamily="49" charset="-122"/>
              <a:cs typeface="+mn-cs"/>
            </a:endParaRPr>
          </a:p>
        </p:txBody>
      </p:sp>
      <p:sp>
        <p:nvSpPr>
          <p:cNvPr id="17" name="内容占位符 2"/>
          <p:cNvSpPr txBox="1"/>
          <p:nvPr/>
        </p:nvSpPr>
        <p:spPr>
          <a:xfrm>
            <a:off x="158878" y="1125629"/>
            <a:ext cx="8800348" cy="855609"/>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18" name="文本框 17"/>
          <p:cNvSpPr txBox="1"/>
          <p:nvPr/>
        </p:nvSpPr>
        <p:spPr>
          <a:xfrm>
            <a:off x="304912" y="1125629"/>
            <a:ext cx="8647953" cy="707886"/>
          </a:xfrm>
          <a:prstGeom prst="rect">
            <a:avLst/>
          </a:prstGeom>
          <a:noFill/>
        </p:spPr>
        <p:txBody>
          <a:bodyPr wrap="square" rtlCol="0" anchor="t">
            <a:spAutoFit/>
          </a:bodyPr>
          <a:lstStyle/>
          <a:p>
            <a:r>
              <a:rPr lang="en-US" altLang="zh-CN" sz="2000" dirty="0">
                <a:latin typeface="Times New Roman" panose="02020603050405020304" pitchFamily="18" charset="0"/>
                <a:ea typeface="黑体" panose="02010609060101010101" pitchFamily="49" charset="-122"/>
                <a:cs typeface="+mn-cs"/>
              </a:rPr>
              <a:t>2.</a:t>
            </a:r>
            <a:r>
              <a:rPr lang="zh-CN" altLang="en-US" sz="2000" dirty="0">
                <a:latin typeface="Times New Roman" panose="02020603050405020304" pitchFamily="18" charset="0"/>
                <a:ea typeface="黑体" panose="02010609060101010101" pitchFamily="49" charset="-122"/>
                <a:cs typeface="+mn-cs"/>
              </a:rPr>
              <a:t> </a:t>
            </a:r>
            <a:r>
              <a:rPr kumimoji="0" lang="en-US" altLang="zh-CN" sz="1800" b="0" i="1" u="none" strike="noStrike" kern="1200" cap="none" spc="0" normalizeH="0" baseline="0" noProof="0" dirty="0">
                <a:ln>
                  <a:noFill/>
                </a:ln>
                <a:solidFill>
                  <a:srgbClr val="000000"/>
                </a:solidFill>
                <a:effectLst/>
                <a:uLnTx/>
                <a:uFillTx/>
                <a:latin typeface="+mn-lt"/>
                <a:ea typeface="宋体" panose="02010600030101010101" pitchFamily="2" charset="-122"/>
              </a:rPr>
              <a:t>RS</a:t>
            </a:r>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码的</a:t>
            </a:r>
            <a:r>
              <a:rPr kumimoji="0" lang="zh-CN" altLang="en-US" sz="2000" b="0" i="0" u="none" strike="noStrike" kern="1200" cap="none" spc="0" normalizeH="0" baseline="0" noProof="0" dirty="0">
                <a:ln>
                  <a:noFill/>
                </a:ln>
                <a:effectLst/>
                <a:uLnTx/>
                <a:uFillTx/>
                <a:latin typeface="黑体" panose="02010609060101010101" pitchFamily="49" charset="-122"/>
                <a:ea typeface="黑体" panose="02010609060101010101" pitchFamily="49" charset="-122"/>
              </a:rPr>
              <a:t>信息多项式</a:t>
            </a:r>
            <a:r>
              <a:rPr kumimoji="0" lang="en-US" altLang="zh-CN" sz="1800" b="0" i="1" u="none" strike="noStrike" kern="1200" cap="none" spc="0" normalizeH="0" baseline="0" noProof="0" dirty="0">
                <a:ln>
                  <a:noFill/>
                </a:ln>
                <a:effectLst/>
                <a:uLnTx/>
                <a:uFillTx/>
                <a:latin typeface="+mn-lt"/>
                <a:ea typeface="宋体" panose="02010600030101010101" pitchFamily="2" charset="-122"/>
              </a:rPr>
              <a:t>m</a:t>
            </a:r>
            <a:r>
              <a:rPr kumimoji="0" lang="en-US" altLang="zh-CN" sz="1800" b="0" u="none" strike="noStrike" kern="1200" cap="none" spc="0" normalizeH="0" baseline="0" noProof="0" dirty="0">
                <a:ln>
                  <a:noFill/>
                </a:ln>
                <a:effectLst/>
                <a:uLnTx/>
                <a:uFillTx/>
                <a:latin typeface="+mn-lt"/>
                <a:ea typeface="宋体" panose="02010600030101010101" pitchFamily="2" charset="-122"/>
              </a:rPr>
              <a:t>(</a:t>
            </a:r>
            <a:r>
              <a:rPr kumimoji="0" lang="en-US" altLang="zh-CN" sz="1800" b="0" i="1" u="none" strike="noStrike" kern="1200" cap="none" spc="0" normalizeH="0" baseline="0" noProof="0" dirty="0">
                <a:ln>
                  <a:noFill/>
                </a:ln>
                <a:effectLst/>
                <a:uLnTx/>
                <a:uFillTx/>
                <a:latin typeface="+mn-lt"/>
                <a:ea typeface="宋体" panose="02010600030101010101" pitchFamily="2" charset="-122"/>
              </a:rPr>
              <a:t>x</a:t>
            </a:r>
            <a:r>
              <a:rPr kumimoji="0" lang="en-US" altLang="zh-CN" sz="1800" b="0" u="none" strike="noStrike" kern="1200" cap="none" spc="0" normalizeH="0" baseline="0" noProof="0" dirty="0">
                <a:ln>
                  <a:noFill/>
                </a:ln>
                <a:effectLst/>
                <a:uLnTx/>
                <a:uFillTx/>
                <a:latin typeface="+mn-lt"/>
                <a:ea typeface="宋体" panose="02010600030101010101" pitchFamily="2" charset="-122"/>
              </a:rPr>
              <a:t>)</a:t>
            </a:r>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为</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a:t>
            </a:r>
            <a:endPar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endParaRPr>
          </a:p>
          <a:p>
            <a:r>
              <a:rPr lang="nn-NO" altLang="zh-CN" sz="2000" i="1" dirty="0">
                <a:latin typeface="+mn-lt"/>
              </a:rPr>
              <a:t>    m</a:t>
            </a:r>
            <a:r>
              <a:rPr lang="nn-NO" altLang="zh-CN" sz="2000" dirty="0">
                <a:latin typeface="+mn-lt"/>
              </a:rPr>
              <a:t>(</a:t>
            </a:r>
            <a:r>
              <a:rPr lang="nn-NO" altLang="zh-CN" sz="2000" i="1" dirty="0">
                <a:latin typeface="+mn-lt"/>
              </a:rPr>
              <a:t>x</a:t>
            </a:r>
            <a:r>
              <a:rPr lang="nn-NO" altLang="zh-CN" sz="2000" dirty="0">
                <a:latin typeface="+mn-lt"/>
              </a:rPr>
              <a:t>)</a:t>
            </a:r>
            <a:r>
              <a:rPr lang="nn-NO" altLang="zh-CN" sz="2000" i="1" dirty="0">
                <a:latin typeface="+mn-lt"/>
              </a:rPr>
              <a:t>=m</a:t>
            </a:r>
            <a:r>
              <a:rPr lang="nn-NO" altLang="zh-CN" sz="2000" i="1" baseline="-25000" dirty="0">
                <a:latin typeface="+mn-lt"/>
              </a:rPr>
              <a:t>k-</a:t>
            </a:r>
            <a:r>
              <a:rPr lang="nn-NO" altLang="zh-CN" sz="2000" baseline="-25000" dirty="0">
                <a:latin typeface="+mn-lt"/>
              </a:rPr>
              <a:t>1</a:t>
            </a:r>
            <a:r>
              <a:rPr lang="nn-NO" altLang="zh-CN" sz="2000" i="1" dirty="0">
                <a:latin typeface="+mn-lt"/>
              </a:rPr>
              <a:t>x</a:t>
            </a:r>
            <a:r>
              <a:rPr lang="nn-NO" altLang="zh-CN" sz="2000" i="1" baseline="30000" dirty="0">
                <a:latin typeface="+mn-lt"/>
              </a:rPr>
              <a:t>k-</a:t>
            </a:r>
            <a:r>
              <a:rPr lang="nn-NO" altLang="zh-CN" sz="2000" baseline="30000" dirty="0">
                <a:latin typeface="+mn-lt"/>
              </a:rPr>
              <a:t>1</a:t>
            </a:r>
            <a:r>
              <a:rPr lang="nn-NO" altLang="zh-CN" sz="2000" i="1" dirty="0">
                <a:latin typeface="+mn-lt"/>
              </a:rPr>
              <a:t>+m</a:t>
            </a:r>
            <a:r>
              <a:rPr lang="nn-NO" altLang="zh-CN" sz="2000" i="1" baseline="-25000" dirty="0">
                <a:latin typeface="+mn-lt"/>
              </a:rPr>
              <a:t>k-</a:t>
            </a:r>
            <a:r>
              <a:rPr lang="nn-NO" altLang="zh-CN" sz="2000" baseline="-25000" dirty="0">
                <a:latin typeface="+mn-lt"/>
              </a:rPr>
              <a:t>2</a:t>
            </a:r>
            <a:r>
              <a:rPr lang="nn-NO" altLang="zh-CN" sz="2000" i="1" dirty="0">
                <a:latin typeface="+mn-lt"/>
              </a:rPr>
              <a:t>x</a:t>
            </a:r>
            <a:r>
              <a:rPr lang="nn-NO" altLang="zh-CN" sz="2000" i="1" baseline="30000" dirty="0">
                <a:latin typeface="+mn-lt"/>
              </a:rPr>
              <a:t>k-</a:t>
            </a:r>
            <a:r>
              <a:rPr lang="nn-NO" altLang="zh-CN" sz="2000" baseline="30000" dirty="0">
                <a:latin typeface="+mn-lt"/>
              </a:rPr>
              <a:t>2</a:t>
            </a:r>
            <a:r>
              <a:rPr lang="nn-NO" altLang="zh-CN" sz="2000" i="1" dirty="0">
                <a:latin typeface="+mn-lt"/>
              </a:rPr>
              <a:t>+…+m</a:t>
            </a:r>
            <a:r>
              <a:rPr lang="nn-NO" altLang="zh-CN" sz="2000" baseline="-25000" dirty="0">
                <a:latin typeface="+mn-lt"/>
              </a:rPr>
              <a:t>1</a:t>
            </a:r>
            <a:r>
              <a:rPr lang="nn-NO" altLang="zh-CN" sz="2000" i="1" dirty="0">
                <a:latin typeface="+mn-lt"/>
              </a:rPr>
              <a:t>x</a:t>
            </a:r>
            <a:r>
              <a:rPr lang="nn-NO" altLang="zh-CN" sz="2000" baseline="30000" dirty="0">
                <a:latin typeface="+mn-lt"/>
              </a:rPr>
              <a:t>1</a:t>
            </a:r>
            <a:r>
              <a:rPr lang="nn-NO" altLang="zh-CN" sz="2000" i="1" dirty="0">
                <a:latin typeface="+mn-lt"/>
              </a:rPr>
              <a:t>+m</a:t>
            </a:r>
            <a:r>
              <a:rPr lang="nn-NO" altLang="zh-CN" sz="2000" baseline="-25000" dirty="0">
                <a:latin typeface="+mn-lt"/>
              </a:rPr>
              <a:t>0</a:t>
            </a:r>
            <a:endParaRPr lang="en-US" altLang="zh-CN" sz="2000" dirty="0">
              <a:latin typeface="+mn-lt"/>
              <a:ea typeface="黑体" panose="02010609060101010101" pitchFamily="49" charset="-122"/>
              <a:cs typeface="+mn-cs"/>
            </a:endParaRPr>
          </a:p>
        </p:txBody>
      </p:sp>
      <mc:AlternateContent xmlns:mc="http://schemas.openxmlformats.org/markup-compatibility/2006">
        <mc:Choice xmlns:a14="http://schemas.microsoft.com/office/drawing/2010/main" Requires="a14">
          <p:sp>
            <p:nvSpPr>
              <p:cNvPr id="5" name="矩形: 圆角 4"/>
              <p:cNvSpPr/>
              <p:nvPr/>
            </p:nvSpPr>
            <p:spPr>
              <a:xfrm>
                <a:off x="158878" y="4332917"/>
                <a:ext cx="3201876" cy="609584"/>
              </a:xfrm>
              <a:prstGeom prst="roundRect">
                <a:avLst/>
              </a:prstGeom>
              <a:no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用生成多项式</a:t>
                </a:r>
                <a:r>
                  <a:rPr lang="en-US" altLang="zh-CN" i="1" dirty="0">
                    <a:solidFill>
                      <a:schemeClr val="tx1"/>
                    </a:solidFill>
                  </a:rPr>
                  <a:t>g</a:t>
                </a:r>
                <a:r>
                  <a:rPr lang="en-US" altLang="zh-CN" dirty="0">
                    <a:solidFill>
                      <a:schemeClr val="tx1"/>
                    </a:solidFill>
                  </a:rPr>
                  <a:t>(</a:t>
                </a:r>
                <a:r>
                  <a:rPr lang="en-US" altLang="zh-CN" i="1" dirty="0">
                    <a:solidFill>
                      <a:schemeClr val="tx1"/>
                    </a:solidFill>
                  </a:rPr>
                  <a:t>x</a:t>
                </a:r>
                <a:r>
                  <a:rPr lang="en-US" altLang="zh-CN" dirty="0">
                    <a:solidFill>
                      <a:schemeClr val="tx1"/>
                    </a:solidFill>
                  </a:rPr>
                  <a:t>)</a:t>
                </a:r>
                <a:r>
                  <a:rPr lang="zh-CN" altLang="en-US" dirty="0">
                    <a:solidFill>
                      <a:schemeClr val="tx1"/>
                    </a:solidFill>
                  </a:rPr>
                  <a:t>除</a:t>
                </a:r>
                <a14:m>
                  <m:oMath xmlns:m="http://schemas.openxmlformats.org/officeDocument/2006/math">
                    <m:sSup>
                      <m:sSupPr>
                        <m:ctrlPr>
                          <a:rPr lang="zh-CN" altLang="en-US" i="1" smtClean="0">
                            <a:solidFill>
                              <a:schemeClr val="tx1"/>
                            </a:solidFill>
                            <a:latin typeface="Cambria Math" panose="02040503050406030204" pitchFamily="18" charset="0"/>
                          </a:rPr>
                        </m:ctrlPr>
                      </m:sSupPr>
                      <m:e>
                        <m:r>
                          <a:rPr lang="zh-CN" altLang="en-US" i="1" smtClean="0">
                            <a:solidFill>
                              <a:schemeClr val="tx1"/>
                            </a:solidFill>
                            <a:latin typeface="Cambria Math" panose="02040503050406030204" pitchFamily="18" charset="0"/>
                          </a:rPr>
                          <m:t>𝑥</m:t>
                        </m:r>
                      </m:e>
                      <m:sup>
                        <m:r>
                          <a:rPr lang="zh-CN" altLang="en-US" i="1" smtClean="0">
                            <a:solidFill>
                              <a:schemeClr val="tx1"/>
                            </a:solidFill>
                            <a:latin typeface="Cambria Math" panose="02040503050406030204" pitchFamily="18" charset="0"/>
                          </a:rPr>
                          <m:t>2</m:t>
                        </m:r>
                        <m:r>
                          <a:rPr lang="en-US" altLang="zh-CN" b="0" i="1" smtClean="0">
                            <a:solidFill>
                              <a:schemeClr val="tx1"/>
                            </a:solidFill>
                            <a:latin typeface="Cambria Math" panose="02040503050406030204" pitchFamily="18" charset="0"/>
                          </a:rPr>
                          <m:t>𝑡</m:t>
                        </m:r>
                      </m:sup>
                    </m:sSup>
                    <m:r>
                      <a:rPr lang="en-US" altLang="zh-CN" b="0" i="1" smtClean="0">
                        <a:solidFill>
                          <a:schemeClr val="tx1"/>
                        </a:solidFill>
                        <a:latin typeface="Cambria Math" panose="02040503050406030204" pitchFamily="18" charset="0"/>
                      </a:rPr>
                      <m:t>𝑚</m:t>
                    </m:r>
                    <m:d>
                      <m:dPr>
                        <m:ctrlPr>
                          <a:rPr lang="zh-CN" altLang="en-US" i="1" smtClean="0">
                            <a:solidFill>
                              <a:schemeClr val="tx1"/>
                            </a:solidFill>
                            <a:latin typeface="Cambria Math" panose="02040503050406030204" pitchFamily="18" charset="0"/>
                          </a:rPr>
                        </m:ctrlPr>
                      </m:dPr>
                      <m:e>
                        <m:r>
                          <a:rPr lang="zh-CN" altLang="en-US" i="1" smtClean="0">
                            <a:solidFill>
                              <a:schemeClr val="tx1"/>
                            </a:solidFill>
                            <a:latin typeface="Cambria Math" panose="02040503050406030204" pitchFamily="18" charset="0"/>
                          </a:rPr>
                          <m:t>𝑥</m:t>
                        </m:r>
                      </m:e>
                    </m:d>
                  </m:oMath>
                </a14:m>
                <a:endParaRPr lang="zh-CN" altLang="en-US" dirty="0"/>
              </a:p>
            </p:txBody>
          </p:sp>
        </mc:Choice>
        <mc:Fallback>
          <p:sp>
            <p:nvSpPr>
              <p:cNvPr id="5" name="矩形: 圆角 4"/>
              <p:cNvSpPr>
                <a:spLocks noRot="1" noChangeAspect="1" noMove="1" noResize="1" noEditPoints="1" noAdjustHandles="1" noChangeArrowheads="1" noChangeShapeType="1" noTextEdit="1"/>
              </p:cNvSpPr>
              <p:nvPr/>
            </p:nvSpPr>
            <p:spPr>
              <a:xfrm>
                <a:off x="158878" y="4332917"/>
                <a:ext cx="3201876" cy="609584"/>
              </a:xfrm>
              <a:prstGeom prst="roundRect">
                <a:avLst/>
              </a:prstGeom>
              <a:blipFill rotWithShape="1">
                <a:blip r:embed="rId1"/>
                <a:stretch>
                  <a:fillRect l="-163" t="-885" r="-148" b="-681"/>
                </a:stretch>
              </a:blip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graphicFrame>
        <p:nvGraphicFramePr>
          <p:cNvPr id="6" name="对象 5"/>
          <p:cNvGraphicFramePr>
            <a:graphicFrameLocks noChangeAspect="1"/>
          </p:cNvGraphicFramePr>
          <p:nvPr/>
        </p:nvGraphicFramePr>
        <p:xfrm>
          <a:off x="3794125" y="3948113"/>
          <a:ext cx="1830388" cy="555625"/>
        </p:xfrm>
        <a:graphic>
          <a:graphicData uri="http://schemas.openxmlformats.org/presentationml/2006/ole">
            <mc:AlternateContent xmlns:mc="http://schemas.openxmlformats.org/markup-compatibility/2006">
              <mc:Choice xmlns:v="urn:schemas-microsoft-com:vml" Requires="v">
                <p:oleObj spid="_x0000_s2058" name="Equation" r:id="rId2" imgW="34137600" imgH="10363200" progId="Equation.DSMT4">
                  <p:embed/>
                </p:oleObj>
              </mc:Choice>
              <mc:Fallback>
                <p:oleObj name="Equation" r:id="rId2" imgW="34137600" imgH="10363200" progId="Equation.DSMT4">
                  <p:embed/>
                  <p:pic>
                    <p:nvPicPr>
                      <p:cNvPr id="0" name="对象 5"/>
                      <p:cNvPicPr/>
                      <p:nvPr/>
                    </p:nvPicPr>
                    <p:blipFill>
                      <a:blip r:embed="rId3"/>
                      <a:stretch>
                        <a:fillRect/>
                      </a:stretch>
                    </p:blipFill>
                    <p:spPr>
                      <a:xfrm>
                        <a:off x="3794125" y="3948113"/>
                        <a:ext cx="1830388" cy="555625"/>
                      </a:xfrm>
                      <a:prstGeom prst="rect">
                        <a:avLst/>
                      </a:prstGeom>
                    </p:spPr>
                  </p:pic>
                </p:oleObj>
              </mc:Fallback>
            </mc:AlternateContent>
          </a:graphicData>
        </a:graphic>
      </p:graphicFrame>
      <p:cxnSp>
        <p:nvCxnSpPr>
          <p:cNvPr id="23" name="直接箭头连接符 22"/>
          <p:cNvCxnSpPr/>
          <p:nvPr/>
        </p:nvCxnSpPr>
        <p:spPr bwMode="auto">
          <a:xfrm>
            <a:off x="3581426" y="4540060"/>
            <a:ext cx="243833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4" name="矩形: 圆角 23"/>
          <p:cNvSpPr/>
          <p:nvPr/>
        </p:nvSpPr>
        <p:spPr>
          <a:xfrm>
            <a:off x="6239254" y="3723333"/>
            <a:ext cx="1562893" cy="609584"/>
          </a:xfrm>
          <a:prstGeom prst="roundRect">
            <a:avLst/>
          </a:prstGeom>
          <a:no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商式为</a:t>
            </a:r>
            <a:r>
              <a:rPr lang="en-US" altLang="zh-CN" i="1" dirty="0">
                <a:solidFill>
                  <a:schemeClr val="tx1"/>
                </a:solidFill>
              </a:rPr>
              <a:t>Q</a:t>
            </a:r>
            <a:r>
              <a:rPr lang="en-US" altLang="zh-CN" dirty="0">
                <a:solidFill>
                  <a:schemeClr val="tx1"/>
                </a:solidFill>
              </a:rPr>
              <a:t>(</a:t>
            </a:r>
            <a:r>
              <a:rPr lang="en-US" altLang="zh-CN" i="1" dirty="0">
                <a:solidFill>
                  <a:schemeClr val="tx1"/>
                </a:solidFill>
              </a:rPr>
              <a:t>x</a:t>
            </a:r>
            <a:r>
              <a:rPr lang="en-US" altLang="zh-CN" dirty="0">
                <a:solidFill>
                  <a:schemeClr val="tx1"/>
                </a:solidFill>
              </a:rPr>
              <a:t>)</a:t>
            </a:r>
            <a:endParaRPr lang="zh-CN" altLang="en-US" dirty="0"/>
          </a:p>
        </p:txBody>
      </p:sp>
      <p:sp>
        <p:nvSpPr>
          <p:cNvPr id="25" name="矩形: 圆角 24"/>
          <p:cNvSpPr/>
          <p:nvPr/>
        </p:nvSpPr>
        <p:spPr>
          <a:xfrm>
            <a:off x="6239254" y="4637709"/>
            <a:ext cx="1562893" cy="609584"/>
          </a:xfrm>
          <a:prstGeom prst="roundRect">
            <a:avLst/>
          </a:prstGeom>
          <a:no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余式为</a:t>
            </a:r>
            <a:r>
              <a:rPr lang="en-US" altLang="zh-CN" i="1" dirty="0">
                <a:solidFill>
                  <a:schemeClr val="tx1"/>
                </a:solidFill>
              </a:rPr>
              <a:t>p</a:t>
            </a:r>
            <a:r>
              <a:rPr lang="en-US" altLang="zh-CN" dirty="0">
                <a:solidFill>
                  <a:schemeClr val="tx1"/>
                </a:solidFill>
              </a:rPr>
              <a:t>(</a:t>
            </a:r>
            <a:r>
              <a:rPr lang="en-US" altLang="zh-CN" i="1" dirty="0">
                <a:solidFill>
                  <a:schemeClr val="tx1"/>
                </a:solidFill>
              </a:rPr>
              <a:t>x</a:t>
            </a:r>
            <a:r>
              <a:rPr lang="en-US" altLang="zh-CN" dirty="0">
                <a:solidFill>
                  <a:schemeClr val="tx1"/>
                </a:solidFill>
              </a:rPr>
              <a:t>)</a:t>
            </a:r>
            <a:endParaRPr lang="zh-CN" altLang="en-US" dirty="0"/>
          </a:p>
        </p:txBody>
      </p:sp>
      <p:sp>
        <p:nvSpPr>
          <p:cNvPr id="27" name="文本框 26"/>
          <p:cNvSpPr txBox="1"/>
          <p:nvPr/>
        </p:nvSpPr>
        <p:spPr>
          <a:xfrm>
            <a:off x="2076130" y="5549834"/>
            <a:ext cx="5448928" cy="923330"/>
          </a:xfrm>
          <a:prstGeom prst="rect">
            <a:avLst/>
          </a:prstGeom>
          <a:noFill/>
        </p:spPr>
        <p:txBody>
          <a:bodyPr wrap="none" rtlCol="0" anchor="t">
            <a:spAutoFit/>
          </a:bodyPr>
          <a:lstStyle/>
          <a:p>
            <a:r>
              <a:rPr lang="zh-CN" altLang="en-US" dirty="0">
                <a:latin typeface="黑体" panose="02010609060101010101" pitchFamily="49" charset="-122"/>
                <a:ea typeface="黑体" panose="02010609060101010101" pitchFamily="49" charset="-122"/>
                <a:sym typeface="+mn-ea"/>
              </a:rPr>
              <a:t>余式</a:t>
            </a:r>
            <a:r>
              <a:rPr lang="en-US" altLang="zh-CN" i="1" dirty="0">
                <a:latin typeface="+mn-lt"/>
                <a:ea typeface="黑体" panose="02010609060101010101" pitchFamily="49" charset="-122"/>
                <a:sym typeface="+mn-ea"/>
              </a:rPr>
              <a:t>r</a:t>
            </a:r>
            <a:r>
              <a:rPr lang="en-US" altLang="zh-CN" dirty="0">
                <a:latin typeface="+mn-lt"/>
                <a:ea typeface="黑体" panose="02010609060101010101" pitchFamily="49" charset="-122"/>
                <a:sym typeface="+mn-ea"/>
              </a:rPr>
              <a:t>(</a:t>
            </a:r>
            <a:r>
              <a:rPr lang="en-US" altLang="zh-CN" i="1" dirty="0">
                <a:latin typeface="+mn-lt"/>
                <a:ea typeface="黑体" panose="02010609060101010101" pitchFamily="49" charset="-122"/>
                <a:sym typeface="+mn-ea"/>
              </a:rPr>
              <a:t>x</a:t>
            </a:r>
            <a:r>
              <a:rPr lang="en-US" altLang="zh-CN" dirty="0">
                <a:latin typeface="+mn-lt"/>
                <a:ea typeface="黑体" panose="02010609060101010101" pitchFamily="49" charset="-122"/>
                <a:sym typeface="+mn-ea"/>
              </a:rPr>
              <a:t>)</a:t>
            </a:r>
            <a:r>
              <a:rPr lang="zh-CN" altLang="en-US" dirty="0">
                <a:latin typeface="黑体" panose="02010609060101010101" pitchFamily="49" charset="-122"/>
                <a:ea typeface="黑体" panose="02010609060101010101" pitchFamily="49" charset="-122"/>
                <a:sym typeface="+mn-ea"/>
              </a:rPr>
              <a:t>即为</a:t>
            </a:r>
            <a:r>
              <a:rPr lang="en-US" altLang="zh-CN" i="1" dirty="0">
                <a:latin typeface="+mn-lt"/>
                <a:ea typeface="黑体" panose="02010609060101010101" pitchFamily="49" charset="-122"/>
                <a:sym typeface="+mn-ea"/>
              </a:rPr>
              <a:t>RS</a:t>
            </a:r>
            <a:r>
              <a:rPr lang="en-US" altLang="zh-CN" dirty="0">
                <a:latin typeface="黑体" panose="02010609060101010101" pitchFamily="49" charset="-122"/>
                <a:ea typeface="黑体" panose="02010609060101010101" pitchFamily="49" charset="-122"/>
                <a:sym typeface="+mn-ea"/>
              </a:rPr>
              <a:t>(</a:t>
            </a:r>
            <a:r>
              <a:rPr lang="en-US" altLang="zh-CN" i="1" dirty="0">
                <a:latin typeface="+mn-lt"/>
                <a:ea typeface="黑体" panose="02010609060101010101" pitchFamily="49" charset="-122"/>
                <a:sym typeface="+mn-ea"/>
              </a:rPr>
              <a:t>n</a:t>
            </a:r>
            <a:r>
              <a:rPr lang="en-US" altLang="zh-CN" dirty="0">
                <a:latin typeface="+mn-lt"/>
                <a:ea typeface="黑体" panose="02010609060101010101" pitchFamily="49" charset="-122"/>
                <a:sym typeface="+mn-ea"/>
              </a:rPr>
              <a:t>,</a:t>
            </a:r>
            <a:r>
              <a:rPr lang="en-US" altLang="zh-CN" i="1" dirty="0">
                <a:latin typeface="+mn-lt"/>
                <a:ea typeface="黑体" panose="02010609060101010101" pitchFamily="49" charset="-122"/>
                <a:sym typeface="+mn-ea"/>
              </a:rPr>
              <a:t>k</a:t>
            </a:r>
            <a:r>
              <a:rPr lang="en-US" altLang="zh-CN" dirty="0">
                <a:latin typeface="黑体" panose="02010609060101010101" pitchFamily="49" charset="-122"/>
                <a:ea typeface="黑体" panose="02010609060101010101" pitchFamily="49" charset="-122"/>
                <a:sym typeface="+mn-ea"/>
              </a:rPr>
              <a:t>)</a:t>
            </a:r>
            <a:r>
              <a:rPr lang="zh-CN" altLang="en-US" dirty="0">
                <a:latin typeface="黑体" panose="02010609060101010101" pitchFamily="49" charset="-122"/>
                <a:ea typeface="黑体" panose="02010609060101010101" pitchFamily="49" charset="-122"/>
                <a:sym typeface="+mn-ea"/>
              </a:rPr>
              <a:t>码的校验多项式，余式可表示成</a:t>
            </a:r>
            <a:endParaRPr lang="en-US" altLang="zh-CN" dirty="0">
              <a:latin typeface="黑体" panose="02010609060101010101" pitchFamily="49" charset="-122"/>
              <a:ea typeface="黑体" panose="02010609060101010101" pitchFamily="49" charset="-122"/>
              <a:sym typeface="+mn-ea"/>
            </a:endParaRPr>
          </a:p>
          <a:p>
            <a:endParaRPr lang="en-US" altLang="zh-CN" dirty="0">
              <a:latin typeface="黑体" panose="02010609060101010101" pitchFamily="49" charset="-122"/>
              <a:ea typeface="黑体" panose="02010609060101010101" pitchFamily="49" charset="-122"/>
              <a:sym typeface="+mn-ea"/>
            </a:endParaRPr>
          </a:p>
          <a:p>
            <a:r>
              <a:rPr lang="zh-CN" altLang="en-US" dirty="0">
                <a:latin typeface="黑体" panose="02010609060101010101" pitchFamily="49" charset="-122"/>
                <a:ea typeface="黑体" panose="02010609060101010101" pitchFamily="49" charset="-122"/>
                <a:sym typeface="+mn-ea"/>
              </a:rPr>
              <a:t>其中              表示生成的</a:t>
            </a:r>
            <a:r>
              <a:rPr lang="en-US" altLang="zh-CN" i="1" dirty="0">
                <a:latin typeface="+mn-lt"/>
                <a:ea typeface="黑体" panose="02010609060101010101" pitchFamily="49" charset="-122"/>
                <a:sym typeface="+mn-ea"/>
              </a:rPr>
              <a:t>n-k</a:t>
            </a:r>
            <a:r>
              <a:rPr lang="zh-CN" altLang="en-US" dirty="0">
                <a:latin typeface="黑体" panose="02010609060101010101" pitchFamily="49" charset="-122"/>
                <a:ea typeface="黑体" panose="02010609060101010101" pitchFamily="49" charset="-122"/>
                <a:sym typeface="+mn-ea"/>
              </a:rPr>
              <a:t>个校验码</a:t>
            </a:r>
            <a:endParaRPr lang="en-US" altLang="zh-CN" dirty="0">
              <a:latin typeface="黑体" panose="02010609060101010101" pitchFamily="49" charset="-122"/>
              <a:ea typeface="黑体" panose="02010609060101010101" pitchFamily="49" charset="-122"/>
              <a:sym typeface="+mn-ea"/>
            </a:endParaRPr>
          </a:p>
        </p:txBody>
      </p:sp>
      <p:graphicFrame>
        <p:nvGraphicFramePr>
          <p:cNvPr id="28" name="对象 27"/>
          <p:cNvGraphicFramePr>
            <a:graphicFrameLocks noChangeAspect="1"/>
          </p:cNvGraphicFramePr>
          <p:nvPr/>
        </p:nvGraphicFramePr>
        <p:xfrm>
          <a:off x="4514850" y="2244725"/>
          <a:ext cx="114300" cy="177800"/>
        </p:xfrm>
        <a:graphic>
          <a:graphicData uri="http://schemas.openxmlformats.org/presentationml/2006/ole">
            <mc:AlternateContent xmlns:mc="http://schemas.openxmlformats.org/markup-compatibility/2006">
              <mc:Choice xmlns:v="urn:schemas-microsoft-com:vml" Requires="v">
                <p:oleObj spid="_x0000_s2059" name="Equation" r:id="rId4" imgW="2743200" imgH="4267200" progId="Equation.DSMT4">
                  <p:embed/>
                </p:oleObj>
              </mc:Choice>
              <mc:Fallback>
                <p:oleObj name="Equation" r:id="rId4" imgW="2743200" imgH="4267200" progId="Equation.DSMT4">
                  <p:embed/>
                  <p:pic>
                    <p:nvPicPr>
                      <p:cNvPr id="0" name="对象 27"/>
                      <p:cNvPicPr/>
                      <p:nvPr/>
                    </p:nvPicPr>
                    <p:blipFill>
                      <a:blip r:embed="rId5"/>
                      <a:stretch>
                        <a:fillRect/>
                      </a:stretch>
                    </p:blipFill>
                    <p:spPr>
                      <a:xfrm>
                        <a:off x="4514850" y="2244725"/>
                        <a:ext cx="114300" cy="177800"/>
                      </a:xfrm>
                      <a:prstGeom prst="rect">
                        <a:avLst/>
                      </a:prstGeom>
                    </p:spPr>
                  </p:pic>
                </p:oleObj>
              </mc:Fallback>
            </mc:AlternateContent>
          </a:graphicData>
        </a:graphic>
      </p:graphicFrame>
      <p:graphicFrame>
        <p:nvGraphicFramePr>
          <p:cNvPr id="29" name="对象 28"/>
          <p:cNvGraphicFramePr>
            <a:graphicFrameLocks noChangeAspect="1"/>
          </p:cNvGraphicFramePr>
          <p:nvPr/>
        </p:nvGraphicFramePr>
        <p:xfrm>
          <a:off x="1976438" y="5811838"/>
          <a:ext cx="3211512" cy="361950"/>
        </p:xfrm>
        <a:graphic>
          <a:graphicData uri="http://schemas.openxmlformats.org/presentationml/2006/ole">
            <mc:AlternateContent xmlns:mc="http://schemas.openxmlformats.org/markup-compatibility/2006">
              <mc:Choice xmlns:v="urn:schemas-microsoft-com:vml" Requires="v">
                <p:oleObj spid="_x0000_s2060" name="Equation" r:id="rId6" imgW="48768000" imgH="5486400" progId="Equation.DSMT4">
                  <p:embed/>
                </p:oleObj>
              </mc:Choice>
              <mc:Fallback>
                <p:oleObj name="Equation" r:id="rId6" imgW="48768000" imgH="5486400" progId="Equation.DSMT4">
                  <p:embed/>
                  <p:pic>
                    <p:nvPicPr>
                      <p:cNvPr id="0" name="对象 28"/>
                      <p:cNvPicPr/>
                      <p:nvPr/>
                    </p:nvPicPr>
                    <p:blipFill>
                      <a:blip r:embed="rId7"/>
                      <a:stretch>
                        <a:fillRect/>
                      </a:stretch>
                    </p:blipFill>
                    <p:spPr>
                      <a:xfrm>
                        <a:off x="1976438" y="5811838"/>
                        <a:ext cx="3211512" cy="361950"/>
                      </a:xfrm>
                      <a:prstGeom prst="rect">
                        <a:avLst/>
                      </a:prstGeom>
                    </p:spPr>
                  </p:pic>
                </p:oleObj>
              </mc:Fallback>
            </mc:AlternateContent>
          </a:graphicData>
        </a:graphic>
      </p:graphicFrame>
      <p:graphicFrame>
        <p:nvGraphicFramePr>
          <p:cNvPr id="30" name="对象 29"/>
          <p:cNvGraphicFramePr>
            <a:graphicFrameLocks noChangeAspect="1"/>
          </p:cNvGraphicFramePr>
          <p:nvPr/>
        </p:nvGraphicFramePr>
        <p:xfrm>
          <a:off x="2667050" y="6080126"/>
          <a:ext cx="1519188" cy="365189"/>
        </p:xfrm>
        <a:graphic>
          <a:graphicData uri="http://schemas.openxmlformats.org/presentationml/2006/ole">
            <mc:AlternateContent xmlns:mc="http://schemas.openxmlformats.org/markup-compatibility/2006">
              <mc:Choice xmlns:v="urn:schemas-microsoft-com:vml" Requires="v">
                <p:oleObj spid="_x0000_s2061" name="Equation" r:id="rId8" imgW="22860000" imgH="5486400" progId="Equation.DSMT4">
                  <p:embed/>
                </p:oleObj>
              </mc:Choice>
              <mc:Fallback>
                <p:oleObj name="Equation" r:id="rId8" imgW="22860000" imgH="5486400" progId="Equation.DSMT4">
                  <p:embed/>
                  <p:pic>
                    <p:nvPicPr>
                      <p:cNvPr id="0" name="对象 29"/>
                      <p:cNvPicPr/>
                      <p:nvPr/>
                    </p:nvPicPr>
                    <p:blipFill>
                      <a:blip r:embed="rId9"/>
                      <a:stretch>
                        <a:fillRect/>
                      </a:stretch>
                    </p:blipFill>
                    <p:spPr>
                      <a:xfrm>
                        <a:off x="2667050" y="6080126"/>
                        <a:ext cx="1519188" cy="365189"/>
                      </a:xfrm>
                      <a:prstGeom prst="rect">
                        <a:avLst/>
                      </a:prstGeom>
                    </p:spPr>
                  </p:pic>
                </p:oleObj>
              </mc:Fallback>
            </mc:AlternateContent>
          </a:graphicData>
        </a:graphic>
      </p:graphicFrame>
      <p:sp>
        <p:nvSpPr>
          <p:cNvPr id="31" name="矩形: 圆角 30"/>
          <p:cNvSpPr/>
          <p:nvPr/>
        </p:nvSpPr>
        <p:spPr>
          <a:xfrm>
            <a:off x="1843184" y="5451100"/>
            <a:ext cx="5731748" cy="1258691"/>
          </a:xfrm>
          <a:prstGeom prst="roundRect">
            <a:avLst/>
          </a:prstGeom>
          <a:no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en-US" altLang="zh-CN" sz="2400" dirty="0">
                <a:sym typeface="+mn-ea"/>
              </a:rPr>
              <a:t>R-S</a:t>
            </a:r>
            <a:r>
              <a:rPr lang="zh-CN" altLang="en-US" sz="2400" dirty="0">
                <a:sym typeface="+mn-ea"/>
              </a:rPr>
              <a:t>码的理论基础</a:t>
            </a:r>
            <a:endParaRPr lang="zh-CN" altLang="en-US" sz="2400" dirty="0">
              <a:sym typeface="+mn-ea"/>
            </a:endParaRPr>
          </a:p>
        </p:txBody>
      </p:sp>
      <p:sp>
        <p:nvSpPr>
          <p:cNvPr id="12" name="内容占位符 2"/>
          <p:cNvSpPr txBox="1"/>
          <p:nvPr/>
        </p:nvSpPr>
        <p:spPr>
          <a:xfrm>
            <a:off x="152516" y="990665"/>
            <a:ext cx="8800348" cy="1752553"/>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13" name="文本框 12"/>
          <p:cNvSpPr txBox="1"/>
          <p:nvPr/>
        </p:nvSpPr>
        <p:spPr>
          <a:xfrm>
            <a:off x="248023" y="1143060"/>
            <a:ext cx="8647953" cy="1015663"/>
          </a:xfrm>
          <a:prstGeom prst="rect">
            <a:avLst/>
          </a:prstGeom>
          <a:noFill/>
        </p:spPr>
        <p:txBody>
          <a:bodyPr wrap="square" rtlCol="0" anchor="t">
            <a:spAutoFit/>
          </a:bodyPr>
          <a:lstStyle/>
          <a:p>
            <a:r>
              <a:rPr lang="en-US" altLang="zh-CN" sz="2000" dirty="0">
                <a:latin typeface="Times New Roman" panose="02020603050405020304" pitchFamily="18" charset="0"/>
                <a:ea typeface="黑体" panose="02010609060101010101" pitchFamily="49" charset="-122"/>
                <a:cs typeface="+mn-cs"/>
              </a:rPr>
              <a:t>4.</a:t>
            </a:r>
            <a:r>
              <a:rPr lang="en-US" altLang="zh-CN" sz="2000" i="1" dirty="0">
                <a:latin typeface="Times New Roman" panose="02020603050405020304" pitchFamily="18" charset="0"/>
                <a:ea typeface="黑体" panose="02010609060101010101" pitchFamily="49" charset="-122"/>
                <a:cs typeface="+mn-cs"/>
              </a:rPr>
              <a:t>RS</a:t>
            </a:r>
            <a:r>
              <a:rPr lang="zh-CN" altLang="en-US" sz="2000" dirty="0">
                <a:latin typeface="Times New Roman" panose="02020603050405020304" pitchFamily="18" charset="0"/>
                <a:ea typeface="黑体" panose="02010609060101010101" pitchFamily="49" charset="-122"/>
                <a:cs typeface="+mn-cs"/>
              </a:rPr>
              <a:t>码的码字多项式</a:t>
            </a:r>
            <a:r>
              <a:rPr lang="en-US" altLang="zh-CN" sz="2000" i="1" dirty="0">
                <a:latin typeface="Times New Roman" panose="02020603050405020304" pitchFamily="18" charset="0"/>
                <a:ea typeface="黑体" panose="02010609060101010101" pitchFamily="49" charset="-122"/>
                <a:cs typeface="+mn-cs"/>
              </a:rPr>
              <a:t>c</a:t>
            </a:r>
            <a:r>
              <a:rPr lang="en-US" altLang="zh-CN" sz="2000" dirty="0">
                <a:latin typeface="Times New Roman" panose="02020603050405020304" pitchFamily="18" charset="0"/>
                <a:ea typeface="黑体" panose="02010609060101010101" pitchFamily="49" charset="-122"/>
                <a:cs typeface="+mn-cs"/>
              </a:rPr>
              <a:t>(</a:t>
            </a:r>
            <a:r>
              <a:rPr lang="en-US" altLang="zh-CN" sz="2000" i="1" dirty="0">
                <a:latin typeface="Times New Roman" panose="02020603050405020304" pitchFamily="18" charset="0"/>
                <a:ea typeface="黑体" panose="02010609060101010101" pitchFamily="49" charset="-122"/>
                <a:cs typeface="+mn-cs"/>
              </a:rPr>
              <a:t>x</a:t>
            </a:r>
            <a:r>
              <a:rPr lang="en-US" altLang="zh-CN" sz="2000" dirty="0">
                <a:latin typeface="Times New Roman" panose="02020603050405020304" pitchFamily="18" charset="0"/>
                <a:ea typeface="黑体" panose="02010609060101010101" pitchFamily="49" charset="-122"/>
                <a:cs typeface="+mn-cs"/>
              </a:rPr>
              <a:t>),</a:t>
            </a:r>
            <a:r>
              <a:rPr lang="zh-CN" altLang="en-US" sz="2000" dirty="0">
                <a:latin typeface="Times New Roman" panose="02020603050405020304" pitchFamily="18" charset="0"/>
                <a:ea typeface="黑体" panose="02010609060101010101" pitchFamily="49" charset="-122"/>
                <a:cs typeface="+mn-cs"/>
              </a:rPr>
              <a:t>即最后的</a:t>
            </a:r>
            <a:r>
              <a:rPr lang="en-US" altLang="zh-CN" sz="2000" i="1" dirty="0">
                <a:latin typeface="Times New Roman" panose="02020603050405020304" pitchFamily="18" charset="0"/>
                <a:ea typeface="黑体" panose="02010609060101010101" pitchFamily="49" charset="-122"/>
                <a:cs typeface="+mn-cs"/>
              </a:rPr>
              <a:t>RS</a:t>
            </a:r>
            <a:r>
              <a:rPr lang="zh-CN" altLang="en-US" sz="2000" dirty="0">
                <a:latin typeface="Times New Roman" panose="02020603050405020304" pitchFamily="18" charset="0"/>
                <a:ea typeface="黑体" panose="02010609060101010101" pitchFamily="49" charset="-122"/>
                <a:cs typeface="+mn-cs"/>
              </a:rPr>
              <a:t>编码：</a:t>
            </a:r>
            <a:endParaRPr lang="en-US" altLang="zh-CN" sz="2000" dirty="0">
              <a:latin typeface="Times New Roman" panose="02020603050405020304" pitchFamily="18" charset="0"/>
              <a:ea typeface="黑体" panose="02010609060101010101" pitchFamily="49" charset="-122"/>
              <a:cs typeface="+mn-cs"/>
            </a:endParaRPr>
          </a:p>
          <a:p>
            <a:endParaRPr lang="en-US" altLang="zh-CN" sz="2000" dirty="0">
              <a:latin typeface="Times New Roman" panose="02020603050405020304" pitchFamily="18" charset="0"/>
              <a:ea typeface="黑体" panose="02010609060101010101" pitchFamily="49" charset="-122"/>
              <a:cs typeface="+mn-cs"/>
            </a:endParaRPr>
          </a:p>
          <a:p>
            <a:endParaRPr lang="en-US" altLang="zh-CN" sz="2000" dirty="0">
              <a:latin typeface="Times New Roman" panose="02020603050405020304" pitchFamily="18" charset="0"/>
              <a:ea typeface="黑体" panose="02010609060101010101" pitchFamily="49" charset="-122"/>
              <a:cs typeface="+mn-cs"/>
            </a:endParaRPr>
          </a:p>
        </p:txBody>
      </p:sp>
      <p:graphicFrame>
        <p:nvGraphicFramePr>
          <p:cNvPr id="4" name="对象 3"/>
          <p:cNvGraphicFramePr>
            <a:graphicFrameLocks noChangeAspect="1"/>
          </p:cNvGraphicFramePr>
          <p:nvPr/>
        </p:nvGraphicFramePr>
        <p:xfrm>
          <a:off x="661988" y="1636713"/>
          <a:ext cx="2446337" cy="381000"/>
        </p:xfrm>
        <a:graphic>
          <a:graphicData uri="http://schemas.openxmlformats.org/presentationml/2006/ole">
            <mc:AlternateContent xmlns:mc="http://schemas.openxmlformats.org/markup-compatibility/2006">
              <mc:Choice xmlns:v="urn:schemas-microsoft-com:vml" Requires="v">
                <p:oleObj spid="_x0000_s3078" name="Equation" r:id="rId1" imgW="32004000" imgH="5181600" progId="Equation.DSMT4">
                  <p:embed/>
                </p:oleObj>
              </mc:Choice>
              <mc:Fallback>
                <p:oleObj name="Equation" r:id="rId1" imgW="32004000" imgH="5181600" progId="Equation.DSMT4">
                  <p:embed/>
                  <p:pic>
                    <p:nvPicPr>
                      <p:cNvPr id="0" name="对象 3"/>
                      <p:cNvPicPr/>
                      <p:nvPr/>
                    </p:nvPicPr>
                    <p:blipFill>
                      <a:blip r:embed="rId2"/>
                      <a:stretch>
                        <a:fillRect/>
                      </a:stretch>
                    </p:blipFill>
                    <p:spPr>
                      <a:xfrm>
                        <a:off x="661988" y="1636713"/>
                        <a:ext cx="2446337" cy="381000"/>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1046163" y="2017713"/>
          <a:ext cx="7131050" cy="446087"/>
        </p:xfrm>
        <a:graphic>
          <a:graphicData uri="http://schemas.openxmlformats.org/presentationml/2006/ole">
            <mc:AlternateContent xmlns:mc="http://schemas.openxmlformats.org/markup-compatibility/2006">
              <mc:Choice xmlns:v="urn:schemas-microsoft-com:vml" Requires="v">
                <p:oleObj spid="_x0000_s3079" name="Equation" r:id="rId3" imgW="87782400" imgH="5486400" progId="Equation.DSMT4">
                  <p:embed/>
                </p:oleObj>
              </mc:Choice>
              <mc:Fallback>
                <p:oleObj name="Equation" r:id="rId3" imgW="87782400" imgH="5486400" progId="Equation.DSMT4">
                  <p:embed/>
                  <p:pic>
                    <p:nvPicPr>
                      <p:cNvPr id="0" name="对象 9"/>
                      <p:cNvPicPr/>
                      <p:nvPr/>
                    </p:nvPicPr>
                    <p:blipFill>
                      <a:blip r:embed="rId4"/>
                      <a:stretch>
                        <a:fillRect/>
                      </a:stretch>
                    </p:blipFill>
                    <p:spPr>
                      <a:xfrm>
                        <a:off x="1046163" y="2017713"/>
                        <a:ext cx="7131050" cy="446087"/>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11" name="矩形 10"/>
              <p:cNvSpPr/>
              <p:nvPr/>
            </p:nvSpPr>
            <p:spPr>
              <a:xfrm>
                <a:off x="1332158" y="4114779"/>
                <a:ext cx="801556" cy="786228"/>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zh-CN" altLang="en-US"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𝑚</m:t>
                          </m:r>
                        </m:e>
                        <m:sub>
                          <m:r>
                            <a:rPr lang="en-US" altLang="zh-CN" b="0" i="1" smtClean="0">
                              <a:solidFill>
                                <a:srgbClr val="C00000"/>
                              </a:solidFill>
                              <a:latin typeface="Cambria Math" panose="02040503050406030204" pitchFamily="18" charset="0"/>
                            </a:rPr>
                            <m:t>𝑘</m:t>
                          </m:r>
                          <m:r>
                            <a:rPr lang="en-US" altLang="zh-CN" b="0"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1</m:t>
                          </m:r>
                        </m:sub>
                      </m:sSub>
                    </m:oMath>
                  </m:oMathPara>
                </a14:m>
                <a:endParaRPr lang="zh-CN" altLang="en-US" dirty="0">
                  <a:solidFill>
                    <a:srgbClr val="C00000"/>
                  </a:solidFill>
                </a:endParaRPr>
              </a:p>
            </p:txBody>
          </p:sp>
        </mc:Choice>
        <mc:Fallback>
          <p:sp>
            <p:nvSpPr>
              <p:cNvPr id="11" name="矩形 10"/>
              <p:cNvSpPr>
                <a:spLocks noRot="1" noChangeAspect="1" noMove="1" noResize="1" noEditPoints="1" noAdjustHandles="1" noChangeArrowheads="1" noChangeShapeType="1" noTextEdit="1"/>
              </p:cNvSpPr>
              <p:nvPr/>
            </p:nvSpPr>
            <p:spPr>
              <a:xfrm>
                <a:off x="1332158" y="4114779"/>
                <a:ext cx="801556" cy="786228"/>
              </a:xfrm>
              <a:prstGeom prst="rect">
                <a:avLst/>
              </a:prstGeom>
              <a:blipFill rotWithShape="1">
                <a:blip r:embed="rId5"/>
                <a:stretch>
                  <a:fillRect l="-862" t="-886" r="-778" b="-798"/>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14" name="矩形 13"/>
          <p:cNvSpPr/>
          <p:nvPr/>
        </p:nvSpPr>
        <p:spPr>
          <a:xfrm>
            <a:off x="2133323" y="4114781"/>
            <a:ext cx="801556" cy="786228"/>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C00000"/>
                </a:solidFill>
              </a:rPr>
              <a:t>…</a:t>
            </a:r>
            <a:endParaRPr lang="zh-CN" altLang="en-US" dirty="0">
              <a:solidFill>
                <a:srgbClr val="C00000"/>
              </a:solidFill>
            </a:endParaRPr>
          </a:p>
        </p:txBody>
      </p:sp>
      <mc:AlternateContent xmlns:mc="http://schemas.openxmlformats.org/markup-compatibility/2006">
        <mc:Choice xmlns:a14="http://schemas.microsoft.com/office/drawing/2010/main" Requires="a14">
          <p:sp>
            <p:nvSpPr>
              <p:cNvPr id="15" name="矩形 14"/>
              <p:cNvSpPr/>
              <p:nvPr/>
            </p:nvSpPr>
            <p:spPr>
              <a:xfrm>
                <a:off x="2934488" y="4114782"/>
                <a:ext cx="801322" cy="786229"/>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zh-CN" altLang="en-US"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𝑚</m:t>
                          </m:r>
                        </m:e>
                        <m:sub>
                          <m:r>
                            <a:rPr lang="zh-CN" altLang="en-US" i="1" smtClean="0">
                              <a:solidFill>
                                <a:srgbClr val="C00000"/>
                              </a:solidFill>
                              <a:latin typeface="Cambria Math" panose="02040503050406030204" pitchFamily="18" charset="0"/>
                            </a:rPr>
                            <m:t>1</m:t>
                          </m:r>
                        </m:sub>
                      </m:sSub>
                    </m:oMath>
                  </m:oMathPara>
                </a14:m>
                <a:endParaRPr lang="zh-CN" altLang="en-US" dirty="0">
                  <a:solidFill>
                    <a:srgbClr val="C00000"/>
                  </a:solidFill>
                </a:endParaRPr>
              </a:p>
            </p:txBody>
          </p:sp>
        </mc:Choice>
        <mc:Fallback>
          <p:sp>
            <p:nvSpPr>
              <p:cNvPr id="15" name="矩形 14"/>
              <p:cNvSpPr>
                <a:spLocks noRot="1" noChangeAspect="1" noMove="1" noResize="1" noEditPoints="1" noAdjustHandles="1" noChangeArrowheads="1" noChangeShapeType="1" noTextEdit="1"/>
              </p:cNvSpPr>
              <p:nvPr/>
            </p:nvSpPr>
            <p:spPr>
              <a:xfrm>
                <a:off x="2934488" y="4114782"/>
                <a:ext cx="801322" cy="786229"/>
              </a:xfrm>
              <a:prstGeom prst="rect">
                <a:avLst/>
              </a:prstGeom>
              <a:blipFill rotWithShape="1">
                <a:blip r:embed="rId6"/>
                <a:stretch>
                  <a:fillRect l="-812" t="-886" r="-779" b="-797"/>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矩形 15"/>
              <p:cNvSpPr/>
              <p:nvPr/>
            </p:nvSpPr>
            <p:spPr>
              <a:xfrm>
                <a:off x="3735419" y="4114783"/>
                <a:ext cx="800071" cy="786228"/>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zh-CN" altLang="en-US"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𝑚</m:t>
                          </m:r>
                        </m:e>
                        <m:sub>
                          <m:r>
                            <a:rPr lang="en-US" altLang="zh-CN" i="1">
                              <a:solidFill>
                                <a:srgbClr val="C00000"/>
                              </a:solidFill>
                              <a:latin typeface="Cambria Math" panose="02040503050406030204" pitchFamily="18" charset="0"/>
                            </a:rPr>
                            <m:t>0</m:t>
                          </m:r>
                        </m:sub>
                      </m:sSub>
                    </m:oMath>
                  </m:oMathPara>
                </a14:m>
                <a:endParaRPr lang="zh-CN" altLang="en-US" i="1" dirty="0">
                  <a:solidFill>
                    <a:srgbClr val="C00000"/>
                  </a:solidFill>
                  <a:latin typeface="Cambria Math" panose="02040503050406030204" pitchFamily="18" charset="0"/>
                </a:endParaRPr>
              </a:p>
            </p:txBody>
          </p:sp>
        </mc:Choice>
        <mc:Fallback>
          <p:sp>
            <p:nvSpPr>
              <p:cNvPr id="16" name="矩形 15"/>
              <p:cNvSpPr>
                <a:spLocks noRot="1" noChangeAspect="1" noMove="1" noResize="1" noEditPoints="1" noAdjustHandles="1" noChangeArrowheads="1" noChangeShapeType="1" noTextEdit="1"/>
              </p:cNvSpPr>
              <p:nvPr/>
            </p:nvSpPr>
            <p:spPr>
              <a:xfrm>
                <a:off x="3735419" y="4114783"/>
                <a:ext cx="800071" cy="786228"/>
              </a:xfrm>
              <a:prstGeom prst="rect">
                <a:avLst/>
              </a:prstGeom>
              <a:blipFill rotWithShape="1">
                <a:blip r:embed="rId7"/>
                <a:stretch>
                  <a:fillRect l="-837" t="-886" r="-754" b="-797"/>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矩形 16"/>
              <p:cNvSpPr/>
              <p:nvPr/>
            </p:nvSpPr>
            <p:spPr>
              <a:xfrm>
                <a:off x="4535099" y="4114783"/>
                <a:ext cx="800071" cy="786228"/>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zh-CN" altLang="en-US"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𝑝</m:t>
                          </m:r>
                        </m:e>
                        <m:sub>
                          <m:r>
                            <a:rPr lang="en-US" altLang="zh-CN" b="0" i="1" smtClean="0">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𝑘</m:t>
                          </m:r>
                          <m:r>
                            <a:rPr lang="en-US" altLang="zh-CN" b="0"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1</m:t>
                          </m:r>
                        </m:sub>
                      </m:sSub>
                    </m:oMath>
                  </m:oMathPara>
                </a14:m>
                <a:endParaRPr lang="zh-CN" altLang="en-US" dirty="0">
                  <a:solidFill>
                    <a:srgbClr val="C00000"/>
                  </a:solidFill>
                </a:endParaRPr>
              </a:p>
            </p:txBody>
          </p:sp>
        </mc:Choice>
        <mc:Fallback>
          <p:sp>
            <p:nvSpPr>
              <p:cNvPr id="17" name="矩形 16"/>
              <p:cNvSpPr>
                <a:spLocks noRot="1" noChangeAspect="1" noMove="1" noResize="1" noEditPoints="1" noAdjustHandles="1" noChangeArrowheads="1" noChangeShapeType="1" noTextEdit="1"/>
              </p:cNvSpPr>
              <p:nvPr/>
            </p:nvSpPr>
            <p:spPr>
              <a:xfrm>
                <a:off x="4535099" y="4114783"/>
                <a:ext cx="800071" cy="786228"/>
              </a:xfrm>
              <a:prstGeom prst="rect">
                <a:avLst/>
              </a:prstGeom>
              <a:blipFill rotWithShape="1">
                <a:blip r:embed="rId8"/>
                <a:stretch>
                  <a:fillRect l="-864" t="-886" r="-727" b="-797"/>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18" name="矩形 17"/>
          <p:cNvSpPr/>
          <p:nvPr/>
        </p:nvSpPr>
        <p:spPr>
          <a:xfrm>
            <a:off x="5334779" y="4114783"/>
            <a:ext cx="800070" cy="786228"/>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C00000"/>
                </a:solidFill>
              </a:rPr>
              <a:t>…</a:t>
            </a:r>
            <a:endParaRPr lang="zh-CN" altLang="en-US" dirty="0">
              <a:solidFill>
                <a:srgbClr val="C00000"/>
              </a:solidFill>
            </a:endParaRPr>
          </a:p>
        </p:txBody>
      </p:sp>
      <mc:AlternateContent xmlns:mc="http://schemas.openxmlformats.org/markup-compatibility/2006">
        <mc:Choice xmlns:a14="http://schemas.microsoft.com/office/drawing/2010/main" Requires="a14">
          <p:sp>
            <p:nvSpPr>
              <p:cNvPr id="19" name="矩形 18"/>
              <p:cNvSpPr/>
              <p:nvPr/>
            </p:nvSpPr>
            <p:spPr>
              <a:xfrm>
                <a:off x="6134458" y="4114783"/>
                <a:ext cx="800070" cy="786228"/>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zh-CN" altLang="en-US"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𝑝</m:t>
                          </m:r>
                        </m:e>
                        <m:sub>
                          <m:r>
                            <a:rPr lang="en-US" altLang="zh-CN" b="0" i="1" smtClean="0">
                              <a:solidFill>
                                <a:srgbClr val="C00000"/>
                              </a:solidFill>
                              <a:latin typeface="Cambria Math" panose="02040503050406030204" pitchFamily="18" charset="0"/>
                            </a:rPr>
                            <m:t>1</m:t>
                          </m:r>
                        </m:sub>
                      </m:sSub>
                    </m:oMath>
                  </m:oMathPara>
                </a14:m>
                <a:endParaRPr lang="zh-CN" altLang="en-US" dirty="0">
                  <a:solidFill>
                    <a:srgbClr val="C00000"/>
                  </a:solidFill>
                </a:endParaRPr>
              </a:p>
            </p:txBody>
          </p:sp>
        </mc:Choice>
        <mc:Fallback>
          <p:sp>
            <p:nvSpPr>
              <p:cNvPr id="19" name="矩形 18"/>
              <p:cNvSpPr>
                <a:spLocks noRot="1" noChangeAspect="1" noMove="1" noResize="1" noEditPoints="1" noAdjustHandles="1" noChangeArrowheads="1" noChangeShapeType="1" noTextEdit="1"/>
              </p:cNvSpPr>
              <p:nvPr/>
            </p:nvSpPr>
            <p:spPr>
              <a:xfrm>
                <a:off x="6134458" y="4114783"/>
                <a:ext cx="800070" cy="786228"/>
              </a:xfrm>
              <a:prstGeom prst="rect">
                <a:avLst/>
              </a:prstGeom>
              <a:blipFill rotWithShape="1">
                <a:blip r:embed="rId9"/>
                <a:stretch>
                  <a:fillRect l="-838" t="-886" r="-753" b="-797"/>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矩形 19"/>
              <p:cNvSpPr/>
              <p:nvPr/>
            </p:nvSpPr>
            <p:spPr>
              <a:xfrm>
                <a:off x="6934138" y="4114783"/>
                <a:ext cx="800070" cy="786228"/>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zh-CN" altLang="en-US"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𝑝</m:t>
                          </m:r>
                        </m:e>
                        <m:sub>
                          <m:r>
                            <a:rPr lang="en-US" altLang="zh-CN" b="0" i="1" smtClean="0">
                              <a:solidFill>
                                <a:srgbClr val="C00000"/>
                              </a:solidFill>
                              <a:latin typeface="Cambria Math" panose="02040503050406030204" pitchFamily="18" charset="0"/>
                            </a:rPr>
                            <m:t>0</m:t>
                          </m:r>
                        </m:sub>
                      </m:sSub>
                    </m:oMath>
                  </m:oMathPara>
                </a14:m>
                <a:endParaRPr lang="zh-CN" altLang="en-US" dirty="0">
                  <a:solidFill>
                    <a:srgbClr val="C00000"/>
                  </a:solidFill>
                </a:endParaRPr>
              </a:p>
            </p:txBody>
          </p:sp>
        </mc:Choice>
        <mc:Fallback>
          <p:sp>
            <p:nvSpPr>
              <p:cNvPr id="20" name="矩形 19"/>
              <p:cNvSpPr>
                <a:spLocks noRot="1" noChangeAspect="1" noMove="1" noResize="1" noEditPoints="1" noAdjustHandles="1" noChangeArrowheads="1" noChangeShapeType="1" noTextEdit="1"/>
              </p:cNvSpPr>
              <p:nvPr/>
            </p:nvSpPr>
            <p:spPr>
              <a:xfrm>
                <a:off x="6934138" y="4114783"/>
                <a:ext cx="800070" cy="786228"/>
              </a:xfrm>
              <a:prstGeom prst="rect">
                <a:avLst/>
              </a:prstGeom>
              <a:blipFill rotWithShape="1">
                <a:blip r:embed="rId10"/>
                <a:stretch>
                  <a:fillRect l="-865" t="-886" r="-726" b="-797"/>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21" name="矩形: 圆角 20"/>
          <p:cNvSpPr/>
          <p:nvPr/>
        </p:nvSpPr>
        <p:spPr>
          <a:xfrm>
            <a:off x="1193653" y="3462631"/>
            <a:ext cx="2406030" cy="45718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mn-ea"/>
              </a:rPr>
              <a:t>编码后的</a:t>
            </a:r>
            <a:r>
              <a:rPr lang="en-US" altLang="zh-CN" sz="2000" i="1" dirty="0">
                <a:solidFill>
                  <a:schemeClr val="tx1"/>
                </a:solidFill>
              </a:rPr>
              <a:t>n</a:t>
            </a:r>
            <a:r>
              <a:rPr lang="zh-CN" altLang="en-US" sz="2000" dirty="0">
                <a:solidFill>
                  <a:schemeClr val="tx1"/>
                </a:solidFill>
                <a:latin typeface="+mn-ea"/>
              </a:rPr>
              <a:t>个码元：</a:t>
            </a:r>
            <a:endParaRPr lang="zh-CN" altLang="en-US" sz="2000" dirty="0">
              <a:solidFill>
                <a:schemeClr val="tx1"/>
              </a:solidFill>
              <a:latin typeface="+mn-ea"/>
            </a:endParaRPr>
          </a:p>
        </p:txBody>
      </p:sp>
      <p:cxnSp>
        <p:nvCxnSpPr>
          <p:cNvPr id="23" name="直接连接符 22"/>
          <p:cNvCxnSpPr/>
          <p:nvPr/>
        </p:nvCxnSpPr>
        <p:spPr bwMode="auto">
          <a:xfrm>
            <a:off x="1741180" y="5143845"/>
            <a:ext cx="5791048" cy="0"/>
          </a:xfrm>
          <a:prstGeom prst="line">
            <a:avLst/>
          </a:prstGeom>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bwMode="auto">
          <a:xfrm flipH="1" flipV="1">
            <a:off x="1664982" y="4915251"/>
            <a:ext cx="76198" cy="228594"/>
          </a:xfrm>
          <a:prstGeom prst="line">
            <a:avLst/>
          </a:prstGeom>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bwMode="auto">
          <a:xfrm flipV="1">
            <a:off x="7532228" y="4915251"/>
            <a:ext cx="73802" cy="228595"/>
          </a:xfrm>
          <a:prstGeom prst="line">
            <a:avLst/>
          </a:prstGeom>
        </p:spPr>
        <p:style>
          <a:lnRef idx="1">
            <a:schemeClr val="dk1"/>
          </a:lnRef>
          <a:fillRef idx="0">
            <a:schemeClr val="dk1"/>
          </a:fillRef>
          <a:effectRef idx="0">
            <a:schemeClr val="dk1"/>
          </a:effectRef>
          <a:fontRef idx="minor">
            <a:schemeClr val="tx1"/>
          </a:fontRef>
        </p:style>
      </p:cxnSp>
      <p:sp>
        <p:nvSpPr>
          <p:cNvPr id="33" name="文本框 32"/>
          <p:cNvSpPr txBox="1"/>
          <p:nvPr/>
        </p:nvSpPr>
        <p:spPr>
          <a:xfrm>
            <a:off x="4268406" y="5498003"/>
            <a:ext cx="533386" cy="369332"/>
          </a:xfrm>
          <a:prstGeom prst="rect">
            <a:avLst/>
          </a:prstGeom>
          <a:noFill/>
        </p:spPr>
        <p:txBody>
          <a:bodyPr wrap="square">
            <a:spAutoFit/>
          </a:bodyPr>
          <a:lstStyle/>
          <a:p>
            <a:r>
              <a:rPr lang="en-US" altLang="zh-CN" i="1" dirty="0">
                <a:latin typeface="+mn-lt"/>
              </a:rPr>
              <a:t>n</a:t>
            </a:r>
            <a:r>
              <a:rPr lang="zh-CN" altLang="en-US" dirty="0">
                <a:latin typeface="黑体" panose="02010609060101010101" pitchFamily="49" charset="-122"/>
                <a:ea typeface="黑体" panose="02010609060101010101" pitchFamily="49" charset="-122"/>
              </a:rPr>
              <a:t>个</a:t>
            </a:r>
            <a:endParaRPr lang="zh-CN" altLang="en-US" dirty="0">
              <a:latin typeface="黑体" panose="02010609060101010101" pitchFamily="49" charset="-122"/>
              <a:ea typeface="黑体" panose="02010609060101010101" pitchFamily="49"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en-US" altLang="zh-CN" sz="2400" dirty="0">
                <a:sym typeface="+mn-ea"/>
              </a:rPr>
              <a:t>R-S</a:t>
            </a:r>
            <a:r>
              <a:rPr lang="zh-CN" altLang="en-US" sz="2400" dirty="0">
                <a:sym typeface="+mn-ea"/>
              </a:rPr>
              <a:t>码的编码实例</a:t>
            </a:r>
            <a:endParaRPr lang="zh-CN" altLang="en-US" sz="2400" dirty="0">
              <a:sym typeface="+mn-ea"/>
            </a:endParaRPr>
          </a:p>
        </p:txBody>
      </p:sp>
      <p:sp>
        <p:nvSpPr>
          <p:cNvPr id="5" name="内容占位符 2"/>
          <p:cNvSpPr txBox="1"/>
          <p:nvPr/>
        </p:nvSpPr>
        <p:spPr>
          <a:xfrm>
            <a:off x="313055" y="2209832"/>
            <a:ext cx="8429549" cy="533386"/>
          </a:xfrm>
          <a:prstGeom prst="rect">
            <a:avLst/>
          </a:prstGeom>
          <a:ln w="19050">
            <a:solidFill>
              <a:srgbClr val="92D05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zh-CN" altLang="en-US" sz="2000" dirty="0">
                <a:latin typeface="+mn-ea"/>
              </a:rPr>
              <a:t>参数配置：</a:t>
            </a:r>
            <a:r>
              <a:rPr lang="en-US" altLang="zh-CN" sz="2000" b="1" dirty="0">
                <a:latin typeface="+mn-ea"/>
              </a:rPr>
              <a:t> </a:t>
            </a:r>
            <a:r>
              <a:rPr lang="en-US" altLang="zh-CN" sz="2000" i="1" dirty="0">
                <a:ea typeface="仿宋" panose="02010609060101010101" pitchFamily="49" charset="-122"/>
              </a:rPr>
              <a:t>n</a:t>
            </a:r>
            <a:r>
              <a:rPr lang="en-US" altLang="zh-CN" sz="2000" dirty="0">
                <a:ea typeface="仿宋" panose="02010609060101010101" pitchFamily="49" charset="-122"/>
              </a:rPr>
              <a:t>=15,</a:t>
            </a:r>
            <a:r>
              <a:rPr lang="en-US" altLang="zh-CN" sz="2000" i="1" dirty="0">
                <a:ea typeface="仿宋" panose="02010609060101010101" pitchFamily="49" charset="-122"/>
              </a:rPr>
              <a:t>k</a:t>
            </a:r>
            <a:r>
              <a:rPr lang="en-US" altLang="zh-CN" sz="2000" dirty="0">
                <a:ea typeface="仿宋" panose="02010609060101010101" pitchFamily="49" charset="-122"/>
              </a:rPr>
              <a:t>=9,</a:t>
            </a:r>
            <a:r>
              <a:rPr lang="en-US" altLang="zh-CN" sz="2000" i="1" dirty="0">
                <a:ea typeface="仿宋" panose="02010609060101010101" pitchFamily="49" charset="-122"/>
              </a:rPr>
              <a:t>t</a:t>
            </a:r>
            <a:r>
              <a:rPr lang="en-US" altLang="zh-CN" sz="2000" dirty="0">
                <a:ea typeface="仿宋" panose="02010609060101010101" pitchFamily="49" charset="-122"/>
              </a:rPr>
              <a:t>=3,</a:t>
            </a:r>
            <a:r>
              <a:rPr lang="en-US" altLang="zh-CN" sz="2000" i="1" dirty="0">
                <a:ea typeface="仿宋" panose="02010609060101010101" pitchFamily="49" charset="-122"/>
              </a:rPr>
              <a:t>d</a:t>
            </a:r>
            <a:r>
              <a:rPr lang="en-US" altLang="zh-CN" sz="2000" dirty="0">
                <a:ea typeface="仿宋" panose="02010609060101010101" pitchFamily="49" charset="-122"/>
              </a:rPr>
              <a:t>=7;</a:t>
            </a:r>
            <a:endParaRPr lang="en-US" altLang="zh-CN" sz="2000" dirty="0">
              <a:solidFill>
                <a:srgbClr val="C00000"/>
              </a:solidFill>
              <a:ea typeface="黑体" panose="02010609060101010101" pitchFamily="49" charset="-122"/>
            </a:endParaRPr>
          </a:p>
        </p:txBody>
      </p:sp>
      <p:sp>
        <p:nvSpPr>
          <p:cNvPr id="6" name="内容占位符 2"/>
          <p:cNvSpPr txBox="1"/>
          <p:nvPr/>
        </p:nvSpPr>
        <p:spPr>
          <a:xfrm>
            <a:off x="313055" y="3031471"/>
            <a:ext cx="8429549" cy="3452016"/>
          </a:xfrm>
          <a:prstGeom prst="rect">
            <a:avLst/>
          </a:prstGeom>
          <a:ln w="19050">
            <a:solidFill>
              <a:srgbClr val="92D05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zh-CN" altLang="en-US" sz="2000" dirty="0">
                <a:latin typeface="+mn-ea"/>
              </a:rPr>
              <a:t>构造伽罗华域：</a:t>
            </a:r>
            <a:endParaRPr lang="en-US" altLang="zh-CN" sz="2000" dirty="0">
              <a:latin typeface="+mn-ea"/>
            </a:endParaRPr>
          </a:p>
          <a:p>
            <a:pPr marL="0" indent="0" algn="l">
              <a:buNone/>
            </a:pPr>
            <a:endParaRPr lang="en-US" altLang="zh-CN" sz="2000" dirty="0">
              <a:solidFill>
                <a:srgbClr val="C00000"/>
              </a:solidFill>
              <a:ea typeface="黑体" panose="02010609060101010101" pitchFamily="49" charset="-122"/>
            </a:endParaRPr>
          </a:p>
        </p:txBody>
      </p:sp>
      <mc:AlternateContent xmlns:mc="http://schemas.openxmlformats.org/markup-compatibility/2006" xmlns:a14="http://schemas.microsoft.com/office/drawing/2010/main">
        <mc:Choice Requires="a14">
          <p:graphicFrame>
            <p:nvGraphicFramePr>
              <p:cNvPr id="3" name="表格 3"/>
              <p:cNvGraphicFramePr>
                <a:graphicFrameLocks noGrp="1"/>
              </p:cNvGraphicFramePr>
              <p:nvPr/>
            </p:nvGraphicFramePr>
            <p:xfrm>
              <a:off x="1150287" y="3429000"/>
              <a:ext cx="2964525" cy="2966720"/>
            </p:xfrm>
            <a:graphic>
              <a:graphicData uri="http://schemas.openxmlformats.org/drawingml/2006/table">
                <a:tbl>
                  <a:tblPr firstRow="1" bandRow="1">
                    <a:tableStyleId>{5C22544A-7EE6-4342-B048-85BDC9FD1C3A}</a:tableStyleId>
                  </a:tblPr>
                  <a:tblGrid>
                    <a:gridCol w="988175"/>
                    <a:gridCol w="988175"/>
                    <a:gridCol w="988175"/>
                  </a:tblGrid>
                  <a:tr h="370840">
                    <a:tc>
                      <a:txBody>
                        <a:bodyPr/>
                        <a:lstStyle/>
                        <a:p>
                          <a:pPr algn="ctr"/>
                          <a:r>
                            <a:rPr lang="en-US" altLang="zh-CN" b="0" dirty="0">
                              <a:solidFill>
                                <a:schemeClr val="tx1"/>
                              </a:solidFill>
                              <a:latin typeface="+mn-lt"/>
                            </a:rPr>
                            <a:t>0</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latin typeface="+mn-lt"/>
                            </a:rPr>
                            <a:t>0000</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latin typeface="+mn-lt"/>
                            </a:rPr>
                            <a:t>0</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14:m>
                            <m:oMathPara xmlns:m="http://schemas.openxmlformats.org/officeDocument/2006/math">
                              <m:oMathParaPr>
                                <m:jc m:val="centerGroup"/>
                              </m:oMathParaPr>
                              <m:oMath xmlns:m="http://schemas.openxmlformats.org/officeDocument/2006/math">
                                <m:sSup>
                                  <m:sSupPr>
                                    <m:ctrlPr>
                                      <a:rPr lang="zh-CN" altLang="en-US" b="0" i="1" smtClean="0">
                                        <a:solidFill>
                                          <a:schemeClr val="tx1"/>
                                        </a:solidFill>
                                        <a:latin typeface="Cambria Math" panose="02040503050406030204" pitchFamily="18" charset="0"/>
                                      </a:rPr>
                                    </m:ctrlPr>
                                  </m:sSupPr>
                                  <m:e>
                                    <m:r>
                                      <a:rPr lang="zh-CN" altLang="en-US" b="0" i="1" smtClean="0">
                                        <a:solidFill>
                                          <a:schemeClr val="tx1"/>
                                        </a:solidFill>
                                        <a:latin typeface="Cambria Math" panose="02040503050406030204" pitchFamily="18" charset="0"/>
                                      </a:rPr>
                                      <m:t>𝛼</m:t>
                                    </m:r>
                                  </m:e>
                                  <m:sup>
                                    <m:r>
                                      <a:rPr lang="en-US" altLang="zh-CN" b="0" i="1" smtClean="0">
                                        <a:solidFill>
                                          <a:schemeClr val="tx1"/>
                                        </a:solidFill>
                                        <a:latin typeface="Cambria Math" panose="02040503050406030204" pitchFamily="18" charset="0"/>
                                      </a:rPr>
                                      <m:t>0</m:t>
                                    </m:r>
                                  </m:sup>
                                </m:sSup>
                              </m:oMath>
                            </m:oMathPara>
                          </a14:m>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latin typeface="+mn-lt"/>
                            </a:rPr>
                            <a:t>0001</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latin typeface="+mn-lt"/>
                            </a:rPr>
                            <a:t>1</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14:m>
                            <m:oMathPara xmlns:m="http://schemas.openxmlformats.org/officeDocument/2006/math">
                              <m:oMathParaPr>
                                <m:jc m:val="centerGroup"/>
                              </m:oMathParaPr>
                              <m:oMath xmlns:m="http://schemas.openxmlformats.org/officeDocument/2006/math">
                                <m:sSup>
                                  <m:sSupPr>
                                    <m:ctrlPr>
                                      <a:rPr lang="zh-CN" altLang="en-US" b="0" i="1" smtClean="0">
                                        <a:solidFill>
                                          <a:schemeClr val="tx1"/>
                                        </a:solidFill>
                                        <a:latin typeface="Cambria Math" panose="02040503050406030204" pitchFamily="18" charset="0"/>
                                      </a:rPr>
                                    </m:ctrlPr>
                                  </m:sSupPr>
                                  <m:e>
                                    <m:r>
                                      <a:rPr lang="zh-CN" altLang="en-US" b="0" i="1" smtClean="0">
                                        <a:solidFill>
                                          <a:schemeClr val="tx1"/>
                                        </a:solidFill>
                                        <a:latin typeface="Cambria Math" panose="02040503050406030204" pitchFamily="18" charset="0"/>
                                      </a:rPr>
                                      <m:t>𝛼</m:t>
                                    </m:r>
                                  </m:e>
                                  <m:sup>
                                    <m:r>
                                      <a:rPr lang="en-US" altLang="zh-CN" b="0" i="1" smtClean="0">
                                        <a:solidFill>
                                          <a:schemeClr val="tx1"/>
                                        </a:solidFill>
                                        <a:latin typeface="Cambria Math" panose="02040503050406030204" pitchFamily="18" charset="0"/>
                                      </a:rPr>
                                      <m:t>1</m:t>
                                    </m:r>
                                  </m:sup>
                                </m:sSup>
                              </m:oMath>
                            </m:oMathPara>
                          </a14:m>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latin typeface="+mn-lt"/>
                            </a:rPr>
                            <a:t>0010</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latin typeface="+mn-lt"/>
                            </a:rPr>
                            <a:t>2</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14:m>
                            <m:oMathPara xmlns:m="http://schemas.openxmlformats.org/officeDocument/2006/math">
                              <m:oMathParaPr>
                                <m:jc m:val="centerGroup"/>
                              </m:oMathParaPr>
                              <m:oMath xmlns:m="http://schemas.openxmlformats.org/officeDocument/2006/math">
                                <m:sSup>
                                  <m:sSupPr>
                                    <m:ctrlPr>
                                      <a:rPr lang="zh-CN" altLang="en-US" b="0" i="1" smtClean="0">
                                        <a:solidFill>
                                          <a:schemeClr val="tx1"/>
                                        </a:solidFill>
                                        <a:latin typeface="Cambria Math" panose="02040503050406030204" pitchFamily="18" charset="0"/>
                                      </a:rPr>
                                    </m:ctrlPr>
                                  </m:sSupPr>
                                  <m:e>
                                    <m:r>
                                      <a:rPr lang="zh-CN" altLang="en-US" b="0" i="1" smtClean="0">
                                        <a:solidFill>
                                          <a:schemeClr val="tx1"/>
                                        </a:solidFill>
                                        <a:latin typeface="Cambria Math" panose="02040503050406030204" pitchFamily="18" charset="0"/>
                                      </a:rPr>
                                      <m:t>𝛼</m:t>
                                    </m:r>
                                  </m:e>
                                  <m:sup>
                                    <m:r>
                                      <a:rPr lang="en-US" altLang="zh-CN" b="0" i="1" smtClean="0">
                                        <a:solidFill>
                                          <a:schemeClr val="tx1"/>
                                        </a:solidFill>
                                        <a:latin typeface="Cambria Math" panose="02040503050406030204" pitchFamily="18" charset="0"/>
                                      </a:rPr>
                                      <m:t>2</m:t>
                                    </m:r>
                                  </m:sup>
                                </m:sSup>
                              </m:oMath>
                            </m:oMathPara>
                          </a14:m>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latin typeface="+mn-lt"/>
                            </a:rPr>
                            <a:t>0100</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latin typeface="+mn-lt"/>
                            </a:rPr>
                            <a:t>4</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14:m>
                            <m:oMathPara xmlns:m="http://schemas.openxmlformats.org/officeDocument/2006/math">
                              <m:oMathParaPr>
                                <m:jc m:val="centerGroup"/>
                              </m:oMathParaPr>
                              <m:oMath xmlns:m="http://schemas.openxmlformats.org/officeDocument/2006/math">
                                <m:sSup>
                                  <m:sSupPr>
                                    <m:ctrlPr>
                                      <a:rPr lang="zh-CN" altLang="en-US" b="0" i="1" smtClean="0">
                                        <a:solidFill>
                                          <a:schemeClr val="tx1"/>
                                        </a:solidFill>
                                        <a:latin typeface="Cambria Math" panose="02040503050406030204" pitchFamily="18" charset="0"/>
                                      </a:rPr>
                                    </m:ctrlPr>
                                  </m:sSupPr>
                                  <m:e>
                                    <m:r>
                                      <a:rPr lang="zh-CN" altLang="en-US" b="0" i="1" smtClean="0">
                                        <a:solidFill>
                                          <a:schemeClr val="tx1"/>
                                        </a:solidFill>
                                        <a:latin typeface="Cambria Math" panose="02040503050406030204" pitchFamily="18" charset="0"/>
                                      </a:rPr>
                                      <m:t>𝛼</m:t>
                                    </m:r>
                                  </m:e>
                                  <m:sup>
                                    <m:r>
                                      <a:rPr lang="en-US" altLang="zh-CN" b="0" i="1" smtClean="0">
                                        <a:solidFill>
                                          <a:schemeClr val="tx1"/>
                                        </a:solidFill>
                                        <a:latin typeface="Cambria Math" panose="02040503050406030204" pitchFamily="18" charset="0"/>
                                      </a:rPr>
                                      <m:t>3</m:t>
                                    </m:r>
                                  </m:sup>
                                </m:sSup>
                              </m:oMath>
                            </m:oMathPara>
                          </a14:m>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latin typeface="+mn-lt"/>
                            </a:rPr>
                            <a:t>1000</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latin typeface="+mn-lt"/>
                            </a:rPr>
                            <a:t>8</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14:m>
                            <m:oMathPara xmlns:m="http://schemas.openxmlformats.org/officeDocument/2006/math">
                              <m:oMathParaPr>
                                <m:jc m:val="centerGroup"/>
                              </m:oMathParaPr>
                              <m:oMath xmlns:m="http://schemas.openxmlformats.org/officeDocument/2006/math">
                                <m:sSup>
                                  <m:sSupPr>
                                    <m:ctrlPr>
                                      <a:rPr lang="zh-CN" altLang="en-US" b="0" i="1" smtClean="0">
                                        <a:solidFill>
                                          <a:schemeClr val="tx1"/>
                                        </a:solidFill>
                                        <a:latin typeface="Cambria Math" panose="02040503050406030204" pitchFamily="18" charset="0"/>
                                      </a:rPr>
                                    </m:ctrlPr>
                                  </m:sSupPr>
                                  <m:e>
                                    <m:r>
                                      <a:rPr lang="zh-CN" altLang="en-US" b="0" i="1" smtClean="0">
                                        <a:solidFill>
                                          <a:schemeClr val="tx1"/>
                                        </a:solidFill>
                                        <a:latin typeface="Cambria Math" panose="02040503050406030204" pitchFamily="18" charset="0"/>
                                      </a:rPr>
                                      <m:t>𝛼</m:t>
                                    </m:r>
                                  </m:e>
                                  <m:sup>
                                    <m:r>
                                      <a:rPr lang="en-US" altLang="zh-CN" b="0" i="1" smtClean="0">
                                        <a:solidFill>
                                          <a:schemeClr val="tx1"/>
                                        </a:solidFill>
                                        <a:latin typeface="Cambria Math" panose="02040503050406030204" pitchFamily="18" charset="0"/>
                                      </a:rPr>
                                      <m:t>4</m:t>
                                    </m:r>
                                  </m:sup>
                                </m:sSup>
                              </m:oMath>
                            </m:oMathPara>
                          </a14:m>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latin typeface="+mn-lt"/>
                            </a:rPr>
                            <a:t>0011</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latin typeface="+mn-lt"/>
                            </a:rPr>
                            <a:t>3</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14:m>
                            <m:oMathPara xmlns:m="http://schemas.openxmlformats.org/officeDocument/2006/math">
                              <m:oMathParaPr>
                                <m:jc m:val="centerGroup"/>
                              </m:oMathParaPr>
                              <m:oMath xmlns:m="http://schemas.openxmlformats.org/officeDocument/2006/math">
                                <m:sSup>
                                  <m:sSupPr>
                                    <m:ctrlPr>
                                      <a:rPr lang="zh-CN" altLang="en-US" b="0" i="1" smtClean="0">
                                        <a:solidFill>
                                          <a:schemeClr val="tx1"/>
                                        </a:solidFill>
                                        <a:latin typeface="Cambria Math" panose="02040503050406030204" pitchFamily="18" charset="0"/>
                                      </a:rPr>
                                    </m:ctrlPr>
                                  </m:sSupPr>
                                  <m:e>
                                    <m:r>
                                      <a:rPr lang="zh-CN" altLang="en-US" b="0" i="1" smtClean="0">
                                        <a:solidFill>
                                          <a:schemeClr val="tx1"/>
                                        </a:solidFill>
                                        <a:latin typeface="Cambria Math" panose="02040503050406030204" pitchFamily="18" charset="0"/>
                                      </a:rPr>
                                      <m:t>𝛼</m:t>
                                    </m:r>
                                  </m:e>
                                  <m:sup>
                                    <m:r>
                                      <a:rPr lang="en-US" altLang="zh-CN" b="0" i="1" smtClean="0">
                                        <a:solidFill>
                                          <a:schemeClr val="tx1"/>
                                        </a:solidFill>
                                        <a:latin typeface="Cambria Math" panose="02040503050406030204" pitchFamily="18" charset="0"/>
                                      </a:rPr>
                                      <m:t>5</m:t>
                                    </m:r>
                                  </m:sup>
                                </m:sSup>
                              </m:oMath>
                            </m:oMathPara>
                          </a14:m>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latin typeface="+mn-lt"/>
                            </a:rPr>
                            <a:t>0110</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latin typeface="+mn-lt"/>
                            </a:rPr>
                            <a:t>6</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14:m>
                            <m:oMathPara xmlns:m="http://schemas.openxmlformats.org/officeDocument/2006/math">
                              <m:oMathParaPr>
                                <m:jc m:val="centerGroup"/>
                              </m:oMathParaPr>
                              <m:oMath xmlns:m="http://schemas.openxmlformats.org/officeDocument/2006/math">
                                <m:sSup>
                                  <m:sSupPr>
                                    <m:ctrlPr>
                                      <a:rPr lang="zh-CN" altLang="en-US" b="0" i="1" smtClean="0">
                                        <a:solidFill>
                                          <a:schemeClr val="tx1"/>
                                        </a:solidFill>
                                        <a:latin typeface="Cambria Math" panose="02040503050406030204" pitchFamily="18" charset="0"/>
                                      </a:rPr>
                                    </m:ctrlPr>
                                  </m:sSupPr>
                                  <m:e>
                                    <m:r>
                                      <a:rPr lang="zh-CN" altLang="en-US" b="0" i="1" smtClean="0">
                                        <a:solidFill>
                                          <a:schemeClr val="tx1"/>
                                        </a:solidFill>
                                        <a:latin typeface="Cambria Math" panose="02040503050406030204" pitchFamily="18" charset="0"/>
                                      </a:rPr>
                                      <m:t>𝛼</m:t>
                                    </m:r>
                                  </m:e>
                                  <m:sup>
                                    <m:r>
                                      <a:rPr lang="en-US" altLang="zh-CN" b="0" i="1" smtClean="0">
                                        <a:solidFill>
                                          <a:schemeClr val="tx1"/>
                                        </a:solidFill>
                                        <a:latin typeface="Cambria Math" panose="02040503050406030204" pitchFamily="18" charset="0"/>
                                      </a:rPr>
                                      <m:t>6</m:t>
                                    </m:r>
                                  </m:sup>
                                </m:sSup>
                              </m:oMath>
                            </m:oMathPara>
                          </a14:m>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latin typeface="+mn-lt"/>
                            </a:rPr>
                            <a:t>1100</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latin typeface="+mn-lt"/>
                            </a:rPr>
                            <a:t>12</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mc:Choice>
        <mc:Fallback xmlns="">
          <p:graphicFrame>
            <p:nvGraphicFramePr>
              <p:cNvPr id="3" name="表格 3"/>
              <p:cNvGraphicFramePr>
                <a:graphicFrameLocks noGrp="1"/>
              </p:cNvGraphicFramePr>
              <p:nvPr/>
            </p:nvGraphicFramePr>
            <p:xfrm>
              <a:off x="1150287" y="3429000"/>
              <a:ext cx="2964525" cy="2966720"/>
            </p:xfrm>
            <a:graphic>
              <a:graphicData uri="http://schemas.openxmlformats.org/drawingml/2006/table">
                <a:tbl>
                  <a:tblPr firstRow="1" bandRow="1">
                    <a:tableStyleId>{5C22544A-7EE6-4342-B048-85BDC9FD1C3A}</a:tableStyleId>
                  </a:tblPr>
                  <a:tblGrid>
                    <a:gridCol w="988175"/>
                    <a:gridCol w="988175"/>
                    <a:gridCol w="988175"/>
                  </a:tblGrid>
                  <a:tr h="370840">
                    <a:tc>
                      <a:txBody>
                        <a:bodyPr/>
                        <a:lstStyle/>
                        <a:p>
                          <a:pPr algn="ctr"/>
                          <a:r>
                            <a:rPr lang="en-US" altLang="zh-CN" b="0" dirty="0">
                              <a:solidFill>
                                <a:schemeClr val="tx1"/>
                              </a:solidFill>
                              <a:latin typeface="+mn-lt"/>
                            </a:rPr>
                            <a:t>0</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latin typeface="+mn-lt"/>
                            </a:rPr>
                            <a:t>0000</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latin typeface="+mn-lt"/>
                            </a:rPr>
                            <a:t>0</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7825">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1"/>
                        </a:blipFill>
                      </a:tcPr>
                    </a:tc>
                    <a:tc>
                      <a:txBody>
                        <a:bodyPr/>
                        <a:lstStyle/>
                        <a:p>
                          <a:pPr algn="ctr"/>
                          <a:r>
                            <a:rPr lang="en-US" altLang="zh-CN" b="0" dirty="0">
                              <a:solidFill>
                                <a:schemeClr val="tx1"/>
                              </a:solidFill>
                              <a:latin typeface="+mn-lt"/>
                            </a:rPr>
                            <a:t>0001</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latin typeface="+mn-lt"/>
                            </a:rPr>
                            <a:t>1</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1"/>
                        </a:blipFill>
                      </a:tcPr>
                    </a:tc>
                    <a:tc>
                      <a:txBody>
                        <a:bodyPr/>
                        <a:lstStyle/>
                        <a:p>
                          <a:pPr algn="ctr"/>
                          <a:r>
                            <a:rPr lang="en-US" altLang="zh-CN" b="0" dirty="0">
                              <a:solidFill>
                                <a:schemeClr val="tx1"/>
                              </a:solidFill>
                              <a:latin typeface="+mn-lt"/>
                            </a:rPr>
                            <a:t>0010</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latin typeface="+mn-lt"/>
                            </a:rPr>
                            <a:t>2</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7190">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1"/>
                        </a:blipFill>
                      </a:tcPr>
                    </a:tc>
                    <a:tc>
                      <a:txBody>
                        <a:bodyPr/>
                        <a:lstStyle/>
                        <a:p>
                          <a:pPr algn="ctr"/>
                          <a:r>
                            <a:rPr lang="en-US" altLang="zh-CN" b="0" dirty="0">
                              <a:solidFill>
                                <a:schemeClr val="tx1"/>
                              </a:solidFill>
                              <a:latin typeface="+mn-lt"/>
                            </a:rPr>
                            <a:t>0100</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latin typeface="+mn-lt"/>
                            </a:rPr>
                            <a:t>4</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7190">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1"/>
                        </a:blipFill>
                      </a:tcPr>
                    </a:tc>
                    <a:tc>
                      <a:txBody>
                        <a:bodyPr/>
                        <a:lstStyle/>
                        <a:p>
                          <a:pPr algn="ctr"/>
                          <a:r>
                            <a:rPr lang="en-US" altLang="zh-CN" b="0" dirty="0">
                              <a:solidFill>
                                <a:schemeClr val="tx1"/>
                              </a:solidFill>
                              <a:latin typeface="+mn-lt"/>
                            </a:rPr>
                            <a:t>1000</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latin typeface="+mn-lt"/>
                            </a:rPr>
                            <a:t>8</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5285">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1"/>
                        </a:blipFill>
                      </a:tcPr>
                    </a:tc>
                    <a:tc>
                      <a:txBody>
                        <a:bodyPr/>
                        <a:lstStyle/>
                        <a:p>
                          <a:pPr algn="ctr"/>
                          <a:r>
                            <a:rPr lang="en-US" altLang="zh-CN" b="0" dirty="0">
                              <a:solidFill>
                                <a:schemeClr val="tx1"/>
                              </a:solidFill>
                              <a:latin typeface="+mn-lt"/>
                            </a:rPr>
                            <a:t>0011</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latin typeface="+mn-lt"/>
                            </a:rPr>
                            <a:t>3</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1"/>
                        </a:blipFill>
                      </a:tcPr>
                    </a:tc>
                    <a:tc>
                      <a:txBody>
                        <a:bodyPr/>
                        <a:lstStyle/>
                        <a:p>
                          <a:pPr algn="ctr"/>
                          <a:r>
                            <a:rPr lang="en-US" altLang="zh-CN" b="0" dirty="0">
                              <a:solidFill>
                                <a:schemeClr val="tx1"/>
                              </a:solidFill>
                              <a:latin typeface="+mn-lt"/>
                            </a:rPr>
                            <a:t>0110</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latin typeface="+mn-lt"/>
                            </a:rPr>
                            <a:t>6</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7825">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1"/>
                        </a:blipFill>
                      </a:tcPr>
                    </a:tc>
                    <a:tc>
                      <a:txBody>
                        <a:bodyPr/>
                        <a:lstStyle/>
                        <a:p>
                          <a:pPr algn="ctr"/>
                          <a:r>
                            <a:rPr lang="en-US" altLang="zh-CN" b="0" dirty="0">
                              <a:solidFill>
                                <a:schemeClr val="tx1"/>
                              </a:solidFill>
                              <a:latin typeface="+mn-lt"/>
                            </a:rPr>
                            <a:t>1100</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latin typeface="+mn-lt"/>
                            </a:rPr>
                            <a:t>12</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8" name="表格 3"/>
              <p:cNvGraphicFramePr>
                <a:graphicFrameLocks noGrp="1"/>
              </p:cNvGraphicFramePr>
              <p:nvPr/>
            </p:nvGraphicFramePr>
            <p:xfrm>
              <a:off x="5029190" y="3429000"/>
              <a:ext cx="2964525" cy="2966720"/>
            </p:xfrm>
            <a:graphic>
              <a:graphicData uri="http://schemas.openxmlformats.org/drawingml/2006/table">
                <a:tbl>
                  <a:tblPr firstRow="1" bandRow="1">
                    <a:tableStyleId>{5C22544A-7EE6-4342-B048-85BDC9FD1C3A}</a:tableStyleId>
                  </a:tblPr>
                  <a:tblGrid>
                    <a:gridCol w="988175"/>
                    <a:gridCol w="988175"/>
                    <a:gridCol w="988175"/>
                  </a:tblGrid>
                  <a:tr h="370840">
                    <a:tc>
                      <a:txBody>
                        <a:bodyPr/>
                        <a:lstStyle/>
                        <a:p>
                          <a:pPr algn="ctr"/>
                          <a14:m>
                            <m:oMathPara xmlns:m="http://schemas.openxmlformats.org/officeDocument/2006/math">
                              <m:oMathParaPr>
                                <m:jc m:val="center"/>
                              </m:oMathParaPr>
                              <m:oMath xmlns:m="http://schemas.openxmlformats.org/officeDocument/2006/math">
                                <m:sSup>
                                  <m:sSupPr>
                                    <m:ctrlPr>
                                      <a:rPr lang="zh-CN" altLang="en-US" b="0" i="1" smtClean="0">
                                        <a:solidFill>
                                          <a:schemeClr val="tx1"/>
                                        </a:solidFill>
                                        <a:latin typeface="Cambria Math" panose="02040503050406030204" pitchFamily="18" charset="0"/>
                                      </a:rPr>
                                    </m:ctrlPr>
                                  </m:sSupPr>
                                  <m:e>
                                    <m:r>
                                      <a:rPr lang="zh-CN" altLang="en-US" b="0" i="1" smtClean="0">
                                        <a:solidFill>
                                          <a:schemeClr val="tx1"/>
                                        </a:solidFill>
                                        <a:latin typeface="Cambria Math" panose="02040503050406030204" pitchFamily="18" charset="0"/>
                                      </a:rPr>
                                      <m:t>𝛼</m:t>
                                    </m:r>
                                  </m:e>
                                  <m:sup>
                                    <m:r>
                                      <a:rPr lang="en-US" altLang="zh-CN" b="0" i="1" smtClean="0">
                                        <a:solidFill>
                                          <a:schemeClr val="tx1"/>
                                        </a:solidFill>
                                        <a:latin typeface="Cambria Math" panose="02040503050406030204" pitchFamily="18" charset="0"/>
                                      </a:rPr>
                                      <m:t>7</m:t>
                                    </m:r>
                                  </m:sup>
                                </m:sSup>
                              </m:oMath>
                            </m:oMathPara>
                          </a14:m>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latin typeface="+mn-lt"/>
                            </a:rPr>
                            <a:t>1011</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latin typeface="+mn-lt"/>
                            </a:rPr>
                            <a:t>11</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14:m>
                            <m:oMathPara xmlns:m="http://schemas.openxmlformats.org/officeDocument/2006/math">
                              <m:oMathParaPr>
                                <m:jc m:val="centerGroup"/>
                              </m:oMathParaPr>
                              <m:oMath xmlns:m="http://schemas.openxmlformats.org/officeDocument/2006/math">
                                <m:sSup>
                                  <m:sSupPr>
                                    <m:ctrlPr>
                                      <a:rPr lang="zh-CN" altLang="en-US" b="0" i="1" smtClean="0">
                                        <a:solidFill>
                                          <a:schemeClr val="tx1"/>
                                        </a:solidFill>
                                        <a:latin typeface="Cambria Math" panose="02040503050406030204" pitchFamily="18" charset="0"/>
                                      </a:rPr>
                                    </m:ctrlPr>
                                  </m:sSupPr>
                                  <m:e>
                                    <m:r>
                                      <a:rPr lang="zh-CN" altLang="en-US" b="0" i="1" smtClean="0">
                                        <a:solidFill>
                                          <a:schemeClr val="tx1"/>
                                        </a:solidFill>
                                        <a:latin typeface="Cambria Math" panose="02040503050406030204" pitchFamily="18" charset="0"/>
                                      </a:rPr>
                                      <m:t>𝛼</m:t>
                                    </m:r>
                                  </m:e>
                                  <m:sup>
                                    <m:r>
                                      <a:rPr lang="en-US" altLang="zh-CN" b="0" i="1" smtClean="0">
                                        <a:solidFill>
                                          <a:schemeClr val="tx1"/>
                                        </a:solidFill>
                                        <a:latin typeface="Cambria Math" panose="02040503050406030204" pitchFamily="18" charset="0"/>
                                      </a:rPr>
                                      <m:t>8</m:t>
                                    </m:r>
                                  </m:sup>
                                </m:sSup>
                              </m:oMath>
                            </m:oMathPara>
                          </a14:m>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latin typeface="+mn-lt"/>
                            </a:rPr>
                            <a:t>0101</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latin typeface="+mn-lt"/>
                            </a:rPr>
                            <a:t>5</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14:m>
                            <m:oMathPara xmlns:m="http://schemas.openxmlformats.org/officeDocument/2006/math">
                              <m:oMathParaPr>
                                <m:jc m:val="centerGroup"/>
                              </m:oMathParaPr>
                              <m:oMath xmlns:m="http://schemas.openxmlformats.org/officeDocument/2006/math">
                                <m:sSup>
                                  <m:sSupPr>
                                    <m:ctrlPr>
                                      <a:rPr lang="zh-CN" altLang="en-US" b="0" i="1" smtClean="0">
                                        <a:solidFill>
                                          <a:schemeClr val="tx1"/>
                                        </a:solidFill>
                                        <a:latin typeface="Cambria Math" panose="02040503050406030204" pitchFamily="18" charset="0"/>
                                      </a:rPr>
                                    </m:ctrlPr>
                                  </m:sSupPr>
                                  <m:e>
                                    <m:r>
                                      <a:rPr lang="zh-CN" altLang="en-US" b="0" i="1" smtClean="0">
                                        <a:solidFill>
                                          <a:schemeClr val="tx1"/>
                                        </a:solidFill>
                                        <a:latin typeface="Cambria Math" panose="02040503050406030204" pitchFamily="18" charset="0"/>
                                      </a:rPr>
                                      <m:t>𝛼</m:t>
                                    </m:r>
                                  </m:e>
                                  <m:sup>
                                    <m:r>
                                      <a:rPr lang="en-US" altLang="zh-CN" b="0" i="1" smtClean="0">
                                        <a:solidFill>
                                          <a:schemeClr val="tx1"/>
                                        </a:solidFill>
                                        <a:latin typeface="Cambria Math" panose="02040503050406030204" pitchFamily="18" charset="0"/>
                                      </a:rPr>
                                      <m:t>9</m:t>
                                    </m:r>
                                  </m:sup>
                                </m:sSup>
                              </m:oMath>
                            </m:oMathPara>
                          </a14:m>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latin typeface="+mn-lt"/>
                            </a:rPr>
                            <a:t>1010</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latin typeface="+mn-lt"/>
                            </a:rPr>
                            <a:t>10</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14:m>
                            <m:oMathPara xmlns:m="http://schemas.openxmlformats.org/officeDocument/2006/math">
                              <m:oMathParaPr>
                                <m:jc m:val="centerGroup"/>
                              </m:oMathParaPr>
                              <m:oMath xmlns:m="http://schemas.openxmlformats.org/officeDocument/2006/math">
                                <m:sSup>
                                  <m:sSupPr>
                                    <m:ctrlPr>
                                      <a:rPr lang="zh-CN" altLang="en-US" b="0" i="1" smtClean="0">
                                        <a:solidFill>
                                          <a:schemeClr val="tx1"/>
                                        </a:solidFill>
                                        <a:latin typeface="Cambria Math" panose="02040503050406030204" pitchFamily="18" charset="0"/>
                                      </a:rPr>
                                    </m:ctrlPr>
                                  </m:sSupPr>
                                  <m:e>
                                    <m:r>
                                      <a:rPr lang="zh-CN" altLang="en-US" b="0" i="1" smtClean="0">
                                        <a:solidFill>
                                          <a:schemeClr val="tx1"/>
                                        </a:solidFill>
                                        <a:latin typeface="Cambria Math" panose="02040503050406030204" pitchFamily="18" charset="0"/>
                                      </a:rPr>
                                      <m:t>𝛼</m:t>
                                    </m:r>
                                  </m:e>
                                  <m:sup>
                                    <m:r>
                                      <a:rPr lang="en-US" altLang="zh-CN" b="0" i="1" smtClean="0">
                                        <a:solidFill>
                                          <a:schemeClr val="tx1"/>
                                        </a:solidFill>
                                        <a:latin typeface="Cambria Math" panose="02040503050406030204" pitchFamily="18" charset="0"/>
                                      </a:rPr>
                                      <m:t>10</m:t>
                                    </m:r>
                                  </m:sup>
                                </m:sSup>
                              </m:oMath>
                            </m:oMathPara>
                          </a14:m>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latin typeface="+mn-lt"/>
                            </a:rPr>
                            <a:t>0111</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latin typeface="+mn-lt"/>
                            </a:rPr>
                            <a:t>7</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14:m>
                            <m:oMathPara xmlns:m="http://schemas.openxmlformats.org/officeDocument/2006/math">
                              <m:oMathParaPr>
                                <m:jc m:val="centerGroup"/>
                              </m:oMathParaPr>
                              <m:oMath xmlns:m="http://schemas.openxmlformats.org/officeDocument/2006/math">
                                <m:sSup>
                                  <m:sSupPr>
                                    <m:ctrlPr>
                                      <a:rPr lang="zh-CN" altLang="en-US" b="0" i="1" smtClean="0">
                                        <a:solidFill>
                                          <a:schemeClr val="tx1"/>
                                        </a:solidFill>
                                        <a:latin typeface="Cambria Math" panose="02040503050406030204" pitchFamily="18" charset="0"/>
                                      </a:rPr>
                                    </m:ctrlPr>
                                  </m:sSupPr>
                                  <m:e>
                                    <m:r>
                                      <a:rPr lang="zh-CN" altLang="en-US" b="0" i="1" smtClean="0">
                                        <a:solidFill>
                                          <a:schemeClr val="tx1"/>
                                        </a:solidFill>
                                        <a:latin typeface="Cambria Math" panose="02040503050406030204" pitchFamily="18" charset="0"/>
                                      </a:rPr>
                                      <m:t>𝛼</m:t>
                                    </m:r>
                                  </m:e>
                                  <m:sup>
                                    <m:r>
                                      <a:rPr lang="en-US" altLang="zh-CN" b="0" i="1" smtClean="0">
                                        <a:solidFill>
                                          <a:schemeClr val="tx1"/>
                                        </a:solidFill>
                                        <a:latin typeface="Cambria Math" panose="02040503050406030204" pitchFamily="18" charset="0"/>
                                      </a:rPr>
                                      <m:t>11</m:t>
                                    </m:r>
                                  </m:sup>
                                </m:sSup>
                              </m:oMath>
                            </m:oMathPara>
                          </a14:m>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latin typeface="+mn-lt"/>
                            </a:rPr>
                            <a:t>1111</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latin typeface="+mn-lt"/>
                            </a:rPr>
                            <a:t>14</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14:m>
                            <m:oMathPara xmlns:m="http://schemas.openxmlformats.org/officeDocument/2006/math">
                              <m:oMathParaPr>
                                <m:jc m:val="centerGroup"/>
                              </m:oMathParaPr>
                              <m:oMath xmlns:m="http://schemas.openxmlformats.org/officeDocument/2006/math">
                                <m:sSup>
                                  <m:sSupPr>
                                    <m:ctrlPr>
                                      <a:rPr lang="zh-CN" altLang="en-US" b="0" i="1" smtClean="0">
                                        <a:solidFill>
                                          <a:schemeClr val="tx1"/>
                                        </a:solidFill>
                                        <a:latin typeface="Cambria Math" panose="02040503050406030204" pitchFamily="18" charset="0"/>
                                      </a:rPr>
                                    </m:ctrlPr>
                                  </m:sSupPr>
                                  <m:e>
                                    <m:r>
                                      <a:rPr lang="zh-CN" altLang="en-US" b="0" i="1" smtClean="0">
                                        <a:solidFill>
                                          <a:schemeClr val="tx1"/>
                                        </a:solidFill>
                                        <a:latin typeface="Cambria Math" panose="02040503050406030204" pitchFamily="18" charset="0"/>
                                      </a:rPr>
                                      <m:t>𝛼</m:t>
                                    </m:r>
                                  </m:e>
                                  <m:sup>
                                    <m:r>
                                      <a:rPr lang="en-US" altLang="zh-CN" b="0" i="1" smtClean="0">
                                        <a:solidFill>
                                          <a:schemeClr val="tx1"/>
                                        </a:solidFill>
                                        <a:latin typeface="Cambria Math" panose="02040503050406030204" pitchFamily="18" charset="0"/>
                                      </a:rPr>
                                      <m:t>12</m:t>
                                    </m:r>
                                  </m:sup>
                                </m:sSup>
                              </m:oMath>
                            </m:oMathPara>
                          </a14:m>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latin typeface="+mn-lt"/>
                            </a:rPr>
                            <a:t>1101</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latin typeface="+mn-lt"/>
                            </a:rPr>
                            <a:t>15</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14:m>
                            <m:oMathPara xmlns:m="http://schemas.openxmlformats.org/officeDocument/2006/math">
                              <m:oMathParaPr>
                                <m:jc m:val="centerGroup"/>
                              </m:oMathParaPr>
                              <m:oMath xmlns:m="http://schemas.openxmlformats.org/officeDocument/2006/math">
                                <m:sSup>
                                  <m:sSupPr>
                                    <m:ctrlPr>
                                      <a:rPr lang="zh-CN" altLang="en-US" b="0" i="1" smtClean="0">
                                        <a:solidFill>
                                          <a:schemeClr val="tx1"/>
                                        </a:solidFill>
                                        <a:latin typeface="Cambria Math" panose="02040503050406030204" pitchFamily="18" charset="0"/>
                                      </a:rPr>
                                    </m:ctrlPr>
                                  </m:sSupPr>
                                  <m:e>
                                    <m:r>
                                      <a:rPr lang="zh-CN" altLang="en-US" b="0" i="1" smtClean="0">
                                        <a:solidFill>
                                          <a:schemeClr val="tx1"/>
                                        </a:solidFill>
                                        <a:latin typeface="Cambria Math" panose="02040503050406030204" pitchFamily="18" charset="0"/>
                                      </a:rPr>
                                      <m:t>𝛼</m:t>
                                    </m:r>
                                  </m:e>
                                  <m:sup>
                                    <m:r>
                                      <a:rPr lang="en-US" altLang="zh-CN" b="0" i="1" smtClean="0">
                                        <a:solidFill>
                                          <a:schemeClr val="tx1"/>
                                        </a:solidFill>
                                        <a:latin typeface="Cambria Math" panose="02040503050406030204" pitchFamily="18" charset="0"/>
                                      </a:rPr>
                                      <m:t>13</m:t>
                                    </m:r>
                                  </m:sup>
                                </m:sSup>
                              </m:oMath>
                            </m:oMathPara>
                          </a14:m>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latin typeface="+mn-lt"/>
                            </a:rPr>
                            <a:t>1001</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latin typeface="+mn-lt"/>
                            </a:rPr>
                            <a:t>13</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14:m>
                            <m:oMathPara xmlns:m="http://schemas.openxmlformats.org/officeDocument/2006/math">
                              <m:oMathParaPr>
                                <m:jc m:val="centerGroup"/>
                              </m:oMathParaPr>
                              <m:oMath xmlns:m="http://schemas.openxmlformats.org/officeDocument/2006/math">
                                <m:sSup>
                                  <m:sSupPr>
                                    <m:ctrlPr>
                                      <a:rPr lang="zh-CN" altLang="en-US" b="0" i="1" smtClean="0">
                                        <a:solidFill>
                                          <a:schemeClr val="tx1"/>
                                        </a:solidFill>
                                        <a:latin typeface="Cambria Math" panose="02040503050406030204" pitchFamily="18" charset="0"/>
                                      </a:rPr>
                                    </m:ctrlPr>
                                  </m:sSupPr>
                                  <m:e>
                                    <m:r>
                                      <a:rPr lang="zh-CN" altLang="en-US" b="0" i="1" smtClean="0">
                                        <a:solidFill>
                                          <a:schemeClr val="tx1"/>
                                        </a:solidFill>
                                        <a:latin typeface="Cambria Math" panose="02040503050406030204" pitchFamily="18" charset="0"/>
                                      </a:rPr>
                                      <m:t>𝛼</m:t>
                                    </m:r>
                                  </m:e>
                                  <m:sup>
                                    <m:r>
                                      <a:rPr lang="en-US" altLang="zh-CN" b="0" i="1" smtClean="0">
                                        <a:solidFill>
                                          <a:schemeClr val="tx1"/>
                                        </a:solidFill>
                                        <a:latin typeface="Cambria Math" panose="02040503050406030204" pitchFamily="18" charset="0"/>
                                      </a:rPr>
                                      <m:t>14</m:t>
                                    </m:r>
                                  </m:sup>
                                </m:sSup>
                              </m:oMath>
                            </m:oMathPara>
                          </a14:m>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latin typeface="+mn-lt"/>
                            </a:rPr>
                            <a:t>0001</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latin typeface="+mn-lt"/>
                            </a:rPr>
                            <a:t>9</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mc:Choice>
        <mc:Fallback xmlns="">
          <p:graphicFrame>
            <p:nvGraphicFramePr>
              <p:cNvPr id="8" name="表格 3"/>
              <p:cNvGraphicFramePr>
                <a:graphicFrameLocks noGrp="1"/>
              </p:cNvGraphicFramePr>
              <p:nvPr/>
            </p:nvGraphicFramePr>
            <p:xfrm>
              <a:off x="5029190" y="3429000"/>
              <a:ext cx="2964525" cy="2966720"/>
            </p:xfrm>
            <a:graphic>
              <a:graphicData uri="http://schemas.openxmlformats.org/drawingml/2006/table">
                <a:tbl>
                  <a:tblPr firstRow="1" bandRow="1">
                    <a:tableStyleId>{5C22544A-7EE6-4342-B048-85BDC9FD1C3A}</a:tableStyleId>
                  </a:tblPr>
                  <a:tblGrid>
                    <a:gridCol w="988175"/>
                    <a:gridCol w="988175"/>
                    <a:gridCol w="988175"/>
                  </a:tblGrid>
                  <a:tr h="375285">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blipFill>
                      </a:tcPr>
                    </a:tc>
                    <a:tc>
                      <a:txBody>
                        <a:bodyPr/>
                        <a:lstStyle/>
                        <a:p>
                          <a:pPr algn="ctr"/>
                          <a:r>
                            <a:rPr lang="en-US" altLang="zh-CN" b="0" dirty="0">
                              <a:solidFill>
                                <a:schemeClr val="tx1"/>
                              </a:solidFill>
                              <a:latin typeface="+mn-lt"/>
                            </a:rPr>
                            <a:t>1011</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latin typeface="+mn-lt"/>
                            </a:rPr>
                            <a:t>11</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7825">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blipFill>
                      </a:tcPr>
                    </a:tc>
                    <a:tc>
                      <a:txBody>
                        <a:bodyPr/>
                        <a:lstStyle/>
                        <a:p>
                          <a:pPr algn="ctr"/>
                          <a:r>
                            <a:rPr lang="en-US" altLang="zh-CN" b="0" dirty="0">
                              <a:solidFill>
                                <a:schemeClr val="tx1"/>
                              </a:solidFill>
                              <a:latin typeface="+mn-lt"/>
                            </a:rPr>
                            <a:t>0101</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latin typeface="+mn-lt"/>
                            </a:rPr>
                            <a:t>5</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7190">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blipFill>
                      </a:tcPr>
                    </a:tc>
                    <a:tc>
                      <a:txBody>
                        <a:bodyPr/>
                        <a:lstStyle/>
                        <a:p>
                          <a:pPr algn="ctr"/>
                          <a:r>
                            <a:rPr lang="en-US" altLang="zh-CN" b="0" dirty="0">
                              <a:solidFill>
                                <a:schemeClr val="tx1"/>
                              </a:solidFill>
                              <a:latin typeface="+mn-lt"/>
                            </a:rPr>
                            <a:t>1010</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latin typeface="+mn-lt"/>
                            </a:rPr>
                            <a:t>10</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7825">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blipFill>
                      </a:tcPr>
                    </a:tc>
                    <a:tc>
                      <a:txBody>
                        <a:bodyPr/>
                        <a:lstStyle/>
                        <a:p>
                          <a:pPr algn="ctr"/>
                          <a:r>
                            <a:rPr lang="en-US" altLang="zh-CN" b="0" dirty="0">
                              <a:solidFill>
                                <a:schemeClr val="tx1"/>
                              </a:solidFill>
                              <a:latin typeface="+mn-lt"/>
                            </a:rPr>
                            <a:t>0111</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latin typeface="+mn-lt"/>
                            </a:rPr>
                            <a:t>7</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blipFill>
                      </a:tcPr>
                    </a:tc>
                    <a:tc>
                      <a:txBody>
                        <a:bodyPr/>
                        <a:lstStyle/>
                        <a:p>
                          <a:pPr algn="ctr"/>
                          <a:r>
                            <a:rPr lang="en-US" altLang="zh-CN" b="0" dirty="0">
                              <a:solidFill>
                                <a:schemeClr val="tx1"/>
                              </a:solidFill>
                              <a:latin typeface="+mn-lt"/>
                            </a:rPr>
                            <a:t>1111</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latin typeface="+mn-lt"/>
                            </a:rPr>
                            <a:t>14</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7190">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blipFill>
                      </a:tcPr>
                    </a:tc>
                    <a:tc>
                      <a:txBody>
                        <a:bodyPr/>
                        <a:lstStyle/>
                        <a:p>
                          <a:pPr algn="ctr"/>
                          <a:r>
                            <a:rPr lang="en-US" altLang="zh-CN" b="0" dirty="0">
                              <a:solidFill>
                                <a:schemeClr val="tx1"/>
                              </a:solidFill>
                              <a:latin typeface="+mn-lt"/>
                            </a:rPr>
                            <a:t>1101</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latin typeface="+mn-lt"/>
                            </a:rPr>
                            <a:t>15</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7190">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blipFill>
                      </a:tcPr>
                    </a:tc>
                    <a:tc>
                      <a:txBody>
                        <a:bodyPr/>
                        <a:lstStyle/>
                        <a:p>
                          <a:pPr algn="ctr"/>
                          <a:r>
                            <a:rPr lang="en-US" altLang="zh-CN" b="0" dirty="0">
                              <a:solidFill>
                                <a:schemeClr val="tx1"/>
                              </a:solidFill>
                              <a:latin typeface="+mn-lt"/>
                            </a:rPr>
                            <a:t>1001</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latin typeface="+mn-lt"/>
                            </a:rPr>
                            <a:t>13</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5920">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blipFill>
                      </a:tcPr>
                    </a:tc>
                    <a:tc>
                      <a:txBody>
                        <a:bodyPr/>
                        <a:lstStyle/>
                        <a:p>
                          <a:pPr algn="ctr"/>
                          <a:r>
                            <a:rPr lang="en-US" altLang="zh-CN" b="0" dirty="0">
                              <a:solidFill>
                                <a:schemeClr val="tx1"/>
                              </a:solidFill>
                              <a:latin typeface="+mn-lt"/>
                            </a:rPr>
                            <a:t>0001</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latin typeface="+mn-lt"/>
                            </a:rPr>
                            <a:t>9</a:t>
                          </a:r>
                          <a:endParaRPr lang="zh-CN" alt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mc:Fallback>
      </mc:AlternateContent>
      <p:sp>
        <p:nvSpPr>
          <p:cNvPr id="9" name="内容占位符 2"/>
          <p:cNvSpPr txBox="1"/>
          <p:nvPr/>
        </p:nvSpPr>
        <p:spPr>
          <a:xfrm>
            <a:off x="313055" y="914466"/>
            <a:ext cx="8429550" cy="1066772"/>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0" name="文本框 9"/>
              <p:cNvSpPr txBox="1"/>
              <p:nvPr/>
            </p:nvSpPr>
            <p:spPr>
              <a:xfrm>
                <a:off x="401396" y="914466"/>
                <a:ext cx="8077048" cy="1027974"/>
              </a:xfrm>
              <a:prstGeom prst="rect">
                <a:avLst/>
              </a:prstGeom>
              <a:noFill/>
            </p:spPr>
            <p:txBody>
              <a:bodyPr wrap="square">
                <a:spAutoFit/>
              </a:bodyPr>
              <a:lstStyle/>
              <a:p>
                <a:r>
                  <a:rPr lang="zh-CN" altLang="en-US" sz="2000" dirty="0">
                    <a:latin typeface="+mn-ea"/>
                    <a:ea typeface="+mn-ea"/>
                  </a:rPr>
                  <a:t>例题：对</a:t>
                </a:r>
                <a:r>
                  <a:rPr lang="en-US" altLang="zh-CN" sz="2000" dirty="0">
                    <a:latin typeface="+mn-lt"/>
                    <a:ea typeface="+mn-ea"/>
                  </a:rPr>
                  <a:t>(15,9)</a:t>
                </a:r>
                <a:r>
                  <a:rPr lang="zh-CN" altLang="en-US" sz="2000" dirty="0">
                    <a:latin typeface="+mn-ea"/>
                    <a:ea typeface="+mn-ea"/>
                  </a:rPr>
                  <a:t>型进行</a:t>
                </a:r>
                <a:r>
                  <a:rPr lang="en-US" altLang="zh-CN" sz="2000" i="1" dirty="0">
                    <a:latin typeface="+mn-lt"/>
                    <a:ea typeface="仿宋" panose="02010609060101010101" pitchFamily="49" charset="-122"/>
                  </a:rPr>
                  <a:t>R-S</a:t>
                </a:r>
                <a:r>
                  <a:rPr lang="zh-CN" altLang="en-US" sz="2000" dirty="0">
                    <a:latin typeface="+mn-ea"/>
                    <a:ea typeface="+mn-ea"/>
                  </a:rPr>
                  <a:t>编码</a:t>
                </a:r>
                <a:r>
                  <a:rPr lang="en-US" altLang="zh-CN" sz="2000" dirty="0">
                    <a:latin typeface="+mn-ea"/>
                    <a:ea typeface="+mn-ea"/>
                  </a:rPr>
                  <a:t>:</a:t>
                </a:r>
                <a:r>
                  <a:rPr lang="zh-CN" altLang="en-US" sz="2000" dirty="0">
                    <a:latin typeface="+mn-ea"/>
                    <a:ea typeface="+mn-ea"/>
                  </a:rPr>
                  <a:t>假设所处的域为</a:t>
                </a:r>
                <a14:m>
                  <m:oMath xmlns:m="http://schemas.openxmlformats.org/officeDocument/2006/math">
                    <m:sSup>
                      <m:sSupPr>
                        <m:ctrlPr>
                          <a:rPr lang="en-US" altLang="zh-CN" sz="2000" i="1">
                            <a:latin typeface="Cambria Math" panose="02040503050406030204" pitchFamily="18" charset="0"/>
                            <a:ea typeface="+mn-ea"/>
                          </a:rPr>
                        </m:ctrlPr>
                      </m:sSupPr>
                      <m:e>
                        <m:r>
                          <a:rPr lang="en-US" altLang="zh-CN" sz="2000" b="0" i="1">
                            <a:latin typeface="Cambria Math" panose="02040503050406030204" pitchFamily="18" charset="0"/>
                            <a:ea typeface="+mn-ea"/>
                          </a:rPr>
                          <m:t>2</m:t>
                        </m:r>
                      </m:e>
                      <m:sup>
                        <m:r>
                          <a:rPr lang="en-US" altLang="zh-CN" sz="2000" b="0" i="1">
                            <a:latin typeface="Cambria Math" panose="02040503050406030204" pitchFamily="18" charset="0"/>
                            <a:ea typeface="+mn-ea"/>
                          </a:rPr>
                          <m:t>4</m:t>
                        </m:r>
                      </m:sup>
                    </m:sSup>
                    <m:r>
                      <a:rPr lang="zh-CN" altLang="en-US" sz="2000" b="0" i="1">
                        <a:latin typeface="Cambria Math" panose="02040503050406030204" pitchFamily="18" charset="0"/>
                        <a:ea typeface="+mn-ea"/>
                      </a:rPr>
                      <m:t>的</m:t>
                    </m:r>
                  </m:oMath>
                </a14:m>
                <a:r>
                  <a:rPr lang="zh-CN" altLang="en-US" sz="2000" dirty="0">
                    <a:latin typeface="+mn-ea"/>
                    <a:ea typeface="+mn-ea"/>
                  </a:rPr>
                  <a:t>伽罗华域</a:t>
                </a:r>
                <a:r>
                  <a:rPr lang="en-US" altLang="zh-CN" sz="2000" dirty="0">
                    <a:latin typeface="+mn-ea"/>
                    <a:ea typeface="+mn-ea"/>
                  </a:rPr>
                  <a:t>(</a:t>
                </a:r>
                <a:r>
                  <a:rPr lang="zh-CN" altLang="en-US" sz="2000" dirty="0">
                    <a:latin typeface="+mn-ea"/>
                    <a:ea typeface="+mn-ea"/>
                  </a:rPr>
                  <a:t>本原多项式为</a:t>
                </a:r>
                <a14:m>
                  <m:oMath xmlns:m="http://schemas.openxmlformats.org/officeDocument/2006/math">
                    <m:sSup>
                      <m:sSupPr>
                        <m:ctrlPr>
                          <a:rPr lang="en-US" altLang="zh-CN" sz="2000" i="1" dirty="0">
                            <a:latin typeface="Cambria Math" panose="02040503050406030204" pitchFamily="18" charset="0"/>
                            <a:ea typeface="仿宋" panose="02010609060101010101" pitchFamily="49" charset="-122"/>
                          </a:rPr>
                        </m:ctrlPr>
                      </m:sSupPr>
                      <m:e>
                        <m:r>
                          <a:rPr lang="en-US" altLang="zh-CN" sz="2000" b="0" i="1" dirty="0">
                            <a:latin typeface="Cambria Math" panose="02040503050406030204" pitchFamily="18" charset="0"/>
                            <a:ea typeface="仿宋" panose="02010609060101010101" pitchFamily="49" charset="-122"/>
                          </a:rPr>
                          <m:t>𝑥</m:t>
                        </m:r>
                      </m:e>
                      <m:sup>
                        <m:r>
                          <a:rPr lang="en-US" altLang="zh-CN" sz="2000" b="0" i="1" dirty="0">
                            <a:latin typeface="Cambria Math" panose="02040503050406030204" pitchFamily="18" charset="0"/>
                            <a:ea typeface="仿宋" panose="02010609060101010101" pitchFamily="49" charset="-122"/>
                          </a:rPr>
                          <m:t>4</m:t>
                        </m:r>
                      </m:sup>
                    </m:sSup>
                  </m:oMath>
                </a14:m>
                <a:r>
                  <a:rPr lang="en-US" altLang="zh-CN" sz="2000" i="1" dirty="0">
                    <a:latin typeface="+mn-lt"/>
                    <a:ea typeface="仿宋" panose="02010609060101010101" pitchFamily="49" charset="-122"/>
                  </a:rPr>
                  <a:t>+x+</a:t>
                </a:r>
                <a:r>
                  <a:rPr lang="en-US" altLang="zh-CN" sz="2000" dirty="0">
                    <a:latin typeface="+mn-lt"/>
                    <a:ea typeface="仿宋" panose="02010609060101010101" pitchFamily="49" charset="-122"/>
                  </a:rPr>
                  <a:t>1</a:t>
                </a:r>
                <a:r>
                  <a:rPr lang="en-US" altLang="zh-CN" sz="2000" dirty="0">
                    <a:latin typeface="仿宋" panose="02010609060101010101" pitchFamily="49" charset="-122"/>
                    <a:ea typeface="仿宋" panose="02010609060101010101" pitchFamily="49" charset="-122"/>
                  </a:rPr>
                  <a:t>)</a:t>
                </a:r>
                <a:r>
                  <a:rPr lang="zh-CN" altLang="en-US" sz="2000" dirty="0">
                    <a:latin typeface="+mn-ea"/>
                    <a:ea typeface="+mn-ea"/>
                  </a:rPr>
                  <a:t>码型为</a:t>
                </a:r>
                <a:r>
                  <a:rPr lang="en-US" altLang="zh-CN" sz="2000" dirty="0">
                    <a:latin typeface="+mn-lt"/>
                    <a:ea typeface="+mn-ea"/>
                  </a:rPr>
                  <a:t>(15,9)</a:t>
                </a:r>
                <a:r>
                  <a:rPr lang="zh-CN" altLang="en-US" sz="2000" dirty="0">
                    <a:latin typeface="+mn-ea"/>
                    <a:ea typeface="+mn-ea"/>
                  </a:rPr>
                  <a:t>，设发送信息为：</a:t>
                </a:r>
                <a:endParaRPr lang="en-US" altLang="zh-CN" sz="2000" dirty="0">
                  <a:latin typeface="+mn-ea"/>
                  <a:ea typeface="+mn-ea"/>
                </a:endParaRPr>
              </a:p>
              <a:p>
                <a:r>
                  <a:rPr lang="en-US" altLang="zh-CN" sz="2000" dirty="0">
                    <a:latin typeface="+mn-lt"/>
                    <a:ea typeface="+mn-ea"/>
                  </a:rPr>
                  <a:t>(1</a:t>
                </a:r>
                <a:r>
                  <a:rPr lang="zh-CN" altLang="en-US" sz="2000" dirty="0">
                    <a:latin typeface="+mn-lt"/>
                    <a:ea typeface="+mn-ea"/>
                  </a:rPr>
                  <a:t>   </a:t>
                </a:r>
                <a:r>
                  <a:rPr lang="en-US" altLang="zh-CN" sz="2000" dirty="0">
                    <a:latin typeface="+mn-lt"/>
                    <a:ea typeface="+mn-ea"/>
                  </a:rPr>
                  <a:t>2 </a:t>
                </a:r>
                <a:r>
                  <a:rPr lang="zh-CN" altLang="en-US" sz="2000" dirty="0">
                    <a:latin typeface="+mn-lt"/>
                    <a:ea typeface="+mn-ea"/>
                  </a:rPr>
                  <a:t>  </a:t>
                </a:r>
                <a:r>
                  <a:rPr lang="en-US" altLang="zh-CN" sz="2000" dirty="0">
                    <a:latin typeface="+mn-lt"/>
                    <a:ea typeface="+mn-ea"/>
                  </a:rPr>
                  <a:t>3</a:t>
                </a:r>
                <a:r>
                  <a:rPr lang="zh-CN" altLang="en-US" sz="2000" dirty="0">
                    <a:latin typeface="+mn-lt"/>
                    <a:ea typeface="+mn-ea"/>
                  </a:rPr>
                  <a:t>   </a:t>
                </a:r>
                <a:r>
                  <a:rPr lang="en-US" altLang="zh-CN" sz="2000" dirty="0">
                    <a:latin typeface="+mn-lt"/>
                    <a:ea typeface="+mn-ea"/>
                  </a:rPr>
                  <a:t>4</a:t>
                </a:r>
                <a:r>
                  <a:rPr lang="zh-CN" altLang="en-US" sz="2000" dirty="0">
                    <a:latin typeface="+mn-lt"/>
                    <a:ea typeface="+mn-ea"/>
                  </a:rPr>
                  <a:t>   </a:t>
                </a:r>
                <a:r>
                  <a:rPr lang="en-US" altLang="zh-CN" sz="2000" dirty="0">
                    <a:latin typeface="+mn-lt"/>
                    <a:ea typeface="+mn-ea"/>
                  </a:rPr>
                  <a:t>5</a:t>
                </a:r>
                <a:r>
                  <a:rPr lang="zh-CN" altLang="en-US" sz="2000" dirty="0">
                    <a:latin typeface="+mn-lt"/>
                    <a:ea typeface="+mn-ea"/>
                  </a:rPr>
                  <a:t>   </a:t>
                </a:r>
                <a:r>
                  <a:rPr lang="en-US" altLang="zh-CN" sz="2000" dirty="0">
                    <a:latin typeface="+mn-lt"/>
                    <a:ea typeface="+mn-ea"/>
                  </a:rPr>
                  <a:t>6</a:t>
                </a:r>
                <a:r>
                  <a:rPr lang="zh-CN" altLang="en-US" sz="2000" dirty="0">
                    <a:latin typeface="+mn-lt"/>
                    <a:ea typeface="+mn-ea"/>
                  </a:rPr>
                  <a:t>   </a:t>
                </a:r>
                <a:r>
                  <a:rPr lang="en-US" altLang="zh-CN" sz="2000" dirty="0">
                    <a:latin typeface="+mn-lt"/>
                    <a:ea typeface="+mn-ea"/>
                  </a:rPr>
                  <a:t>7</a:t>
                </a:r>
                <a:r>
                  <a:rPr lang="zh-CN" altLang="en-US" sz="2000" dirty="0">
                    <a:latin typeface="+mn-lt"/>
                    <a:ea typeface="+mn-ea"/>
                  </a:rPr>
                  <a:t>   </a:t>
                </a:r>
                <a:r>
                  <a:rPr lang="en-US" altLang="zh-CN" sz="2000" dirty="0">
                    <a:latin typeface="+mn-lt"/>
                    <a:ea typeface="+mn-ea"/>
                  </a:rPr>
                  <a:t>8</a:t>
                </a:r>
                <a:r>
                  <a:rPr lang="zh-CN" altLang="en-US" sz="2000" dirty="0">
                    <a:latin typeface="+mn-lt"/>
                    <a:ea typeface="+mn-ea"/>
                  </a:rPr>
                  <a:t>   </a:t>
                </a:r>
                <a:r>
                  <a:rPr lang="en-US" altLang="zh-CN" sz="2000" dirty="0">
                    <a:latin typeface="+mn-lt"/>
                    <a:ea typeface="+mn-ea"/>
                  </a:rPr>
                  <a:t>9)</a:t>
                </a:r>
                <a:endParaRPr lang="en-US" altLang="zh-CN" sz="2000" dirty="0">
                  <a:latin typeface="+mn-lt"/>
                  <a:ea typeface="+mn-ea"/>
                </a:endParaRPr>
              </a:p>
            </p:txBody>
          </p:sp>
        </mc:Choice>
        <mc:Fallback>
          <p:sp>
            <p:nvSpPr>
              <p:cNvPr id="10" name="文本框 9"/>
              <p:cNvSpPr txBox="1">
                <a:spLocks noRot="1" noChangeAspect="1" noMove="1" noResize="1" noEditPoints="1" noAdjustHandles="1" noChangeArrowheads="1" noChangeShapeType="1" noTextEdit="1"/>
              </p:cNvSpPr>
              <p:nvPr/>
            </p:nvSpPr>
            <p:spPr>
              <a:xfrm>
                <a:off x="401396" y="914466"/>
                <a:ext cx="8077048" cy="1027974"/>
              </a:xfrm>
              <a:prstGeom prst="rect">
                <a:avLst/>
              </a:prstGeom>
              <a:blipFill rotWithShape="1">
                <a:blip r:embed="rId3"/>
                <a:stretch>
                  <a:fillRect l="-1" t="-6" r="7" b="59"/>
                </a:stretch>
              </a:blipFill>
            </p:spPr>
            <p:txBody>
              <a:bodyPr/>
              <a:lstStyle/>
              <a:p>
                <a:r>
                  <a:rPr lang="zh-CN" altLang="en-US">
                    <a:noFill/>
                  </a:rPr>
                  <a:t> </a:t>
                </a:r>
              </a:p>
            </p:txBody>
          </p:sp>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p:cNvSpPr txBox="1"/>
          <p:nvPr/>
        </p:nvSpPr>
        <p:spPr>
          <a:xfrm>
            <a:off x="313055" y="914466"/>
            <a:ext cx="8429550" cy="1066772"/>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a:xfrm>
            <a:off x="4439920" y="104775"/>
            <a:ext cx="4512945" cy="685800"/>
          </a:xfrm>
        </p:spPr>
        <p:txBody>
          <a:bodyPr/>
          <a:lstStyle/>
          <a:p>
            <a:r>
              <a:rPr lang="en-US" altLang="zh-CN" sz="2400" dirty="0">
                <a:sym typeface="+mn-ea"/>
              </a:rPr>
              <a:t>R-S</a:t>
            </a:r>
            <a:r>
              <a:rPr lang="zh-CN" altLang="en-US" sz="2400" dirty="0">
                <a:sym typeface="+mn-ea"/>
              </a:rPr>
              <a:t>码的编码实例</a:t>
            </a:r>
            <a:endParaRPr lang="zh-CN" altLang="en-US" sz="2400" dirty="0">
              <a:sym typeface="+mn-ea"/>
            </a:endParaRPr>
          </a:p>
        </p:txBody>
      </p:sp>
      <mc:AlternateContent xmlns:mc="http://schemas.openxmlformats.org/markup-compatibility/2006">
        <mc:Choice xmlns:a14="http://schemas.microsoft.com/office/drawing/2010/main" Requires="a14">
          <p:sp>
            <p:nvSpPr>
              <p:cNvPr id="7" name="文本框 6"/>
              <p:cNvSpPr txBox="1"/>
              <p:nvPr/>
            </p:nvSpPr>
            <p:spPr>
              <a:xfrm>
                <a:off x="401396" y="914466"/>
                <a:ext cx="8077048" cy="1027974"/>
              </a:xfrm>
              <a:prstGeom prst="rect">
                <a:avLst/>
              </a:prstGeom>
              <a:noFill/>
            </p:spPr>
            <p:txBody>
              <a:bodyPr wrap="square">
                <a:spAutoFit/>
              </a:bodyPr>
              <a:lstStyle/>
              <a:p>
                <a:r>
                  <a:rPr lang="zh-CN" altLang="en-US" sz="2000" dirty="0">
                    <a:latin typeface="+mn-ea"/>
                    <a:ea typeface="+mn-ea"/>
                  </a:rPr>
                  <a:t>例题：对</a:t>
                </a:r>
                <a:r>
                  <a:rPr lang="en-US" altLang="zh-CN" sz="2000" dirty="0">
                    <a:latin typeface="+mn-lt"/>
                    <a:ea typeface="+mn-ea"/>
                  </a:rPr>
                  <a:t>(15,9)</a:t>
                </a:r>
                <a:r>
                  <a:rPr lang="zh-CN" altLang="en-US" sz="2000" dirty="0">
                    <a:latin typeface="+mn-ea"/>
                    <a:ea typeface="+mn-ea"/>
                  </a:rPr>
                  <a:t>型进行</a:t>
                </a:r>
                <a:r>
                  <a:rPr lang="en-US" altLang="zh-CN" sz="2000" i="1" dirty="0">
                    <a:latin typeface="+mn-lt"/>
                    <a:ea typeface="仿宋" panose="02010609060101010101" pitchFamily="49" charset="-122"/>
                  </a:rPr>
                  <a:t>R-S</a:t>
                </a:r>
                <a:r>
                  <a:rPr lang="zh-CN" altLang="en-US" sz="2000" dirty="0">
                    <a:latin typeface="+mn-ea"/>
                    <a:ea typeface="+mn-ea"/>
                  </a:rPr>
                  <a:t>编码</a:t>
                </a:r>
                <a:r>
                  <a:rPr lang="en-US" altLang="zh-CN" sz="2000" dirty="0">
                    <a:latin typeface="+mn-ea"/>
                    <a:ea typeface="+mn-ea"/>
                  </a:rPr>
                  <a:t>:</a:t>
                </a:r>
                <a:r>
                  <a:rPr lang="zh-CN" altLang="en-US" sz="2000" dirty="0">
                    <a:latin typeface="+mn-ea"/>
                    <a:ea typeface="+mn-ea"/>
                  </a:rPr>
                  <a:t>假设所处的域为</a:t>
                </a:r>
                <a14:m>
                  <m:oMath xmlns:m="http://schemas.openxmlformats.org/officeDocument/2006/math">
                    <m:sSup>
                      <m:sSupPr>
                        <m:ctrlPr>
                          <a:rPr lang="en-US" altLang="zh-CN" sz="2000" i="1">
                            <a:latin typeface="Cambria Math" panose="02040503050406030204" pitchFamily="18" charset="0"/>
                            <a:ea typeface="+mn-ea"/>
                          </a:rPr>
                        </m:ctrlPr>
                      </m:sSupPr>
                      <m:e>
                        <m:r>
                          <a:rPr lang="en-US" altLang="zh-CN" sz="2000" b="0" i="1">
                            <a:latin typeface="Cambria Math" panose="02040503050406030204" pitchFamily="18" charset="0"/>
                            <a:ea typeface="+mn-ea"/>
                          </a:rPr>
                          <m:t>2</m:t>
                        </m:r>
                      </m:e>
                      <m:sup>
                        <m:r>
                          <a:rPr lang="en-US" altLang="zh-CN" sz="2000" b="0" i="1">
                            <a:latin typeface="Cambria Math" panose="02040503050406030204" pitchFamily="18" charset="0"/>
                            <a:ea typeface="+mn-ea"/>
                          </a:rPr>
                          <m:t>4</m:t>
                        </m:r>
                      </m:sup>
                    </m:sSup>
                    <m:r>
                      <a:rPr lang="zh-CN" altLang="en-US" sz="2000" b="0" i="1">
                        <a:latin typeface="Cambria Math" panose="02040503050406030204" pitchFamily="18" charset="0"/>
                        <a:ea typeface="+mn-ea"/>
                      </a:rPr>
                      <m:t>的</m:t>
                    </m:r>
                  </m:oMath>
                </a14:m>
                <a:r>
                  <a:rPr lang="zh-CN" altLang="en-US" sz="2000" dirty="0">
                    <a:latin typeface="+mn-ea"/>
                    <a:ea typeface="+mn-ea"/>
                  </a:rPr>
                  <a:t>伽罗华域</a:t>
                </a:r>
                <a:r>
                  <a:rPr lang="en-US" altLang="zh-CN" sz="2000" dirty="0">
                    <a:latin typeface="+mn-ea"/>
                    <a:ea typeface="+mn-ea"/>
                  </a:rPr>
                  <a:t>(</a:t>
                </a:r>
                <a:r>
                  <a:rPr lang="zh-CN" altLang="en-US" sz="2000" dirty="0">
                    <a:latin typeface="+mn-ea"/>
                    <a:ea typeface="+mn-ea"/>
                  </a:rPr>
                  <a:t>本原多项式为</a:t>
                </a:r>
                <a14:m>
                  <m:oMath xmlns:m="http://schemas.openxmlformats.org/officeDocument/2006/math">
                    <m:sSup>
                      <m:sSupPr>
                        <m:ctrlPr>
                          <a:rPr lang="en-US" altLang="zh-CN" sz="2000" i="1" dirty="0">
                            <a:latin typeface="Cambria Math" panose="02040503050406030204" pitchFamily="18" charset="0"/>
                            <a:ea typeface="仿宋" panose="02010609060101010101" pitchFamily="49" charset="-122"/>
                          </a:rPr>
                        </m:ctrlPr>
                      </m:sSupPr>
                      <m:e>
                        <m:r>
                          <a:rPr lang="en-US" altLang="zh-CN" sz="2000" b="0" i="1" dirty="0">
                            <a:latin typeface="Cambria Math" panose="02040503050406030204" pitchFamily="18" charset="0"/>
                            <a:ea typeface="仿宋" panose="02010609060101010101" pitchFamily="49" charset="-122"/>
                          </a:rPr>
                          <m:t>𝑥</m:t>
                        </m:r>
                      </m:e>
                      <m:sup>
                        <m:r>
                          <a:rPr lang="en-US" altLang="zh-CN" sz="2000" b="0" i="1" dirty="0">
                            <a:latin typeface="Cambria Math" panose="02040503050406030204" pitchFamily="18" charset="0"/>
                            <a:ea typeface="仿宋" panose="02010609060101010101" pitchFamily="49" charset="-122"/>
                          </a:rPr>
                          <m:t>4</m:t>
                        </m:r>
                      </m:sup>
                    </m:sSup>
                  </m:oMath>
                </a14:m>
                <a:r>
                  <a:rPr lang="en-US" altLang="zh-CN" sz="2000" i="1" dirty="0">
                    <a:latin typeface="+mn-lt"/>
                    <a:ea typeface="仿宋" panose="02010609060101010101" pitchFamily="49" charset="-122"/>
                  </a:rPr>
                  <a:t>+x+</a:t>
                </a:r>
                <a:r>
                  <a:rPr lang="en-US" altLang="zh-CN" sz="2000" dirty="0">
                    <a:latin typeface="+mn-lt"/>
                    <a:ea typeface="仿宋" panose="02010609060101010101" pitchFamily="49" charset="-122"/>
                  </a:rPr>
                  <a:t>1</a:t>
                </a:r>
                <a:r>
                  <a:rPr lang="en-US" altLang="zh-CN" sz="2000" dirty="0">
                    <a:latin typeface="仿宋" panose="02010609060101010101" pitchFamily="49" charset="-122"/>
                    <a:ea typeface="仿宋" panose="02010609060101010101" pitchFamily="49" charset="-122"/>
                  </a:rPr>
                  <a:t>)</a:t>
                </a:r>
                <a:r>
                  <a:rPr lang="zh-CN" altLang="en-US" sz="2000" dirty="0">
                    <a:latin typeface="+mn-ea"/>
                    <a:ea typeface="+mn-ea"/>
                  </a:rPr>
                  <a:t>码型为</a:t>
                </a:r>
                <a:r>
                  <a:rPr lang="en-US" altLang="zh-CN" sz="2000" dirty="0">
                    <a:latin typeface="+mn-lt"/>
                    <a:ea typeface="+mn-ea"/>
                  </a:rPr>
                  <a:t>(15,9)</a:t>
                </a:r>
                <a:r>
                  <a:rPr lang="zh-CN" altLang="en-US" sz="2000" dirty="0">
                    <a:latin typeface="+mn-ea"/>
                    <a:ea typeface="+mn-ea"/>
                  </a:rPr>
                  <a:t>，设发送信息为：</a:t>
                </a:r>
                <a:endParaRPr lang="en-US" altLang="zh-CN" sz="2000" dirty="0">
                  <a:latin typeface="+mn-ea"/>
                  <a:ea typeface="+mn-ea"/>
                </a:endParaRPr>
              </a:p>
              <a:p>
                <a:r>
                  <a:rPr lang="en-US" altLang="zh-CN" sz="2000" dirty="0">
                    <a:latin typeface="+mn-lt"/>
                    <a:ea typeface="+mn-ea"/>
                  </a:rPr>
                  <a:t>(1</a:t>
                </a:r>
                <a:r>
                  <a:rPr lang="zh-CN" altLang="en-US" sz="2000" dirty="0">
                    <a:latin typeface="+mn-lt"/>
                    <a:ea typeface="+mn-ea"/>
                  </a:rPr>
                  <a:t>   </a:t>
                </a:r>
                <a:r>
                  <a:rPr lang="en-US" altLang="zh-CN" sz="2000" dirty="0">
                    <a:latin typeface="+mn-lt"/>
                    <a:ea typeface="+mn-ea"/>
                  </a:rPr>
                  <a:t>2 </a:t>
                </a:r>
                <a:r>
                  <a:rPr lang="zh-CN" altLang="en-US" sz="2000" dirty="0">
                    <a:latin typeface="+mn-lt"/>
                    <a:ea typeface="+mn-ea"/>
                  </a:rPr>
                  <a:t>  </a:t>
                </a:r>
                <a:r>
                  <a:rPr lang="en-US" altLang="zh-CN" sz="2000" dirty="0">
                    <a:latin typeface="+mn-lt"/>
                    <a:ea typeface="+mn-ea"/>
                  </a:rPr>
                  <a:t>3</a:t>
                </a:r>
                <a:r>
                  <a:rPr lang="zh-CN" altLang="en-US" sz="2000" dirty="0">
                    <a:latin typeface="+mn-lt"/>
                    <a:ea typeface="+mn-ea"/>
                  </a:rPr>
                  <a:t>   </a:t>
                </a:r>
                <a:r>
                  <a:rPr lang="en-US" altLang="zh-CN" sz="2000" dirty="0">
                    <a:latin typeface="+mn-lt"/>
                    <a:ea typeface="+mn-ea"/>
                  </a:rPr>
                  <a:t>4</a:t>
                </a:r>
                <a:r>
                  <a:rPr lang="zh-CN" altLang="en-US" sz="2000" dirty="0">
                    <a:latin typeface="+mn-lt"/>
                    <a:ea typeface="+mn-ea"/>
                  </a:rPr>
                  <a:t>   </a:t>
                </a:r>
                <a:r>
                  <a:rPr lang="en-US" altLang="zh-CN" sz="2000" dirty="0">
                    <a:latin typeface="+mn-lt"/>
                    <a:ea typeface="+mn-ea"/>
                  </a:rPr>
                  <a:t>5</a:t>
                </a:r>
                <a:r>
                  <a:rPr lang="zh-CN" altLang="en-US" sz="2000" dirty="0">
                    <a:latin typeface="+mn-lt"/>
                    <a:ea typeface="+mn-ea"/>
                  </a:rPr>
                  <a:t>   </a:t>
                </a:r>
                <a:r>
                  <a:rPr lang="en-US" altLang="zh-CN" sz="2000" dirty="0">
                    <a:latin typeface="+mn-lt"/>
                    <a:ea typeface="+mn-ea"/>
                  </a:rPr>
                  <a:t>6</a:t>
                </a:r>
                <a:r>
                  <a:rPr lang="zh-CN" altLang="en-US" sz="2000" dirty="0">
                    <a:latin typeface="+mn-lt"/>
                    <a:ea typeface="+mn-ea"/>
                  </a:rPr>
                  <a:t>   </a:t>
                </a:r>
                <a:r>
                  <a:rPr lang="en-US" altLang="zh-CN" sz="2000" dirty="0">
                    <a:latin typeface="+mn-lt"/>
                    <a:ea typeface="+mn-ea"/>
                  </a:rPr>
                  <a:t>7</a:t>
                </a:r>
                <a:r>
                  <a:rPr lang="zh-CN" altLang="en-US" sz="2000" dirty="0">
                    <a:latin typeface="+mn-lt"/>
                    <a:ea typeface="+mn-ea"/>
                  </a:rPr>
                  <a:t>   </a:t>
                </a:r>
                <a:r>
                  <a:rPr lang="en-US" altLang="zh-CN" sz="2000" dirty="0">
                    <a:latin typeface="+mn-lt"/>
                    <a:ea typeface="+mn-ea"/>
                  </a:rPr>
                  <a:t>8</a:t>
                </a:r>
                <a:r>
                  <a:rPr lang="zh-CN" altLang="en-US" sz="2000" dirty="0">
                    <a:latin typeface="+mn-lt"/>
                    <a:ea typeface="+mn-ea"/>
                  </a:rPr>
                  <a:t>   </a:t>
                </a:r>
                <a:r>
                  <a:rPr lang="en-US" altLang="zh-CN" sz="2000" dirty="0">
                    <a:latin typeface="+mn-lt"/>
                    <a:ea typeface="+mn-ea"/>
                  </a:rPr>
                  <a:t>9)</a:t>
                </a:r>
                <a:endParaRPr lang="en-US" altLang="zh-CN" sz="2000" dirty="0">
                  <a:latin typeface="+mn-lt"/>
                  <a:ea typeface="+mn-ea"/>
                </a:endParaRPr>
              </a:p>
            </p:txBody>
          </p:sp>
        </mc:Choice>
        <mc:Fallback>
          <p:sp>
            <p:nvSpPr>
              <p:cNvPr id="7" name="文本框 6"/>
              <p:cNvSpPr txBox="1">
                <a:spLocks noRot="1" noChangeAspect="1" noMove="1" noResize="1" noEditPoints="1" noAdjustHandles="1" noChangeArrowheads="1" noChangeShapeType="1" noTextEdit="1"/>
              </p:cNvSpPr>
              <p:nvPr/>
            </p:nvSpPr>
            <p:spPr>
              <a:xfrm>
                <a:off x="401396" y="914466"/>
                <a:ext cx="8077048" cy="1027974"/>
              </a:xfrm>
              <a:prstGeom prst="rect">
                <a:avLst/>
              </a:prstGeom>
              <a:blipFill rotWithShape="1">
                <a:blip r:embed="rId1"/>
                <a:stretch>
                  <a:fillRect l="-1" t="-6" r="7" b="5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内容占位符 2"/>
              <p:cNvSpPr txBox="1"/>
              <p:nvPr/>
            </p:nvSpPr>
            <p:spPr>
              <a:xfrm>
                <a:off x="313053" y="2508532"/>
                <a:ext cx="8429549" cy="1066772"/>
              </a:xfrm>
              <a:prstGeom prst="rect">
                <a:avLst/>
              </a:prstGeom>
              <a:ln w="19050">
                <a:solidFill>
                  <a:srgbClr val="92D05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a:latin typeface="+mn-ea"/>
                  </a:rPr>
                  <a:t>生成多项式：</a:t>
                </a:r>
                <a:r>
                  <a:rPr lang="en-US" altLang="zh-CN" sz="2000" b="1" dirty="0">
                    <a:latin typeface="+mn-ea"/>
                  </a:rPr>
                  <a:t> </a:t>
                </a:r>
                <a:endParaRPr lang="en-US" altLang="zh-CN" sz="2000" b="1" dirty="0">
                  <a:latin typeface="+mn-ea"/>
                </a:endParaRPr>
              </a:p>
              <a:p>
                <a:pPr marL="0" indent="0">
                  <a:buNone/>
                </a:pPr>
                <a:r>
                  <a:rPr lang="en-US" altLang="zh-CN" sz="2000" i="1" dirty="0">
                    <a:solidFill>
                      <a:schemeClr val="tx1"/>
                    </a:solidFill>
                    <a:ea typeface="仿宋" panose="02010609060101010101" pitchFamily="49" charset="-122"/>
                  </a:rPr>
                  <a:t>g</a:t>
                </a:r>
                <a:r>
                  <a:rPr lang="en-US" altLang="zh-CN" sz="2000" dirty="0">
                    <a:solidFill>
                      <a:schemeClr val="tx1"/>
                    </a:solidFill>
                    <a:ea typeface="仿宋" panose="02010609060101010101" pitchFamily="49" charset="-122"/>
                  </a:rPr>
                  <a:t>(</a:t>
                </a:r>
                <a:r>
                  <a:rPr lang="en-US" altLang="zh-CN" sz="2000" i="1" dirty="0">
                    <a:solidFill>
                      <a:schemeClr val="tx1"/>
                    </a:solidFill>
                    <a:ea typeface="仿宋" panose="02010609060101010101" pitchFamily="49" charset="-122"/>
                  </a:rPr>
                  <a:t>x</a:t>
                </a:r>
                <a:r>
                  <a:rPr lang="en-US" altLang="zh-CN" sz="2000" dirty="0">
                    <a:solidFill>
                      <a:schemeClr val="tx1"/>
                    </a:solidFill>
                    <a:ea typeface="仿宋" panose="02010609060101010101" pitchFamily="49" charset="-122"/>
                  </a:rPr>
                  <a:t>)</a:t>
                </a:r>
                <a:r>
                  <a:rPr lang="en-US" altLang="zh-CN" sz="2000" i="1" dirty="0">
                    <a:solidFill>
                      <a:schemeClr val="tx1"/>
                    </a:solidFill>
                    <a:ea typeface="仿宋" panose="02010609060101010101" pitchFamily="49" charset="-122"/>
                  </a:rPr>
                  <a:t>=</a:t>
                </a:r>
                <a:r>
                  <a:rPr lang="en-US" altLang="zh-CN" sz="2000" dirty="0">
                    <a:solidFill>
                      <a:schemeClr val="tx1"/>
                    </a:solidFill>
                    <a:ea typeface="仿宋" panose="02010609060101010101" pitchFamily="49" charset="-122"/>
                  </a:rPr>
                  <a:t>(</a:t>
                </a:r>
                <a:r>
                  <a:rPr lang="en-US" altLang="zh-CN" sz="2000" i="1" dirty="0">
                    <a:solidFill>
                      <a:schemeClr val="tx1"/>
                    </a:solidFill>
                    <a:ea typeface="仿宋" panose="02010609060101010101" pitchFamily="49" charset="-122"/>
                  </a:rPr>
                  <a:t>x-</a:t>
                </a:r>
                <a:r>
                  <a:rPr lang="zh-CN" altLang="en-US" sz="2000" b="0" i="1" dirty="0">
                    <a:solidFill>
                      <a:schemeClr val="tx1"/>
                    </a:solidFill>
                    <a:latin typeface="+mj-lt"/>
                  </a:rPr>
                  <a:t>α</a:t>
                </a:r>
                <a:r>
                  <a:rPr lang="en-US" altLang="zh-CN" sz="2000" dirty="0">
                    <a:solidFill>
                      <a:schemeClr val="tx1"/>
                    </a:solidFill>
                    <a:ea typeface="仿宋" panose="02010609060101010101" pitchFamily="49" charset="-122"/>
                  </a:rPr>
                  <a:t>)(</a:t>
                </a:r>
                <a:r>
                  <a:rPr lang="en-US" altLang="zh-CN" sz="2000" i="1" dirty="0">
                    <a:solidFill>
                      <a:schemeClr val="tx1"/>
                    </a:solidFill>
                    <a:ea typeface="仿宋" panose="02010609060101010101" pitchFamily="49" charset="-122"/>
                  </a:rPr>
                  <a:t>x- </a:t>
                </a:r>
                <a14:m>
                  <m:oMath xmlns:m="http://schemas.openxmlformats.org/officeDocument/2006/math">
                    <m:sSup>
                      <m:sSupPr>
                        <m:ctrlPr>
                          <a:rPr lang="en-US" altLang="zh-CN" sz="2000" i="1" smtClean="0">
                            <a:solidFill>
                              <a:schemeClr val="tx1"/>
                            </a:solidFill>
                            <a:latin typeface="Cambria Math" panose="02040503050406030204" pitchFamily="18" charset="0"/>
                          </a:rPr>
                        </m:ctrlPr>
                      </m:sSupPr>
                      <m:e>
                        <m:r>
                          <m:rPr>
                            <m:nor/>
                          </m:rPr>
                          <a:rPr lang="zh-CN" altLang="en-US" sz="2000" i="1" dirty="0">
                            <a:latin typeface="Cambria Math" panose="02040503050406030204" pitchFamily="18" charset="0"/>
                          </a:rPr>
                          <m:t>α</m:t>
                        </m:r>
                      </m:e>
                      <m:sup>
                        <m:r>
                          <a:rPr lang="en-US" altLang="zh-CN" sz="2000" b="0" i="1">
                            <a:solidFill>
                              <a:schemeClr val="tx1"/>
                            </a:solidFill>
                            <a:latin typeface="Cambria Math" panose="02040503050406030204" pitchFamily="18" charset="0"/>
                          </a:rPr>
                          <m:t>2</m:t>
                        </m:r>
                      </m:sup>
                    </m:sSup>
                  </m:oMath>
                </a14:m>
                <a:r>
                  <a:rPr lang="en-US" altLang="zh-CN" sz="2000" dirty="0">
                    <a:solidFill>
                      <a:schemeClr val="tx1"/>
                    </a:solidFill>
                    <a:ea typeface="仿宋" panose="02010609060101010101" pitchFamily="49" charset="-122"/>
                  </a:rPr>
                  <a:t>)</a:t>
                </a:r>
                <a:r>
                  <a:rPr lang="en-US" altLang="zh-CN" sz="2000" i="1" dirty="0">
                    <a:solidFill>
                      <a:schemeClr val="tx1"/>
                    </a:solidFill>
                    <a:ea typeface="仿宋" panose="02010609060101010101" pitchFamily="49" charset="-122"/>
                  </a:rPr>
                  <a:t>…</a:t>
                </a:r>
                <a:r>
                  <a:rPr lang="en-US" altLang="zh-CN" sz="2000" dirty="0">
                    <a:solidFill>
                      <a:schemeClr val="tx1"/>
                    </a:solidFill>
                    <a:ea typeface="仿宋" panose="02010609060101010101" pitchFamily="49" charset="-122"/>
                  </a:rPr>
                  <a:t>(</a:t>
                </a:r>
                <a:r>
                  <a:rPr lang="en-US" altLang="zh-CN" sz="2000" i="1" dirty="0">
                    <a:solidFill>
                      <a:schemeClr val="tx1"/>
                    </a:solidFill>
                    <a:ea typeface="仿宋" panose="02010609060101010101" pitchFamily="49" charset="-122"/>
                  </a:rPr>
                  <a:t>x- </a:t>
                </a:r>
                <a14:m>
                  <m:oMath xmlns:m="http://schemas.openxmlformats.org/officeDocument/2006/math">
                    <m:sSup>
                      <m:sSupPr>
                        <m:ctrlPr>
                          <a:rPr lang="en-US" altLang="zh-CN" sz="2000" i="1" smtClean="0">
                            <a:solidFill>
                              <a:schemeClr val="tx1"/>
                            </a:solidFill>
                            <a:latin typeface="Cambria Math" panose="02040503050406030204" pitchFamily="18" charset="0"/>
                          </a:rPr>
                        </m:ctrlPr>
                      </m:sSupPr>
                      <m:e>
                        <m:r>
                          <m:rPr>
                            <m:nor/>
                          </m:rPr>
                          <a:rPr lang="zh-CN" altLang="en-US" sz="2000" i="1" dirty="0">
                            <a:latin typeface="Cambria Math" panose="02040503050406030204" pitchFamily="18" charset="0"/>
                          </a:rPr>
                          <m:t>α</m:t>
                        </m:r>
                      </m:e>
                      <m:sup>
                        <m:r>
                          <a:rPr lang="en-US" altLang="zh-CN" sz="2000" b="0" i="1">
                            <a:solidFill>
                              <a:schemeClr val="tx1"/>
                            </a:solidFill>
                            <a:latin typeface="Cambria Math" panose="02040503050406030204" pitchFamily="18" charset="0"/>
                          </a:rPr>
                          <m:t>6</m:t>
                        </m:r>
                      </m:sup>
                    </m:sSup>
                  </m:oMath>
                </a14:m>
                <a:r>
                  <a:rPr lang="en-US" altLang="zh-CN" sz="2000" dirty="0">
                    <a:solidFill>
                      <a:schemeClr val="tx1"/>
                    </a:solidFill>
                    <a:ea typeface="仿宋" panose="02010609060101010101" pitchFamily="49" charset="-122"/>
                  </a:rPr>
                  <a:t>)</a:t>
                </a:r>
                <a:r>
                  <a:rPr lang="en-US" altLang="zh-CN" sz="2000" i="1" dirty="0">
                    <a:solidFill>
                      <a:schemeClr val="tx1"/>
                    </a:solidFill>
                    <a:ea typeface="仿宋" panose="02010609060101010101" pitchFamily="49" charset="-122"/>
                  </a:rPr>
                  <a:t>= </a:t>
                </a:r>
                <a14:m>
                  <m:oMath xmlns:m="http://schemas.openxmlformats.org/officeDocument/2006/math">
                    <m:sSup>
                      <m:sSupPr>
                        <m:ctrlPr>
                          <a:rPr lang="en-US" altLang="zh-CN" sz="2000" i="1">
                            <a:solidFill>
                              <a:schemeClr val="tx1"/>
                            </a:solidFill>
                            <a:latin typeface="Cambria Math" panose="02040503050406030204" pitchFamily="18" charset="0"/>
                          </a:rPr>
                        </m:ctrlPr>
                      </m:sSupPr>
                      <m:e>
                        <m:r>
                          <a:rPr lang="en-US" altLang="zh-CN" sz="2000" b="0" i="1">
                            <a:solidFill>
                              <a:schemeClr val="tx1"/>
                            </a:solidFill>
                            <a:latin typeface="Cambria Math" panose="02040503050406030204" pitchFamily="18" charset="0"/>
                          </a:rPr>
                          <m:t>𝑥</m:t>
                        </m:r>
                      </m:e>
                      <m:sup>
                        <m:r>
                          <a:rPr lang="en-US" altLang="zh-CN" sz="2000" b="0" i="1">
                            <a:solidFill>
                              <a:schemeClr val="tx1"/>
                            </a:solidFill>
                            <a:latin typeface="Cambria Math" panose="02040503050406030204" pitchFamily="18" charset="0"/>
                          </a:rPr>
                          <m:t>6</m:t>
                        </m:r>
                      </m:sup>
                    </m:sSup>
                  </m:oMath>
                </a14:m>
                <a:r>
                  <a:rPr lang="en-US" altLang="zh-CN" sz="2000" i="1" dirty="0">
                    <a:solidFill>
                      <a:schemeClr val="tx1"/>
                    </a:solidFill>
                    <a:ea typeface="仿宋" panose="02010609060101010101" pitchFamily="49" charset="-122"/>
                  </a:rPr>
                  <a:t>+</a:t>
                </a:r>
                <a:r>
                  <a:rPr lang="en-US" altLang="zh-CN" sz="2000" dirty="0">
                    <a:solidFill>
                      <a:schemeClr val="tx1"/>
                    </a:solidFill>
                    <a:ea typeface="仿宋" panose="02010609060101010101" pitchFamily="49" charset="-122"/>
                  </a:rPr>
                  <a:t>7</a:t>
                </a:r>
                <a:r>
                  <a:rPr lang="en-US" altLang="zh-CN" sz="2000" i="1" dirty="0">
                    <a:solidFill>
                      <a:schemeClr val="tx1"/>
                    </a:solidFill>
                    <a:ea typeface="仿宋" panose="02010609060101010101" pitchFamily="49" charset="-122"/>
                  </a:rPr>
                  <a:t> </a:t>
                </a:r>
                <a14:m>
                  <m:oMath xmlns:m="http://schemas.openxmlformats.org/officeDocument/2006/math">
                    <m:sSup>
                      <m:sSupPr>
                        <m:ctrlPr>
                          <a:rPr lang="en-US" altLang="zh-CN" sz="2000" i="1">
                            <a:solidFill>
                              <a:schemeClr val="tx1"/>
                            </a:solidFill>
                            <a:latin typeface="Cambria Math" panose="02040503050406030204" pitchFamily="18" charset="0"/>
                          </a:rPr>
                        </m:ctrlPr>
                      </m:sSupPr>
                      <m:e>
                        <m:r>
                          <a:rPr lang="en-US" altLang="zh-CN" sz="2000" b="0" i="1">
                            <a:solidFill>
                              <a:schemeClr val="tx1"/>
                            </a:solidFill>
                            <a:latin typeface="Cambria Math" panose="02040503050406030204" pitchFamily="18" charset="0"/>
                          </a:rPr>
                          <m:t>𝑥</m:t>
                        </m:r>
                      </m:e>
                      <m:sup>
                        <m:r>
                          <a:rPr lang="en-US" altLang="zh-CN" sz="2000" b="0" i="1">
                            <a:solidFill>
                              <a:schemeClr val="tx1"/>
                            </a:solidFill>
                            <a:latin typeface="Cambria Math" panose="02040503050406030204" pitchFamily="18" charset="0"/>
                          </a:rPr>
                          <m:t>5</m:t>
                        </m:r>
                      </m:sup>
                    </m:sSup>
                  </m:oMath>
                </a14:m>
                <a:r>
                  <a:rPr lang="en-US" altLang="zh-CN" sz="2000" i="1" dirty="0">
                    <a:solidFill>
                      <a:schemeClr val="tx1"/>
                    </a:solidFill>
                    <a:ea typeface="仿宋" panose="02010609060101010101" pitchFamily="49" charset="-122"/>
                  </a:rPr>
                  <a:t>+</a:t>
                </a:r>
                <a:r>
                  <a:rPr lang="en-US" altLang="zh-CN" sz="2000" dirty="0">
                    <a:solidFill>
                      <a:schemeClr val="tx1"/>
                    </a:solidFill>
                    <a:ea typeface="仿宋" panose="02010609060101010101" pitchFamily="49" charset="-122"/>
                  </a:rPr>
                  <a:t>9</a:t>
                </a:r>
                <a:r>
                  <a:rPr lang="en-US" altLang="zh-CN" sz="2000" i="1" dirty="0">
                    <a:solidFill>
                      <a:schemeClr val="tx1"/>
                    </a:solidFill>
                    <a:ea typeface="仿宋" panose="02010609060101010101" pitchFamily="49" charset="-122"/>
                  </a:rPr>
                  <a:t> </a:t>
                </a:r>
                <a14:m>
                  <m:oMath xmlns:m="http://schemas.openxmlformats.org/officeDocument/2006/math">
                    <m:sSup>
                      <m:sSupPr>
                        <m:ctrlPr>
                          <a:rPr lang="en-US" altLang="zh-CN" sz="2000" i="1">
                            <a:solidFill>
                              <a:schemeClr val="tx1"/>
                            </a:solidFill>
                            <a:latin typeface="Cambria Math" panose="02040503050406030204" pitchFamily="18" charset="0"/>
                          </a:rPr>
                        </m:ctrlPr>
                      </m:sSupPr>
                      <m:e>
                        <m:r>
                          <a:rPr lang="en-US" altLang="zh-CN" sz="2000" b="0" i="1">
                            <a:solidFill>
                              <a:schemeClr val="tx1"/>
                            </a:solidFill>
                            <a:latin typeface="Cambria Math" panose="02040503050406030204" pitchFamily="18" charset="0"/>
                          </a:rPr>
                          <m:t>𝑥</m:t>
                        </m:r>
                      </m:e>
                      <m:sup>
                        <m:r>
                          <a:rPr lang="en-US" altLang="zh-CN" sz="2000" b="0" i="1">
                            <a:solidFill>
                              <a:schemeClr val="tx1"/>
                            </a:solidFill>
                            <a:latin typeface="Cambria Math" panose="02040503050406030204" pitchFamily="18" charset="0"/>
                          </a:rPr>
                          <m:t>4</m:t>
                        </m:r>
                      </m:sup>
                    </m:sSup>
                  </m:oMath>
                </a14:m>
                <a:r>
                  <a:rPr lang="en-US" altLang="zh-CN" sz="2000" i="1" dirty="0">
                    <a:solidFill>
                      <a:schemeClr val="tx1"/>
                    </a:solidFill>
                    <a:ea typeface="仿宋" panose="02010609060101010101" pitchFamily="49" charset="-122"/>
                  </a:rPr>
                  <a:t>+</a:t>
                </a:r>
                <a:r>
                  <a:rPr lang="en-US" altLang="zh-CN" sz="2000" dirty="0">
                    <a:solidFill>
                      <a:schemeClr val="tx1"/>
                    </a:solidFill>
                    <a:ea typeface="仿宋" panose="02010609060101010101" pitchFamily="49" charset="-122"/>
                  </a:rPr>
                  <a:t>3</a:t>
                </a:r>
                <a:r>
                  <a:rPr lang="en-US" altLang="zh-CN" sz="2000" i="1" dirty="0">
                    <a:solidFill>
                      <a:schemeClr val="tx1"/>
                    </a:solidFill>
                    <a:ea typeface="仿宋" panose="02010609060101010101" pitchFamily="49" charset="-122"/>
                  </a:rPr>
                  <a:t> </a:t>
                </a:r>
                <a14:m>
                  <m:oMath xmlns:m="http://schemas.openxmlformats.org/officeDocument/2006/math">
                    <m:sSup>
                      <m:sSupPr>
                        <m:ctrlPr>
                          <a:rPr lang="en-US" altLang="zh-CN" sz="2000" i="1">
                            <a:solidFill>
                              <a:schemeClr val="tx1"/>
                            </a:solidFill>
                            <a:latin typeface="Cambria Math" panose="02040503050406030204" pitchFamily="18" charset="0"/>
                          </a:rPr>
                        </m:ctrlPr>
                      </m:sSupPr>
                      <m:e>
                        <m:r>
                          <a:rPr lang="en-US" altLang="zh-CN" sz="2000" b="0" i="1">
                            <a:solidFill>
                              <a:schemeClr val="tx1"/>
                            </a:solidFill>
                            <a:latin typeface="Cambria Math" panose="02040503050406030204" pitchFamily="18" charset="0"/>
                          </a:rPr>
                          <m:t>𝑥</m:t>
                        </m:r>
                      </m:e>
                      <m:sup>
                        <m:r>
                          <a:rPr lang="en-US" altLang="zh-CN" sz="2000" b="0" i="1">
                            <a:solidFill>
                              <a:schemeClr val="tx1"/>
                            </a:solidFill>
                            <a:latin typeface="Cambria Math" panose="02040503050406030204" pitchFamily="18" charset="0"/>
                          </a:rPr>
                          <m:t>3</m:t>
                        </m:r>
                      </m:sup>
                    </m:sSup>
                  </m:oMath>
                </a14:m>
                <a:r>
                  <a:rPr lang="en-US" altLang="zh-CN" sz="2000" i="1" dirty="0">
                    <a:solidFill>
                      <a:schemeClr val="tx1"/>
                    </a:solidFill>
                    <a:ea typeface="仿宋" panose="02010609060101010101" pitchFamily="49" charset="-122"/>
                  </a:rPr>
                  <a:t>+</a:t>
                </a:r>
                <a:r>
                  <a:rPr lang="en-US" altLang="zh-CN" sz="2000" dirty="0">
                    <a:solidFill>
                      <a:schemeClr val="tx1"/>
                    </a:solidFill>
                    <a:ea typeface="仿宋" panose="02010609060101010101" pitchFamily="49" charset="-122"/>
                  </a:rPr>
                  <a:t>12</a:t>
                </a:r>
                <a:r>
                  <a:rPr lang="en-US" altLang="zh-CN" sz="2000" i="1" dirty="0">
                    <a:solidFill>
                      <a:schemeClr val="tx1"/>
                    </a:solidFill>
                    <a:ea typeface="仿宋" panose="02010609060101010101" pitchFamily="49" charset="-122"/>
                  </a:rPr>
                  <a:t> </a:t>
                </a:r>
                <a14:m>
                  <m:oMath xmlns:m="http://schemas.openxmlformats.org/officeDocument/2006/math">
                    <m:sSup>
                      <m:sSupPr>
                        <m:ctrlPr>
                          <a:rPr lang="en-US" altLang="zh-CN" sz="2000" i="1">
                            <a:solidFill>
                              <a:schemeClr val="tx1"/>
                            </a:solidFill>
                            <a:latin typeface="Cambria Math" panose="02040503050406030204" pitchFamily="18" charset="0"/>
                          </a:rPr>
                        </m:ctrlPr>
                      </m:sSupPr>
                      <m:e>
                        <m:r>
                          <a:rPr lang="en-US" altLang="zh-CN" sz="2000" b="0" i="1">
                            <a:solidFill>
                              <a:schemeClr val="tx1"/>
                            </a:solidFill>
                            <a:latin typeface="Cambria Math" panose="02040503050406030204" pitchFamily="18" charset="0"/>
                          </a:rPr>
                          <m:t>𝑥</m:t>
                        </m:r>
                      </m:e>
                      <m:sup>
                        <m:r>
                          <a:rPr lang="en-US" altLang="zh-CN" sz="2000" b="0" i="1">
                            <a:solidFill>
                              <a:schemeClr val="tx1"/>
                            </a:solidFill>
                            <a:latin typeface="Cambria Math" panose="02040503050406030204" pitchFamily="18" charset="0"/>
                          </a:rPr>
                          <m:t>2</m:t>
                        </m:r>
                      </m:sup>
                    </m:sSup>
                  </m:oMath>
                </a14:m>
                <a:r>
                  <a:rPr lang="en-US" altLang="zh-CN" sz="2000" i="1" dirty="0">
                    <a:solidFill>
                      <a:schemeClr val="tx1"/>
                    </a:solidFill>
                    <a:ea typeface="仿宋" panose="02010609060101010101" pitchFamily="49" charset="-122"/>
                  </a:rPr>
                  <a:t>+ </a:t>
                </a:r>
                <a14:m>
                  <m:oMath xmlns:m="http://schemas.openxmlformats.org/officeDocument/2006/math">
                    <m:r>
                      <a:rPr lang="en-US" altLang="zh-CN" sz="2000" b="0" i="1">
                        <a:solidFill>
                          <a:schemeClr val="tx1"/>
                        </a:solidFill>
                        <a:latin typeface="Cambria Math" panose="02040503050406030204" pitchFamily="18" charset="0"/>
                      </a:rPr>
                      <m:t>10</m:t>
                    </m:r>
                    <m:sSup>
                      <m:sSupPr>
                        <m:ctrlPr>
                          <a:rPr lang="en-US" altLang="zh-CN" sz="2000" i="1">
                            <a:solidFill>
                              <a:schemeClr val="tx1"/>
                            </a:solidFill>
                            <a:latin typeface="Cambria Math" panose="02040503050406030204" pitchFamily="18" charset="0"/>
                          </a:rPr>
                        </m:ctrlPr>
                      </m:sSupPr>
                      <m:e>
                        <m:r>
                          <a:rPr lang="en-US" altLang="zh-CN" sz="2000" b="0" i="1">
                            <a:solidFill>
                              <a:schemeClr val="tx1"/>
                            </a:solidFill>
                            <a:latin typeface="Cambria Math" panose="02040503050406030204" pitchFamily="18" charset="0"/>
                          </a:rPr>
                          <m:t>𝑥</m:t>
                        </m:r>
                      </m:e>
                      <m:sup>
                        <m:r>
                          <a:rPr lang="en-US" altLang="zh-CN" sz="2000" b="0" i="1">
                            <a:solidFill>
                              <a:schemeClr val="tx1"/>
                            </a:solidFill>
                            <a:latin typeface="Cambria Math" panose="02040503050406030204" pitchFamily="18" charset="0"/>
                          </a:rPr>
                          <m:t>1</m:t>
                        </m:r>
                      </m:sup>
                    </m:sSup>
                  </m:oMath>
                </a14:m>
                <a:r>
                  <a:rPr lang="en-US" altLang="zh-CN" sz="2000" i="1" dirty="0">
                    <a:solidFill>
                      <a:schemeClr val="tx1"/>
                    </a:solidFill>
                    <a:ea typeface="仿宋" panose="02010609060101010101" pitchFamily="49" charset="-122"/>
                  </a:rPr>
                  <a:t>+</a:t>
                </a:r>
                <a:r>
                  <a:rPr lang="en-US" altLang="zh-CN" sz="2000" dirty="0">
                    <a:solidFill>
                      <a:schemeClr val="tx1"/>
                    </a:solidFill>
                    <a:ea typeface="仿宋" panose="02010609060101010101" pitchFamily="49" charset="-122"/>
                  </a:rPr>
                  <a:t>12</a:t>
                </a:r>
                <a:endParaRPr lang="en-US" altLang="zh-CN" sz="2000" dirty="0">
                  <a:solidFill>
                    <a:schemeClr val="tx1"/>
                  </a:solidFill>
                  <a:ea typeface="仿宋" panose="02010609060101010101" pitchFamily="49" charset="-122"/>
                </a:endParaRPr>
              </a:p>
              <a:p>
                <a:pPr marL="0" indent="0" algn="l">
                  <a:buNone/>
                </a:pPr>
                <a:endParaRPr lang="en-US" altLang="zh-CN" sz="2000" dirty="0">
                  <a:solidFill>
                    <a:srgbClr val="C00000"/>
                  </a:solidFill>
                  <a:ea typeface="黑体" panose="02010609060101010101" pitchFamily="49" charset="-122"/>
                </a:endParaRPr>
              </a:p>
            </p:txBody>
          </p:sp>
        </mc:Choice>
        <mc:Fallback>
          <p:sp>
            <p:nvSpPr>
              <p:cNvPr id="5" name="内容占位符 2"/>
              <p:cNvSpPr txBox="1">
                <a:spLocks noRot="1" noChangeAspect="1" noMove="1" noResize="1" noEditPoints="1" noAdjustHandles="1" noChangeArrowheads="1" noChangeShapeType="1" noTextEdit="1"/>
              </p:cNvSpPr>
              <p:nvPr/>
            </p:nvSpPr>
            <p:spPr>
              <a:xfrm>
                <a:off x="313053" y="2508532"/>
                <a:ext cx="8429549" cy="1066772"/>
              </a:xfrm>
              <a:prstGeom prst="rect">
                <a:avLst/>
              </a:prstGeom>
              <a:blipFill rotWithShape="1">
                <a:blip r:embed="rId2"/>
                <a:stretch>
                  <a:fillRect l="-121" t="-919" r="-106" b="-6881"/>
                </a:stretch>
              </a:blipFill>
              <a:ln w="19050">
                <a:solidFill>
                  <a:srgbClr val="92D050"/>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内容占位符 2"/>
              <p:cNvSpPr txBox="1"/>
              <p:nvPr/>
            </p:nvSpPr>
            <p:spPr>
              <a:xfrm>
                <a:off x="313054" y="4162175"/>
                <a:ext cx="8429549" cy="1754851"/>
              </a:xfrm>
              <a:prstGeom prst="rect">
                <a:avLst/>
              </a:prstGeom>
              <a:ln w="19050">
                <a:solidFill>
                  <a:srgbClr val="92D05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eaLnBrk="0" fontAlgn="base" latinLnBrk="0" hangingPunct="0">
                  <a:lnSpc>
                    <a:spcPct val="100000"/>
                  </a:lnSpc>
                  <a:spcBef>
                    <a:spcPct val="0"/>
                  </a:spcBef>
                  <a:spcAft>
                    <a:spcPct val="0"/>
                  </a:spcAft>
                  <a:buClrTx/>
                  <a:buSzTx/>
                  <a:buNone/>
                  <a:defRPr/>
                </a:pPr>
                <a:r>
                  <a:rPr lang="zh-CN" altLang="en-US" sz="2000" dirty="0">
                    <a:latin typeface="+mn-ea"/>
                  </a:rPr>
                  <a:t>求余式</a:t>
                </a:r>
                <a:r>
                  <a:rPr lang="zh-CN" altLang="en-US" sz="2000" dirty="0"/>
                  <a:t>𝑟</a:t>
                </a:r>
                <a:r>
                  <a:rPr lang="en-US" altLang="zh-CN" sz="2000" dirty="0"/>
                  <a:t>(</a:t>
                </a:r>
                <a:r>
                  <a:rPr lang="zh-CN" altLang="en-US" sz="2000" dirty="0"/>
                  <a:t>𝑥</a:t>
                </a:r>
                <a:r>
                  <a:rPr lang="en-US" altLang="zh-CN" sz="2000" dirty="0"/>
                  <a:t>)</a:t>
                </a:r>
                <a:r>
                  <a:rPr lang="zh-CN" altLang="en-US" sz="2000" dirty="0">
                    <a:latin typeface="+mn-ea"/>
                  </a:rPr>
                  <a:t>：</a:t>
                </a:r>
                <a:endParaRPr lang="en-US" altLang="zh-CN" sz="2000" dirty="0">
                  <a:latin typeface="+mn-ea"/>
                </a:endParaRPr>
              </a:p>
              <a:p>
                <a:pPr marL="0" marR="0" lvl="0" indent="0" algn="l" defTabSz="914400" eaLnBrk="0" fontAlgn="base" latinLnBrk="0" hangingPunct="0">
                  <a:lnSpc>
                    <a:spcPct val="100000"/>
                  </a:lnSpc>
                  <a:spcBef>
                    <a:spcPct val="0"/>
                  </a:spcBef>
                  <a:spcAft>
                    <a:spcPct val="0"/>
                  </a:spcAft>
                  <a:buClrTx/>
                  <a:buSzTx/>
                  <a:buNone/>
                  <a:defRPr/>
                </a:pPr>
                <a:r>
                  <a:rPr lang="zh-CN" altLang="en-US" sz="2000" dirty="0">
                    <a:latin typeface="+mn-ea"/>
                  </a:rPr>
                  <a:t>由于 </a:t>
                </a:r>
                <a:r>
                  <a:rPr kumimoji="0" lang="en-US" altLang="zh-CN" sz="2000" i="1" u="none" strike="noStrike" kern="1200" cap="none" spc="0" normalizeH="0" baseline="0" noProof="0" dirty="0">
                    <a:ln>
                      <a:noFill/>
                    </a:ln>
                    <a:solidFill>
                      <a:srgbClr val="000000"/>
                    </a:solidFill>
                    <a:effectLst/>
                    <a:uLnTx/>
                    <a:uFillTx/>
                    <a:ea typeface="仿宋" panose="02010609060101010101" pitchFamily="49" charset="-122"/>
                  </a:rPr>
                  <a:t>t </a:t>
                </a:r>
                <a:r>
                  <a:rPr kumimoji="0" lang="en-US" altLang="zh-CN" sz="1800" b="1" i="0" u="none" strike="noStrike" kern="120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rPr>
                  <a:t>=3</a:t>
                </a:r>
                <a:r>
                  <a:rPr lang="zh-CN" altLang="en-US" sz="2000" dirty="0">
                    <a:latin typeface="+mn-ea"/>
                  </a:rPr>
                  <a:t>，将信息多项式乘以</a:t>
                </a:r>
                <a14:m>
                  <m:oMath xmlns:m="http://schemas.openxmlformats.org/officeDocument/2006/math">
                    <m:sSup>
                      <m:sSupPr>
                        <m:ctrlPr>
                          <a:rPr kumimoji="0" lang="en-US" altLang="zh-CN" sz="1800" b="1" i="1" u="none" strike="noStrike" kern="1200" cap="none" spc="0" normalizeH="0" baseline="0" noProof="0" smtClean="0">
                            <a:ln>
                              <a:noFill/>
                            </a:ln>
                            <a:solidFill>
                              <a:srgbClr val="000000"/>
                            </a:solidFill>
                            <a:effectLst/>
                            <a:uLnTx/>
                            <a:uFillTx/>
                            <a:latin typeface="Cambria Math" panose="02040503050406030204" pitchFamily="18" charset="0"/>
                          </a:rPr>
                        </m:ctrlPr>
                      </m:sSup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rPr>
                          <m:t>𝒙</m:t>
                        </m:r>
                      </m:e>
                      <m:sup>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rPr>
                          <m:t>𝟔</m:t>
                        </m:r>
                      </m:sup>
                    </m:sSup>
                  </m:oMath>
                </a14:m>
                <a:r>
                  <a:rPr lang="zh-CN" altLang="en-US" sz="2000" dirty="0">
                    <a:latin typeface="+mn-ea"/>
                  </a:rPr>
                  <a:t>，得</a:t>
                </a:r>
                <a:endParaRPr lang="en-US" altLang="zh-CN" sz="2000" dirty="0">
                  <a:latin typeface="+mn-ea"/>
                </a:endParaRPr>
              </a:p>
              <a:p>
                <a:pPr marL="0" marR="0" lvl="0" indent="0" algn="l" defTabSz="914400" eaLnBrk="0" fontAlgn="base" latinLnBrk="0" hangingPunct="0">
                  <a:lnSpc>
                    <a:spcPct val="100000"/>
                  </a:lnSpc>
                  <a:spcBef>
                    <a:spcPct val="0"/>
                  </a:spcBef>
                  <a:spcAft>
                    <a:spcPct val="0"/>
                  </a:spcAft>
                  <a:buClrTx/>
                  <a:buSzTx/>
                  <a:buFontTx/>
                  <a:buNone/>
                  <a:defRPr/>
                </a:pPr>
                <a:r>
                  <a:rPr lang="zh-CN" altLang="en-US" sz="2000" dirty="0">
                    <a:latin typeface="+mn-ea"/>
                  </a:rPr>
                  <a:t>被除数：</a:t>
                </a:r>
                <a14:m>
                  <m:oMath xmlns:m="http://schemas.openxmlformats.org/officeDocument/2006/math">
                    <m:sSup>
                      <m:sSupPr>
                        <m:ctrlPr>
                          <a:rPr lang="en-US" altLang="zh-CN" sz="2000" i="1">
                            <a:latin typeface="Cambria Math" panose="02040503050406030204" pitchFamily="18" charset="0"/>
                            <a:ea typeface="仿宋" panose="02010609060101010101" pitchFamily="49" charset="-122"/>
                          </a:rPr>
                        </m:ctrlPr>
                      </m:sSupPr>
                      <m:e>
                        <m:r>
                          <a:rPr lang="en-US" altLang="zh-CN" sz="2000" b="0" i="1">
                            <a:latin typeface="Cambria Math" panose="02040503050406030204" pitchFamily="18" charset="0"/>
                            <a:ea typeface="仿宋" panose="02010609060101010101" pitchFamily="49" charset="-122"/>
                          </a:rPr>
                          <m:t>𝑥</m:t>
                        </m:r>
                      </m:e>
                      <m:sup>
                        <m:r>
                          <a:rPr lang="en-US" altLang="zh-CN" sz="2000" b="0" i="1">
                            <a:latin typeface="Cambria Math" panose="02040503050406030204" pitchFamily="18" charset="0"/>
                            <a:ea typeface="仿宋" panose="02010609060101010101" pitchFamily="49" charset="-122"/>
                          </a:rPr>
                          <m:t>14</m:t>
                        </m:r>
                      </m:sup>
                    </m:sSup>
                    <m:r>
                      <a:rPr lang="en-US" altLang="zh-CN" sz="2000" b="0" i="1">
                        <a:latin typeface="Cambria Math" panose="02040503050406030204" pitchFamily="18" charset="0"/>
                        <a:ea typeface="仿宋" panose="02010609060101010101" pitchFamily="49" charset="-122"/>
                      </a:rPr>
                      <m:t>+</m:t>
                    </m:r>
                    <m:r>
                      <a:rPr lang="en-US" altLang="zh-CN" sz="2000" b="0" i="1">
                        <a:latin typeface="Cambria Math" panose="02040503050406030204" pitchFamily="18" charset="0"/>
                        <a:ea typeface="仿宋" panose="02010609060101010101" pitchFamily="49" charset="-122"/>
                      </a:rPr>
                      <m:t>2</m:t>
                    </m:r>
                    <m:sSup>
                      <m:sSupPr>
                        <m:ctrlPr>
                          <a:rPr lang="en-US" altLang="zh-CN" sz="2000" i="1">
                            <a:latin typeface="Cambria Math" panose="02040503050406030204" pitchFamily="18" charset="0"/>
                            <a:ea typeface="仿宋" panose="02010609060101010101" pitchFamily="49" charset="-122"/>
                          </a:rPr>
                        </m:ctrlPr>
                      </m:sSupPr>
                      <m:e>
                        <m:r>
                          <a:rPr lang="en-US" altLang="zh-CN" sz="2000" b="0" i="1">
                            <a:latin typeface="Cambria Math" panose="02040503050406030204" pitchFamily="18" charset="0"/>
                            <a:ea typeface="仿宋" panose="02010609060101010101" pitchFamily="49" charset="-122"/>
                          </a:rPr>
                          <m:t>𝑥</m:t>
                        </m:r>
                      </m:e>
                      <m:sup>
                        <m:r>
                          <a:rPr lang="en-US" altLang="zh-CN" sz="2000" b="0" i="1">
                            <a:latin typeface="Cambria Math" panose="02040503050406030204" pitchFamily="18" charset="0"/>
                            <a:ea typeface="仿宋" panose="02010609060101010101" pitchFamily="49" charset="-122"/>
                          </a:rPr>
                          <m:t>13</m:t>
                        </m:r>
                      </m:sup>
                    </m:sSup>
                    <m:r>
                      <a:rPr lang="en-US" altLang="zh-CN" sz="2000" b="0" i="1">
                        <a:latin typeface="Cambria Math" panose="02040503050406030204" pitchFamily="18" charset="0"/>
                        <a:ea typeface="仿宋" panose="02010609060101010101" pitchFamily="49" charset="-122"/>
                      </a:rPr>
                      <m:t>+</m:t>
                    </m:r>
                    <m:sSup>
                      <m:sSupPr>
                        <m:ctrlPr>
                          <a:rPr lang="en-US" altLang="zh-CN" sz="2000" i="1">
                            <a:latin typeface="Cambria Math" panose="02040503050406030204" pitchFamily="18" charset="0"/>
                            <a:ea typeface="仿宋" panose="02010609060101010101" pitchFamily="49" charset="-122"/>
                          </a:rPr>
                        </m:ctrlPr>
                      </m:sSupPr>
                      <m:e>
                        <m:r>
                          <a:rPr lang="en-US" altLang="zh-CN" sz="2000" b="0" i="1">
                            <a:latin typeface="Cambria Math" panose="02040503050406030204" pitchFamily="18" charset="0"/>
                            <a:ea typeface="仿宋" panose="02010609060101010101" pitchFamily="49" charset="-122"/>
                          </a:rPr>
                          <m:t>3</m:t>
                        </m:r>
                        <m:r>
                          <a:rPr lang="en-US" altLang="zh-CN" sz="2000" b="0" i="1">
                            <a:latin typeface="Cambria Math" panose="02040503050406030204" pitchFamily="18" charset="0"/>
                            <a:ea typeface="仿宋" panose="02010609060101010101" pitchFamily="49" charset="-122"/>
                          </a:rPr>
                          <m:t>𝑥</m:t>
                        </m:r>
                      </m:e>
                      <m:sup>
                        <m:r>
                          <a:rPr lang="en-US" altLang="zh-CN" sz="2000" b="0" i="1">
                            <a:latin typeface="Cambria Math" panose="02040503050406030204" pitchFamily="18" charset="0"/>
                            <a:ea typeface="仿宋" panose="02010609060101010101" pitchFamily="49" charset="-122"/>
                          </a:rPr>
                          <m:t>12</m:t>
                        </m:r>
                      </m:sup>
                    </m:sSup>
                    <m:r>
                      <a:rPr lang="en-US" altLang="zh-CN" sz="2000" b="0" i="1">
                        <a:latin typeface="Cambria Math" panose="02040503050406030204" pitchFamily="18" charset="0"/>
                        <a:ea typeface="仿宋" panose="02010609060101010101" pitchFamily="49" charset="-122"/>
                      </a:rPr>
                      <m:t>+</m:t>
                    </m:r>
                    <m:sSup>
                      <m:sSupPr>
                        <m:ctrlPr>
                          <a:rPr lang="en-US" altLang="zh-CN" sz="2000" i="1">
                            <a:latin typeface="Cambria Math" panose="02040503050406030204" pitchFamily="18" charset="0"/>
                            <a:ea typeface="仿宋" panose="02010609060101010101" pitchFamily="49" charset="-122"/>
                          </a:rPr>
                        </m:ctrlPr>
                      </m:sSupPr>
                      <m:e>
                        <m:r>
                          <a:rPr lang="en-US" altLang="zh-CN" sz="2000" b="0" i="1">
                            <a:latin typeface="Cambria Math" panose="02040503050406030204" pitchFamily="18" charset="0"/>
                            <a:ea typeface="仿宋" panose="02010609060101010101" pitchFamily="49" charset="-122"/>
                          </a:rPr>
                          <m:t>4</m:t>
                        </m:r>
                        <m:r>
                          <a:rPr lang="en-US" altLang="zh-CN" sz="2000" b="0" i="1">
                            <a:latin typeface="Cambria Math" panose="02040503050406030204" pitchFamily="18" charset="0"/>
                            <a:ea typeface="仿宋" panose="02010609060101010101" pitchFamily="49" charset="-122"/>
                          </a:rPr>
                          <m:t>𝑥</m:t>
                        </m:r>
                      </m:e>
                      <m:sup>
                        <m:r>
                          <a:rPr lang="en-US" altLang="zh-CN" sz="2000" b="0" i="1">
                            <a:latin typeface="Cambria Math" panose="02040503050406030204" pitchFamily="18" charset="0"/>
                            <a:ea typeface="仿宋" panose="02010609060101010101" pitchFamily="49" charset="-122"/>
                          </a:rPr>
                          <m:t>11</m:t>
                        </m:r>
                      </m:sup>
                    </m:sSup>
                    <m:r>
                      <a:rPr lang="en-US" altLang="zh-CN" sz="2000" b="0" i="1">
                        <a:latin typeface="Cambria Math" panose="02040503050406030204" pitchFamily="18" charset="0"/>
                        <a:ea typeface="仿宋" panose="02010609060101010101" pitchFamily="49" charset="-122"/>
                      </a:rPr>
                      <m:t>+</m:t>
                    </m:r>
                    <m:r>
                      <a:rPr lang="en-US" altLang="zh-CN" sz="2000" b="0" i="1">
                        <a:latin typeface="Cambria Math" panose="02040503050406030204" pitchFamily="18" charset="0"/>
                        <a:ea typeface="仿宋" panose="02010609060101010101" pitchFamily="49" charset="-122"/>
                      </a:rPr>
                      <m:t>5</m:t>
                    </m:r>
                    <m:sSup>
                      <m:sSupPr>
                        <m:ctrlPr>
                          <a:rPr lang="en-US" altLang="zh-CN" sz="2000" i="1">
                            <a:latin typeface="Cambria Math" panose="02040503050406030204" pitchFamily="18" charset="0"/>
                            <a:ea typeface="仿宋" panose="02010609060101010101" pitchFamily="49" charset="-122"/>
                          </a:rPr>
                        </m:ctrlPr>
                      </m:sSupPr>
                      <m:e>
                        <m:r>
                          <a:rPr lang="en-US" altLang="zh-CN" sz="2000" b="0" i="1">
                            <a:latin typeface="Cambria Math" panose="02040503050406030204" pitchFamily="18" charset="0"/>
                            <a:ea typeface="仿宋" panose="02010609060101010101" pitchFamily="49" charset="-122"/>
                          </a:rPr>
                          <m:t>𝑥</m:t>
                        </m:r>
                      </m:e>
                      <m:sup>
                        <m:r>
                          <a:rPr lang="en-US" altLang="zh-CN" sz="2000" b="0" i="1">
                            <a:latin typeface="Cambria Math" panose="02040503050406030204" pitchFamily="18" charset="0"/>
                            <a:ea typeface="仿宋" panose="02010609060101010101" pitchFamily="49" charset="-122"/>
                          </a:rPr>
                          <m:t>10</m:t>
                        </m:r>
                      </m:sup>
                    </m:sSup>
                    <m:r>
                      <a:rPr lang="en-US" altLang="zh-CN" sz="2000" b="0" i="1">
                        <a:latin typeface="Cambria Math" panose="02040503050406030204" pitchFamily="18" charset="0"/>
                        <a:ea typeface="仿宋" panose="02010609060101010101" pitchFamily="49" charset="-122"/>
                      </a:rPr>
                      <m:t>+</m:t>
                    </m:r>
                    <m:sSup>
                      <m:sSupPr>
                        <m:ctrlPr>
                          <a:rPr lang="en-US" altLang="zh-CN" sz="2000" i="1">
                            <a:latin typeface="Cambria Math" panose="02040503050406030204" pitchFamily="18" charset="0"/>
                            <a:ea typeface="仿宋" panose="02010609060101010101" pitchFamily="49" charset="-122"/>
                          </a:rPr>
                        </m:ctrlPr>
                      </m:sSupPr>
                      <m:e>
                        <m:r>
                          <a:rPr lang="en-US" altLang="zh-CN" sz="2000" b="0" i="1">
                            <a:latin typeface="Cambria Math" panose="02040503050406030204" pitchFamily="18" charset="0"/>
                            <a:ea typeface="仿宋" panose="02010609060101010101" pitchFamily="49" charset="-122"/>
                          </a:rPr>
                          <m:t>6</m:t>
                        </m:r>
                        <m:r>
                          <a:rPr lang="en-US" altLang="zh-CN" sz="2000" b="0" i="1">
                            <a:latin typeface="Cambria Math" panose="02040503050406030204" pitchFamily="18" charset="0"/>
                            <a:ea typeface="仿宋" panose="02010609060101010101" pitchFamily="49" charset="-122"/>
                          </a:rPr>
                          <m:t>𝑥</m:t>
                        </m:r>
                      </m:e>
                      <m:sup>
                        <m:r>
                          <a:rPr lang="en-US" altLang="zh-CN" sz="2000" b="0" i="1">
                            <a:latin typeface="Cambria Math" panose="02040503050406030204" pitchFamily="18" charset="0"/>
                            <a:ea typeface="仿宋" panose="02010609060101010101" pitchFamily="49" charset="-122"/>
                          </a:rPr>
                          <m:t>9</m:t>
                        </m:r>
                      </m:sup>
                    </m:sSup>
                    <m:r>
                      <a:rPr lang="en-US" altLang="zh-CN" sz="2000" b="0" i="1">
                        <a:latin typeface="Cambria Math" panose="02040503050406030204" pitchFamily="18" charset="0"/>
                        <a:ea typeface="仿宋" panose="02010609060101010101" pitchFamily="49" charset="-122"/>
                      </a:rPr>
                      <m:t>+</m:t>
                    </m:r>
                    <m:r>
                      <a:rPr lang="en-US" altLang="zh-CN" sz="2000" b="0" i="0">
                        <a:latin typeface="Cambria Math" panose="02040503050406030204" pitchFamily="18" charset="0"/>
                        <a:ea typeface="仿宋" panose="02010609060101010101" pitchFamily="49" charset="-122"/>
                      </a:rPr>
                      <m:t>7</m:t>
                    </m:r>
                    <m:sSup>
                      <m:sSupPr>
                        <m:ctrlPr>
                          <a:rPr lang="en-US" altLang="zh-CN" sz="2000" i="1">
                            <a:latin typeface="Cambria Math" panose="02040503050406030204" pitchFamily="18" charset="0"/>
                            <a:ea typeface="仿宋" panose="02010609060101010101" pitchFamily="49" charset="-122"/>
                          </a:rPr>
                        </m:ctrlPr>
                      </m:sSupPr>
                      <m:e>
                        <m:r>
                          <a:rPr lang="en-US" altLang="zh-CN" sz="2000" b="0" i="1">
                            <a:latin typeface="Cambria Math" panose="02040503050406030204" pitchFamily="18" charset="0"/>
                            <a:ea typeface="仿宋" panose="02010609060101010101" pitchFamily="49" charset="-122"/>
                          </a:rPr>
                          <m:t>𝑥</m:t>
                        </m:r>
                      </m:e>
                      <m:sup>
                        <m:r>
                          <a:rPr lang="en-US" altLang="zh-CN" sz="2000" b="0" i="1">
                            <a:latin typeface="Cambria Math" panose="02040503050406030204" pitchFamily="18" charset="0"/>
                            <a:ea typeface="仿宋" panose="02010609060101010101" pitchFamily="49" charset="-122"/>
                          </a:rPr>
                          <m:t>8</m:t>
                        </m:r>
                      </m:sup>
                    </m:sSup>
                    <m:r>
                      <a:rPr lang="en-US" altLang="zh-CN" sz="2000" b="0" i="1">
                        <a:latin typeface="Cambria Math" panose="02040503050406030204" pitchFamily="18" charset="0"/>
                        <a:ea typeface="仿宋" panose="02010609060101010101" pitchFamily="49" charset="-122"/>
                      </a:rPr>
                      <m:t>+</m:t>
                    </m:r>
                    <m:r>
                      <a:rPr lang="en-US" altLang="zh-CN" sz="2000" b="0" i="1">
                        <a:latin typeface="Cambria Math" panose="02040503050406030204" pitchFamily="18" charset="0"/>
                        <a:ea typeface="仿宋" panose="02010609060101010101" pitchFamily="49" charset="-122"/>
                      </a:rPr>
                      <m:t>8</m:t>
                    </m:r>
                    <m:sSup>
                      <m:sSupPr>
                        <m:ctrlPr>
                          <a:rPr lang="en-US" altLang="zh-CN" sz="2000" i="1">
                            <a:latin typeface="Cambria Math" panose="02040503050406030204" pitchFamily="18" charset="0"/>
                            <a:ea typeface="仿宋" panose="02010609060101010101" pitchFamily="49" charset="-122"/>
                          </a:rPr>
                        </m:ctrlPr>
                      </m:sSupPr>
                      <m:e>
                        <m:r>
                          <a:rPr lang="en-US" altLang="zh-CN" sz="2000" b="0" i="1">
                            <a:latin typeface="Cambria Math" panose="02040503050406030204" pitchFamily="18" charset="0"/>
                            <a:ea typeface="仿宋" panose="02010609060101010101" pitchFamily="49" charset="-122"/>
                          </a:rPr>
                          <m:t>𝑥</m:t>
                        </m:r>
                      </m:e>
                      <m:sup>
                        <m:r>
                          <a:rPr lang="en-US" altLang="zh-CN" sz="2000" b="0" i="1">
                            <a:latin typeface="Cambria Math" panose="02040503050406030204" pitchFamily="18" charset="0"/>
                            <a:ea typeface="仿宋" panose="02010609060101010101" pitchFamily="49" charset="-122"/>
                          </a:rPr>
                          <m:t>7</m:t>
                        </m:r>
                      </m:sup>
                    </m:sSup>
                    <m:r>
                      <a:rPr lang="en-US" altLang="zh-CN" sz="2000" b="0" i="1">
                        <a:latin typeface="Cambria Math" panose="02040503050406030204" pitchFamily="18" charset="0"/>
                        <a:ea typeface="仿宋" panose="02010609060101010101" pitchFamily="49" charset="-122"/>
                      </a:rPr>
                      <m:t>+</m:t>
                    </m:r>
                    <m:r>
                      <a:rPr lang="en-US" altLang="zh-CN" sz="2000" b="0" i="1">
                        <a:latin typeface="Cambria Math" panose="02040503050406030204" pitchFamily="18" charset="0"/>
                        <a:ea typeface="仿宋" panose="02010609060101010101" pitchFamily="49" charset="-122"/>
                      </a:rPr>
                      <m:t>9</m:t>
                    </m:r>
                  </m:oMath>
                </a14:m>
                <a:r>
                  <a:rPr lang="en-US" altLang="zh-CN" sz="2000" i="1" dirty="0">
                    <a:ea typeface="仿宋" panose="02010609060101010101" pitchFamily="49" charset="-122"/>
                  </a:rPr>
                  <a:t> </a:t>
                </a:r>
                <a14:m>
                  <m:oMath xmlns:m="http://schemas.openxmlformats.org/officeDocument/2006/math">
                    <m:sSup>
                      <m:sSupPr>
                        <m:ctrlPr>
                          <a:rPr lang="en-US" altLang="zh-CN" sz="2000" i="1">
                            <a:latin typeface="Cambria Math" panose="02040503050406030204" pitchFamily="18" charset="0"/>
                            <a:ea typeface="仿宋" panose="02010609060101010101" pitchFamily="49" charset="-122"/>
                          </a:rPr>
                        </m:ctrlPr>
                      </m:sSupPr>
                      <m:e>
                        <m:r>
                          <a:rPr lang="en-US" altLang="zh-CN" sz="2000" b="0" i="1">
                            <a:latin typeface="Cambria Math" panose="02040503050406030204" pitchFamily="18" charset="0"/>
                            <a:ea typeface="仿宋" panose="02010609060101010101" pitchFamily="49" charset="-122"/>
                          </a:rPr>
                          <m:t>𝑥</m:t>
                        </m:r>
                      </m:e>
                      <m:sup>
                        <m:r>
                          <a:rPr lang="en-US" altLang="zh-CN" sz="2000" b="0" i="1">
                            <a:latin typeface="Cambria Math" panose="02040503050406030204" pitchFamily="18" charset="0"/>
                            <a:ea typeface="仿宋" panose="02010609060101010101" pitchFamily="49" charset="-122"/>
                          </a:rPr>
                          <m:t>6</m:t>
                        </m:r>
                      </m:sup>
                    </m:sSup>
                  </m:oMath>
                </a14:m>
                <a:endParaRPr lang="en-US" altLang="zh-CN" sz="2000" i="1" dirty="0">
                  <a:ea typeface="仿宋" panose="02010609060101010101" pitchFamily="49" charset="-122"/>
                </a:endParaRPr>
              </a:p>
              <a:p>
                <a:pPr marL="0" marR="0" lvl="0" indent="0" algn="l" defTabSz="914400" eaLnBrk="0" fontAlgn="base" latinLnBrk="0" hangingPunct="0">
                  <a:lnSpc>
                    <a:spcPct val="100000"/>
                  </a:lnSpc>
                  <a:spcBef>
                    <a:spcPct val="0"/>
                  </a:spcBef>
                  <a:spcAft>
                    <a:spcPct val="0"/>
                  </a:spcAft>
                  <a:buClrTx/>
                  <a:buSzTx/>
                  <a:buFontTx/>
                  <a:buNone/>
                  <a:defRPr/>
                </a:pPr>
                <a:r>
                  <a:rPr lang="zh-CN" altLang="en-US" sz="2000" dirty="0">
                    <a:latin typeface="+mn-ea"/>
                  </a:rPr>
                  <a:t>除数： </a:t>
                </a:r>
                <a:r>
                  <a:rPr kumimoji="0" lang="en-US" altLang="zh-CN" sz="1800" i="0" u="none" strike="noStrike" kern="120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rPr>
                  <a:t> </a:t>
                </a:r>
                <a14:m>
                  <m:oMath xmlns:m="http://schemas.openxmlformats.org/officeDocument/2006/math">
                    <m:sSup>
                      <m:sSupPr>
                        <m:ctrlPr>
                          <a:rPr lang="en-US" altLang="zh-CN" sz="2000" i="1">
                            <a:latin typeface="Cambria Math" panose="02040503050406030204" pitchFamily="18" charset="0"/>
                            <a:ea typeface="仿宋" panose="02010609060101010101" pitchFamily="49" charset="-122"/>
                          </a:rPr>
                        </m:ctrlPr>
                      </m:sSupPr>
                      <m:e>
                        <m:r>
                          <a:rPr lang="en-US" altLang="zh-CN" sz="2000" b="0" i="1">
                            <a:latin typeface="Cambria Math" panose="02040503050406030204" pitchFamily="18" charset="0"/>
                            <a:ea typeface="仿宋" panose="02010609060101010101" pitchFamily="49" charset="-122"/>
                          </a:rPr>
                          <m:t>𝑥</m:t>
                        </m:r>
                      </m:e>
                      <m:sup>
                        <m:r>
                          <a:rPr lang="en-US" altLang="zh-CN" sz="2000" b="0" i="1">
                            <a:latin typeface="Cambria Math" panose="02040503050406030204" pitchFamily="18" charset="0"/>
                            <a:ea typeface="仿宋" panose="02010609060101010101" pitchFamily="49" charset="-122"/>
                          </a:rPr>
                          <m:t>6</m:t>
                        </m:r>
                      </m:sup>
                    </m:sSup>
                  </m:oMath>
                </a14:m>
                <a:r>
                  <a:rPr lang="en-US" altLang="zh-CN" sz="2000" i="1" dirty="0">
                    <a:ea typeface="仿宋" panose="02010609060101010101" pitchFamily="49" charset="-122"/>
                  </a:rPr>
                  <a:t>+</a:t>
                </a:r>
                <a:r>
                  <a:rPr lang="en-US" altLang="zh-CN" sz="2000" dirty="0">
                    <a:ea typeface="仿宋" panose="02010609060101010101" pitchFamily="49" charset="-122"/>
                  </a:rPr>
                  <a:t>7</a:t>
                </a:r>
                <a:r>
                  <a:rPr lang="en-US" altLang="zh-CN" sz="2000" i="1" dirty="0">
                    <a:ea typeface="仿宋" panose="02010609060101010101" pitchFamily="49" charset="-122"/>
                  </a:rPr>
                  <a:t> </a:t>
                </a:r>
                <a14:m>
                  <m:oMath xmlns:m="http://schemas.openxmlformats.org/officeDocument/2006/math">
                    <m:sSup>
                      <m:sSupPr>
                        <m:ctrlPr>
                          <a:rPr lang="en-US" altLang="zh-CN" sz="2000" i="1">
                            <a:latin typeface="Cambria Math" panose="02040503050406030204" pitchFamily="18" charset="0"/>
                            <a:ea typeface="仿宋" panose="02010609060101010101" pitchFamily="49" charset="-122"/>
                          </a:rPr>
                        </m:ctrlPr>
                      </m:sSupPr>
                      <m:e>
                        <m:r>
                          <a:rPr lang="en-US" altLang="zh-CN" sz="2000" b="0" i="1">
                            <a:latin typeface="Cambria Math" panose="02040503050406030204" pitchFamily="18" charset="0"/>
                            <a:ea typeface="仿宋" panose="02010609060101010101" pitchFamily="49" charset="-122"/>
                          </a:rPr>
                          <m:t>𝑥</m:t>
                        </m:r>
                      </m:e>
                      <m:sup>
                        <m:r>
                          <a:rPr lang="en-US" altLang="zh-CN" sz="2000" b="0" i="1">
                            <a:latin typeface="Cambria Math" panose="02040503050406030204" pitchFamily="18" charset="0"/>
                            <a:ea typeface="仿宋" panose="02010609060101010101" pitchFamily="49" charset="-122"/>
                          </a:rPr>
                          <m:t>5</m:t>
                        </m:r>
                      </m:sup>
                    </m:sSup>
                  </m:oMath>
                </a14:m>
                <a:r>
                  <a:rPr lang="en-US" altLang="zh-CN" sz="2000" i="1" dirty="0">
                    <a:ea typeface="仿宋" panose="02010609060101010101" pitchFamily="49" charset="-122"/>
                  </a:rPr>
                  <a:t>+</a:t>
                </a:r>
                <a:r>
                  <a:rPr lang="en-US" altLang="zh-CN" sz="2000" dirty="0">
                    <a:ea typeface="仿宋" panose="02010609060101010101" pitchFamily="49" charset="-122"/>
                  </a:rPr>
                  <a:t>9 </a:t>
                </a:r>
                <a14:m>
                  <m:oMath xmlns:m="http://schemas.openxmlformats.org/officeDocument/2006/math">
                    <m:sSup>
                      <m:sSupPr>
                        <m:ctrlPr>
                          <a:rPr lang="en-US" altLang="zh-CN" sz="2000" i="1">
                            <a:latin typeface="Cambria Math" panose="02040503050406030204" pitchFamily="18" charset="0"/>
                            <a:ea typeface="仿宋" panose="02010609060101010101" pitchFamily="49" charset="-122"/>
                          </a:rPr>
                        </m:ctrlPr>
                      </m:sSupPr>
                      <m:e>
                        <m:r>
                          <a:rPr lang="en-US" altLang="zh-CN" sz="2000" b="0" i="1">
                            <a:latin typeface="Cambria Math" panose="02040503050406030204" pitchFamily="18" charset="0"/>
                            <a:ea typeface="仿宋" panose="02010609060101010101" pitchFamily="49" charset="-122"/>
                          </a:rPr>
                          <m:t>𝑥</m:t>
                        </m:r>
                      </m:e>
                      <m:sup>
                        <m:r>
                          <a:rPr lang="en-US" altLang="zh-CN" sz="2000" b="0" i="1">
                            <a:latin typeface="Cambria Math" panose="02040503050406030204" pitchFamily="18" charset="0"/>
                            <a:ea typeface="仿宋" panose="02010609060101010101" pitchFamily="49" charset="-122"/>
                          </a:rPr>
                          <m:t>4</m:t>
                        </m:r>
                      </m:sup>
                    </m:sSup>
                  </m:oMath>
                </a14:m>
                <a:r>
                  <a:rPr lang="en-US" altLang="zh-CN" sz="2000" i="1" dirty="0">
                    <a:ea typeface="仿宋" panose="02010609060101010101" pitchFamily="49" charset="-122"/>
                  </a:rPr>
                  <a:t>+</a:t>
                </a:r>
                <a:r>
                  <a:rPr lang="en-US" altLang="zh-CN" sz="2000" dirty="0">
                    <a:ea typeface="仿宋" panose="02010609060101010101" pitchFamily="49" charset="-122"/>
                  </a:rPr>
                  <a:t>3</a:t>
                </a:r>
                <a:r>
                  <a:rPr lang="en-US" altLang="zh-CN" sz="2000" i="1" dirty="0">
                    <a:ea typeface="仿宋" panose="02010609060101010101" pitchFamily="49" charset="-122"/>
                  </a:rPr>
                  <a:t> </a:t>
                </a:r>
                <a14:m>
                  <m:oMath xmlns:m="http://schemas.openxmlformats.org/officeDocument/2006/math">
                    <m:sSup>
                      <m:sSupPr>
                        <m:ctrlPr>
                          <a:rPr lang="en-US" altLang="zh-CN" sz="2000" i="1">
                            <a:latin typeface="Cambria Math" panose="02040503050406030204" pitchFamily="18" charset="0"/>
                            <a:ea typeface="仿宋" panose="02010609060101010101" pitchFamily="49" charset="-122"/>
                          </a:rPr>
                        </m:ctrlPr>
                      </m:sSupPr>
                      <m:e>
                        <m:r>
                          <a:rPr lang="en-US" altLang="zh-CN" sz="2000" b="0" i="1">
                            <a:latin typeface="Cambria Math" panose="02040503050406030204" pitchFamily="18" charset="0"/>
                            <a:ea typeface="仿宋" panose="02010609060101010101" pitchFamily="49" charset="-122"/>
                          </a:rPr>
                          <m:t>𝑥</m:t>
                        </m:r>
                      </m:e>
                      <m:sup>
                        <m:r>
                          <a:rPr lang="en-US" altLang="zh-CN" sz="2000" b="0" i="1">
                            <a:latin typeface="Cambria Math" panose="02040503050406030204" pitchFamily="18" charset="0"/>
                            <a:ea typeface="仿宋" panose="02010609060101010101" pitchFamily="49" charset="-122"/>
                          </a:rPr>
                          <m:t>3</m:t>
                        </m:r>
                      </m:sup>
                    </m:sSup>
                  </m:oMath>
                </a14:m>
                <a:r>
                  <a:rPr lang="en-US" altLang="zh-CN" sz="2000" i="1" dirty="0">
                    <a:ea typeface="仿宋" panose="02010609060101010101" pitchFamily="49" charset="-122"/>
                  </a:rPr>
                  <a:t>+</a:t>
                </a:r>
                <a:r>
                  <a:rPr lang="en-US" altLang="zh-CN" sz="2000" dirty="0">
                    <a:ea typeface="仿宋" panose="02010609060101010101" pitchFamily="49" charset="-122"/>
                  </a:rPr>
                  <a:t>12 </a:t>
                </a:r>
                <a14:m>
                  <m:oMath xmlns:m="http://schemas.openxmlformats.org/officeDocument/2006/math">
                    <m:sSup>
                      <m:sSupPr>
                        <m:ctrlPr>
                          <a:rPr lang="en-US" altLang="zh-CN" sz="2000" i="1">
                            <a:latin typeface="Cambria Math" panose="02040503050406030204" pitchFamily="18" charset="0"/>
                            <a:ea typeface="仿宋" panose="02010609060101010101" pitchFamily="49" charset="-122"/>
                          </a:rPr>
                        </m:ctrlPr>
                      </m:sSupPr>
                      <m:e>
                        <m:r>
                          <a:rPr lang="en-US" altLang="zh-CN" sz="2000" b="0" i="1">
                            <a:latin typeface="Cambria Math" panose="02040503050406030204" pitchFamily="18" charset="0"/>
                            <a:ea typeface="仿宋" panose="02010609060101010101" pitchFamily="49" charset="-122"/>
                          </a:rPr>
                          <m:t>𝑥</m:t>
                        </m:r>
                      </m:e>
                      <m:sup>
                        <m:r>
                          <a:rPr lang="en-US" altLang="zh-CN" sz="2000" b="0" i="1">
                            <a:latin typeface="Cambria Math" panose="02040503050406030204" pitchFamily="18" charset="0"/>
                            <a:ea typeface="仿宋" panose="02010609060101010101" pitchFamily="49" charset="-122"/>
                          </a:rPr>
                          <m:t>2</m:t>
                        </m:r>
                      </m:sup>
                    </m:sSup>
                  </m:oMath>
                </a14:m>
                <a:r>
                  <a:rPr lang="en-US" altLang="zh-CN" sz="2000" i="1" dirty="0">
                    <a:ea typeface="仿宋" panose="02010609060101010101" pitchFamily="49" charset="-122"/>
                  </a:rPr>
                  <a:t>+ </a:t>
                </a:r>
                <a14:m>
                  <m:oMath xmlns:m="http://schemas.openxmlformats.org/officeDocument/2006/math">
                    <m:r>
                      <a:rPr lang="en-US" altLang="zh-CN" sz="2000" b="0" i="1">
                        <a:latin typeface="Cambria Math" panose="02040503050406030204" pitchFamily="18" charset="0"/>
                        <a:ea typeface="仿宋" panose="02010609060101010101" pitchFamily="49" charset="-122"/>
                      </a:rPr>
                      <m:t>10</m:t>
                    </m:r>
                    <m:sSup>
                      <m:sSupPr>
                        <m:ctrlPr>
                          <a:rPr lang="en-US" altLang="zh-CN" sz="2000" i="1">
                            <a:latin typeface="Cambria Math" panose="02040503050406030204" pitchFamily="18" charset="0"/>
                            <a:ea typeface="仿宋" panose="02010609060101010101" pitchFamily="49" charset="-122"/>
                          </a:rPr>
                        </m:ctrlPr>
                      </m:sSupPr>
                      <m:e>
                        <m:r>
                          <a:rPr lang="en-US" altLang="zh-CN" sz="2000" b="0" i="1">
                            <a:latin typeface="Cambria Math" panose="02040503050406030204" pitchFamily="18" charset="0"/>
                            <a:ea typeface="仿宋" panose="02010609060101010101" pitchFamily="49" charset="-122"/>
                          </a:rPr>
                          <m:t>𝑥</m:t>
                        </m:r>
                      </m:e>
                      <m:sup>
                        <m:r>
                          <a:rPr lang="en-US" altLang="zh-CN" sz="2000" b="0" i="1">
                            <a:latin typeface="Cambria Math" panose="02040503050406030204" pitchFamily="18" charset="0"/>
                            <a:ea typeface="仿宋" panose="02010609060101010101" pitchFamily="49" charset="-122"/>
                          </a:rPr>
                          <m:t>1</m:t>
                        </m:r>
                      </m:sup>
                    </m:sSup>
                  </m:oMath>
                </a14:m>
                <a:r>
                  <a:rPr lang="en-US" altLang="zh-CN" sz="2000" i="1" dirty="0">
                    <a:ea typeface="仿宋" panose="02010609060101010101" pitchFamily="49" charset="-122"/>
                  </a:rPr>
                  <a:t>+</a:t>
                </a:r>
                <a:r>
                  <a:rPr lang="en-US" altLang="zh-CN" sz="2000" dirty="0">
                    <a:ea typeface="仿宋" panose="02010609060101010101" pitchFamily="49" charset="-122"/>
                  </a:rPr>
                  <a:t>12</a:t>
                </a:r>
                <a:endParaRPr lang="en-US" altLang="zh-CN" sz="2000" dirty="0">
                  <a:ea typeface="仿宋" panose="02010609060101010101" pitchFamily="49" charset="-122"/>
                </a:endParaRPr>
              </a:p>
              <a:p>
                <a:pPr marL="0" marR="0" lvl="0" indent="0" algn="l" defTabSz="914400" eaLnBrk="0" fontAlgn="base" latinLnBrk="0" hangingPunct="0">
                  <a:lnSpc>
                    <a:spcPct val="100000"/>
                  </a:lnSpc>
                  <a:spcBef>
                    <a:spcPct val="0"/>
                  </a:spcBef>
                  <a:spcAft>
                    <a:spcPct val="0"/>
                  </a:spcAft>
                  <a:buClrTx/>
                  <a:buSzTx/>
                  <a:buFontTx/>
                  <a:buNone/>
                  <a:defRPr/>
                </a:pPr>
                <a:r>
                  <a:rPr lang="zh-CN" altLang="en-US" sz="2000" dirty="0">
                    <a:latin typeface="+mn-ea"/>
                  </a:rPr>
                  <a:t>余数：  </a:t>
                </a:r>
                <a:r>
                  <a:rPr lang="en-US" altLang="zh-CN" sz="2000" i="1" dirty="0">
                    <a:ea typeface="仿宋" panose="02010609060101010101" pitchFamily="49" charset="-122"/>
                  </a:rPr>
                  <a:t>p</a:t>
                </a:r>
                <a:r>
                  <a:rPr lang="en-US" altLang="zh-CN" sz="2000" dirty="0">
                    <a:ea typeface="仿宋" panose="02010609060101010101" pitchFamily="49" charset="-122"/>
                  </a:rPr>
                  <a:t>(</a:t>
                </a:r>
                <a:r>
                  <a:rPr lang="en-US" altLang="zh-CN" sz="2000" i="1" dirty="0">
                    <a:ea typeface="仿宋" panose="02010609060101010101" pitchFamily="49" charset="-122"/>
                  </a:rPr>
                  <a:t>x</a:t>
                </a:r>
                <a:r>
                  <a:rPr lang="en-US" altLang="zh-CN" sz="2000" dirty="0">
                    <a:ea typeface="仿宋" panose="02010609060101010101" pitchFamily="49" charset="-122"/>
                  </a:rPr>
                  <a:t>)</a:t>
                </a:r>
                <a:r>
                  <a:rPr lang="en-US" altLang="zh-CN" sz="2000" i="1" dirty="0">
                    <a:ea typeface="仿宋" panose="02010609060101010101" pitchFamily="49" charset="-122"/>
                  </a:rPr>
                  <a:t>=</a:t>
                </a:r>
                <a:r>
                  <a:rPr lang="en-US" altLang="zh-CN" sz="2000" dirty="0">
                    <a:ea typeface="仿宋" panose="02010609060101010101" pitchFamily="49" charset="-122"/>
                  </a:rPr>
                  <a:t>2</a:t>
                </a:r>
                <a:r>
                  <a:rPr lang="en-US" altLang="zh-CN" sz="2000" i="1" dirty="0">
                    <a:ea typeface="仿宋" panose="02010609060101010101" pitchFamily="49" charset="-122"/>
                  </a:rPr>
                  <a:t> </a:t>
                </a:r>
                <a14:m>
                  <m:oMath xmlns:m="http://schemas.openxmlformats.org/officeDocument/2006/math">
                    <m:sSup>
                      <m:sSupPr>
                        <m:ctrlPr>
                          <a:rPr lang="en-US" altLang="zh-CN" sz="2000" i="1">
                            <a:latin typeface="Cambria Math" panose="02040503050406030204" pitchFamily="18" charset="0"/>
                            <a:ea typeface="仿宋" panose="02010609060101010101" pitchFamily="49" charset="-122"/>
                          </a:rPr>
                        </m:ctrlPr>
                      </m:sSupPr>
                      <m:e>
                        <m:r>
                          <a:rPr lang="en-US" altLang="zh-CN" sz="2000" b="0" i="1">
                            <a:latin typeface="Cambria Math" panose="02040503050406030204" pitchFamily="18" charset="0"/>
                            <a:ea typeface="仿宋" panose="02010609060101010101" pitchFamily="49" charset="-122"/>
                          </a:rPr>
                          <m:t>𝑥</m:t>
                        </m:r>
                      </m:e>
                      <m:sup>
                        <m:r>
                          <a:rPr lang="en-US" altLang="zh-CN" sz="2000" b="0" i="1">
                            <a:latin typeface="Cambria Math" panose="02040503050406030204" pitchFamily="18" charset="0"/>
                            <a:ea typeface="仿宋" panose="02010609060101010101" pitchFamily="49" charset="-122"/>
                          </a:rPr>
                          <m:t>5</m:t>
                        </m:r>
                      </m:sup>
                    </m:sSup>
                  </m:oMath>
                </a14:m>
                <a:r>
                  <a:rPr lang="en-US" altLang="zh-CN" sz="2000" i="1" dirty="0">
                    <a:ea typeface="仿宋" panose="02010609060101010101" pitchFamily="49" charset="-122"/>
                  </a:rPr>
                  <a:t>+ </a:t>
                </a:r>
                <a14:m>
                  <m:oMath xmlns:m="http://schemas.openxmlformats.org/officeDocument/2006/math">
                    <m:sSup>
                      <m:sSupPr>
                        <m:ctrlPr>
                          <a:rPr lang="en-US" altLang="zh-CN" sz="2000" i="1">
                            <a:latin typeface="Cambria Math" panose="02040503050406030204" pitchFamily="18" charset="0"/>
                            <a:ea typeface="仿宋" panose="02010609060101010101" pitchFamily="49" charset="-122"/>
                          </a:rPr>
                        </m:ctrlPr>
                      </m:sSupPr>
                      <m:e>
                        <m:r>
                          <a:rPr lang="en-US" altLang="zh-CN" sz="2000" b="0" i="1">
                            <a:latin typeface="Cambria Math" panose="02040503050406030204" pitchFamily="18" charset="0"/>
                            <a:ea typeface="仿宋" panose="02010609060101010101" pitchFamily="49" charset="-122"/>
                          </a:rPr>
                          <m:t>𝑥</m:t>
                        </m:r>
                      </m:e>
                      <m:sup>
                        <m:r>
                          <a:rPr lang="en-US" altLang="zh-CN" sz="2000" b="0" i="1">
                            <a:latin typeface="Cambria Math" panose="02040503050406030204" pitchFamily="18" charset="0"/>
                            <a:ea typeface="仿宋" panose="02010609060101010101" pitchFamily="49" charset="-122"/>
                          </a:rPr>
                          <m:t>4</m:t>
                        </m:r>
                      </m:sup>
                    </m:sSup>
                  </m:oMath>
                </a14:m>
                <a:r>
                  <a:rPr lang="en-US" altLang="zh-CN" sz="2000" i="1" dirty="0">
                    <a:ea typeface="仿宋" panose="02010609060101010101" pitchFamily="49" charset="-122"/>
                  </a:rPr>
                  <a:t>+</a:t>
                </a:r>
                <a:r>
                  <a:rPr lang="en-US" altLang="zh-CN" sz="2000" dirty="0">
                    <a:ea typeface="仿宋" panose="02010609060101010101" pitchFamily="49" charset="-122"/>
                  </a:rPr>
                  <a:t>3</a:t>
                </a:r>
                <a:r>
                  <a:rPr lang="en-US" altLang="zh-CN" sz="2000" i="1" dirty="0">
                    <a:ea typeface="仿宋" panose="02010609060101010101" pitchFamily="49" charset="-122"/>
                  </a:rPr>
                  <a:t> </a:t>
                </a:r>
                <a14:m>
                  <m:oMath xmlns:m="http://schemas.openxmlformats.org/officeDocument/2006/math">
                    <m:sSup>
                      <m:sSupPr>
                        <m:ctrlPr>
                          <a:rPr lang="en-US" altLang="zh-CN" sz="2000" i="1">
                            <a:latin typeface="Cambria Math" panose="02040503050406030204" pitchFamily="18" charset="0"/>
                            <a:ea typeface="仿宋" panose="02010609060101010101" pitchFamily="49" charset="-122"/>
                          </a:rPr>
                        </m:ctrlPr>
                      </m:sSupPr>
                      <m:e>
                        <m:r>
                          <a:rPr lang="en-US" altLang="zh-CN" sz="2000" b="0" i="1">
                            <a:latin typeface="Cambria Math" panose="02040503050406030204" pitchFamily="18" charset="0"/>
                            <a:ea typeface="仿宋" panose="02010609060101010101" pitchFamily="49" charset="-122"/>
                          </a:rPr>
                          <m:t>𝑥</m:t>
                        </m:r>
                      </m:e>
                      <m:sup>
                        <m:r>
                          <a:rPr lang="en-US" altLang="zh-CN" sz="2000" b="0" i="1">
                            <a:latin typeface="Cambria Math" panose="02040503050406030204" pitchFamily="18" charset="0"/>
                            <a:ea typeface="仿宋" panose="02010609060101010101" pitchFamily="49" charset="-122"/>
                          </a:rPr>
                          <m:t>3</m:t>
                        </m:r>
                      </m:sup>
                    </m:sSup>
                  </m:oMath>
                </a14:m>
                <a:r>
                  <a:rPr lang="en-US" altLang="zh-CN" sz="2000" i="1" dirty="0">
                    <a:ea typeface="仿宋" panose="02010609060101010101" pitchFamily="49" charset="-122"/>
                  </a:rPr>
                  <a:t>+</a:t>
                </a:r>
                <a:r>
                  <a:rPr lang="en-US" altLang="zh-CN" sz="2000" dirty="0">
                    <a:ea typeface="仿宋" panose="02010609060101010101" pitchFamily="49" charset="-122"/>
                  </a:rPr>
                  <a:t>12</a:t>
                </a:r>
                <a:r>
                  <a:rPr lang="en-US" altLang="zh-CN" sz="2000" i="1" dirty="0">
                    <a:ea typeface="仿宋" panose="02010609060101010101" pitchFamily="49" charset="-122"/>
                  </a:rPr>
                  <a:t> </a:t>
                </a:r>
                <a14:m>
                  <m:oMath xmlns:m="http://schemas.openxmlformats.org/officeDocument/2006/math">
                    <m:sSup>
                      <m:sSupPr>
                        <m:ctrlPr>
                          <a:rPr lang="en-US" altLang="zh-CN" sz="2000" i="1">
                            <a:latin typeface="Cambria Math" panose="02040503050406030204" pitchFamily="18" charset="0"/>
                            <a:ea typeface="仿宋" panose="02010609060101010101" pitchFamily="49" charset="-122"/>
                          </a:rPr>
                        </m:ctrlPr>
                      </m:sSupPr>
                      <m:e>
                        <m:r>
                          <a:rPr lang="en-US" altLang="zh-CN" sz="2000" b="0" i="1">
                            <a:latin typeface="Cambria Math" panose="02040503050406030204" pitchFamily="18" charset="0"/>
                            <a:ea typeface="仿宋" panose="02010609060101010101" pitchFamily="49" charset="-122"/>
                          </a:rPr>
                          <m:t>𝑥</m:t>
                        </m:r>
                      </m:e>
                      <m:sup>
                        <m:r>
                          <a:rPr lang="en-US" altLang="zh-CN" sz="2000" b="0" i="1">
                            <a:latin typeface="Cambria Math" panose="02040503050406030204" pitchFamily="18" charset="0"/>
                            <a:ea typeface="仿宋" panose="02010609060101010101" pitchFamily="49" charset="-122"/>
                          </a:rPr>
                          <m:t>2</m:t>
                        </m:r>
                      </m:sup>
                    </m:sSup>
                  </m:oMath>
                </a14:m>
                <a:r>
                  <a:rPr lang="en-US" altLang="zh-CN" sz="2000" i="1" dirty="0">
                    <a:ea typeface="仿宋" panose="02010609060101010101" pitchFamily="49" charset="-122"/>
                  </a:rPr>
                  <a:t>+</a:t>
                </a:r>
                <a:r>
                  <a:rPr lang="en-US" altLang="zh-CN" sz="2000" dirty="0">
                    <a:ea typeface="仿宋" panose="02010609060101010101" pitchFamily="49" charset="-122"/>
                  </a:rPr>
                  <a:t>15</a:t>
                </a:r>
                <a:r>
                  <a:rPr lang="en-US" altLang="zh-CN" sz="2000" i="1" dirty="0">
                    <a:ea typeface="仿宋" panose="02010609060101010101" pitchFamily="49" charset="-122"/>
                  </a:rPr>
                  <a:t> </a:t>
                </a:r>
                <a14:m>
                  <m:oMath xmlns:m="http://schemas.openxmlformats.org/officeDocument/2006/math">
                    <m:sSup>
                      <m:sSupPr>
                        <m:ctrlPr>
                          <a:rPr lang="en-US" altLang="zh-CN" sz="2000" i="1">
                            <a:latin typeface="Cambria Math" panose="02040503050406030204" pitchFamily="18" charset="0"/>
                            <a:ea typeface="仿宋" panose="02010609060101010101" pitchFamily="49" charset="-122"/>
                          </a:rPr>
                        </m:ctrlPr>
                      </m:sSupPr>
                      <m:e>
                        <m:r>
                          <a:rPr lang="en-US" altLang="zh-CN" sz="2000" b="0" i="1">
                            <a:latin typeface="Cambria Math" panose="02040503050406030204" pitchFamily="18" charset="0"/>
                            <a:ea typeface="仿宋" panose="02010609060101010101" pitchFamily="49" charset="-122"/>
                          </a:rPr>
                          <m:t>𝑥</m:t>
                        </m:r>
                      </m:e>
                      <m:sup>
                        <m:r>
                          <a:rPr lang="en-US" altLang="zh-CN" sz="2000" b="0" i="1">
                            <a:latin typeface="Cambria Math" panose="02040503050406030204" pitchFamily="18" charset="0"/>
                            <a:ea typeface="仿宋" panose="02010609060101010101" pitchFamily="49" charset="-122"/>
                          </a:rPr>
                          <m:t>1</m:t>
                        </m:r>
                      </m:sup>
                    </m:sSup>
                  </m:oMath>
                </a14:m>
                <a:r>
                  <a:rPr lang="en-US" altLang="zh-CN" sz="2000" i="1" dirty="0">
                    <a:ea typeface="仿宋" panose="02010609060101010101" pitchFamily="49" charset="-122"/>
                  </a:rPr>
                  <a:t>+</a:t>
                </a:r>
                <a:r>
                  <a:rPr lang="en-US" altLang="zh-CN" sz="2000" dirty="0">
                    <a:ea typeface="仿宋" panose="02010609060101010101" pitchFamily="49" charset="-122"/>
                  </a:rPr>
                  <a:t>11</a:t>
                </a:r>
                <a:endParaRPr lang="en-US" altLang="zh-CN" sz="2000" dirty="0">
                  <a:ea typeface="仿宋" panose="02010609060101010101" pitchFamily="49" charset="-122"/>
                </a:endParaRPr>
              </a:p>
              <a:p>
                <a:pPr marL="0" indent="0" algn="l">
                  <a:buNone/>
                </a:pPr>
                <a:endParaRPr lang="en-US" altLang="zh-CN" sz="2000" i="1" dirty="0">
                  <a:ea typeface="仿宋" panose="02010609060101010101" pitchFamily="49" charset="-122"/>
                </a:endParaRPr>
              </a:p>
              <a:p>
                <a:pPr marL="0" indent="0" algn="l">
                  <a:buNone/>
                </a:pPr>
                <a:endParaRPr lang="en-US" altLang="zh-CN" sz="2000" dirty="0">
                  <a:solidFill>
                    <a:srgbClr val="C00000"/>
                  </a:solidFill>
                  <a:ea typeface="黑体" panose="02010609060101010101" pitchFamily="49" charset="-122"/>
                </a:endParaRPr>
              </a:p>
            </p:txBody>
          </p:sp>
        </mc:Choice>
        <mc:Fallback>
          <p:sp>
            <p:nvSpPr>
              <p:cNvPr id="6" name="内容占位符 2"/>
              <p:cNvSpPr txBox="1">
                <a:spLocks noRot="1" noChangeAspect="1" noMove="1" noResize="1" noEditPoints="1" noAdjustHandles="1" noChangeArrowheads="1" noChangeShapeType="1" noTextEdit="1"/>
              </p:cNvSpPr>
              <p:nvPr/>
            </p:nvSpPr>
            <p:spPr>
              <a:xfrm>
                <a:off x="313054" y="4162175"/>
                <a:ext cx="8429549" cy="1754851"/>
              </a:xfrm>
              <a:prstGeom prst="rect">
                <a:avLst/>
              </a:prstGeom>
              <a:blipFill rotWithShape="1">
                <a:blip r:embed="rId3"/>
                <a:stretch>
                  <a:fillRect l="-121" t="-1361" r="-106" b="-38206"/>
                </a:stretch>
              </a:blipFill>
              <a:ln w="19050">
                <a:solidFill>
                  <a:srgbClr val="92D050"/>
                </a:solidFill>
              </a:ln>
            </p:spPr>
            <p:txBody>
              <a:bodyPr/>
              <a:lstStyle/>
              <a:p>
                <a:r>
                  <a:rPr lang="zh-CN" altLang="en-US">
                    <a:noFill/>
                  </a:rPr>
                  <a:t> </a:t>
                </a:r>
              </a:p>
            </p:txBody>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en-US" altLang="zh-CN" sz="2400" dirty="0">
                <a:sym typeface="+mn-ea"/>
              </a:rPr>
              <a:t>R-S</a:t>
            </a:r>
            <a:r>
              <a:rPr lang="zh-CN" altLang="en-US" sz="2400" dirty="0">
                <a:sym typeface="+mn-ea"/>
              </a:rPr>
              <a:t>码的编码实例</a:t>
            </a:r>
            <a:endParaRPr lang="zh-CN" altLang="en-US" sz="2400" dirty="0">
              <a:sym typeface="+mn-ea"/>
            </a:endParaRPr>
          </a:p>
        </p:txBody>
      </p:sp>
      <mc:AlternateContent xmlns:mc="http://schemas.openxmlformats.org/markup-compatibility/2006">
        <mc:Choice xmlns:a14="http://schemas.microsoft.com/office/drawing/2010/main" Requires="a14">
          <p:sp>
            <p:nvSpPr>
              <p:cNvPr id="5" name="内容占位符 2"/>
              <p:cNvSpPr txBox="1"/>
              <p:nvPr/>
            </p:nvSpPr>
            <p:spPr>
              <a:xfrm>
                <a:off x="313056" y="2750151"/>
                <a:ext cx="8429549" cy="1745622"/>
              </a:xfrm>
              <a:prstGeom prst="rect">
                <a:avLst/>
              </a:prstGeom>
              <a:ln w="19050">
                <a:solidFill>
                  <a:srgbClr val="92D05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i="1" dirty="0"/>
                  <a:t>RS</a:t>
                </a:r>
                <a:r>
                  <a:rPr lang="zh-CN" altLang="en-US" sz="2000" dirty="0">
                    <a:latin typeface="+mn-ea"/>
                  </a:rPr>
                  <a:t>编码：</a:t>
                </a:r>
                <a:r>
                  <a:rPr lang="en-US" altLang="zh-CN" sz="2000" b="1" dirty="0">
                    <a:latin typeface="+mn-ea"/>
                  </a:rPr>
                  <a:t> </a:t>
                </a:r>
                <a:endParaRPr lang="en-US" altLang="zh-CN" sz="2000" b="1" dirty="0">
                  <a:latin typeface="+mn-ea"/>
                </a:endParaRPr>
              </a:p>
              <a:p>
                <a:pPr marL="0" lvl="0" indent="0" eaLnBrk="0" hangingPunct="0">
                  <a:lnSpc>
                    <a:spcPct val="100000"/>
                  </a:lnSpc>
                  <a:spcBef>
                    <a:spcPct val="0"/>
                  </a:spcBef>
                  <a:buNone/>
                </a:pPr>
                <a:r>
                  <a:rPr lang="en-US" altLang="zh-CN" sz="2000" i="1" dirty="0">
                    <a:solidFill>
                      <a:srgbClr val="000000"/>
                    </a:solidFill>
                    <a:ea typeface="仿宋" panose="02010609060101010101" pitchFamily="49" charset="-122"/>
                  </a:rPr>
                  <a:t>c</a:t>
                </a:r>
                <a:r>
                  <a:rPr lang="en-US" altLang="zh-CN" sz="2000" dirty="0">
                    <a:solidFill>
                      <a:srgbClr val="000000"/>
                    </a:solidFill>
                    <a:ea typeface="仿宋" panose="02010609060101010101" pitchFamily="49" charset="-122"/>
                  </a:rPr>
                  <a:t>(</a:t>
                </a:r>
                <a:r>
                  <a:rPr lang="en-US" altLang="zh-CN" sz="2000" i="1" dirty="0">
                    <a:solidFill>
                      <a:srgbClr val="000000"/>
                    </a:solidFill>
                    <a:ea typeface="仿宋" panose="02010609060101010101" pitchFamily="49" charset="-122"/>
                  </a:rPr>
                  <a:t>x</a:t>
                </a:r>
                <a:r>
                  <a:rPr lang="en-US" altLang="zh-CN" sz="2000" dirty="0">
                    <a:solidFill>
                      <a:srgbClr val="000000"/>
                    </a:solidFill>
                    <a:ea typeface="仿宋" panose="02010609060101010101" pitchFamily="49" charset="-122"/>
                  </a:rPr>
                  <a:t>)= </a:t>
                </a:r>
                <a:r>
                  <a:rPr lang="en-US" altLang="zh-CN" sz="2000" i="1" dirty="0">
                    <a:solidFill>
                      <a:srgbClr val="000000"/>
                    </a:solidFill>
                    <a:ea typeface="仿宋" panose="02010609060101010101" pitchFamily="49" charset="-122"/>
                  </a:rPr>
                  <a:t>m</a:t>
                </a:r>
                <a:r>
                  <a:rPr lang="en-US" altLang="zh-CN" sz="2000" dirty="0">
                    <a:solidFill>
                      <a:srgbClr val="000000"/>
                    </a:solidFill>
                    <a:ea typeface="仿宋" panose="02010609060101010101" pitchFamily="49" charset="-122"/>
                  </a:rPr>
                  <a:t>(</a:t>
                </a:r>
                <a:r>
                  <a:rPr lang="en-US" altLang="zh-CN" sz="2000" i="1" dirty="0">
                    <a:solidFill>
                      <a:srgbClr val="000000"/>
                    </a:solidFill>
                    <a:ea typeface="仿宋" panose="02010609060101010101" pitchFamily="49" charset="-122"/>
                  </a:rPr>
                  <a:t>x</a:t>
                </a:r>
                <a:r>
                  <a:rPr lang="en-US" altLang="zh-CN" sz="2000" dirty="0">
                    <a:solidFill>
                      <a:srgbClr val="000000"/>
                    </a:solidFill>
                    <a:ea typeface="仿宋" panose="02010609060101010101" pitchFamily="49" charset="-122"/>
                  </a:rPr>
                  <a:t>)</a:t>
                </a:r>
                <a14:m>
                  <m:oMath xmlns:m="http://schemas.openxmlformats.org/officeDocument/2006/math">
                    <m:r>
                      <a:rPr lang="en-US" altLang="zh-CN" sz="2000" i="1" dirty="0" smtClean="0">
                        <a:solidFill>
                          <a:srgbClr val="000000"/>
                        </a:solidFill>
                        <a:latin typeface="Cambria Math" panose="02040503050406030204" pitchFamily="18" charset="0"/>
                        <a:ea typeface="Cambria Math" panose="02040503050406030204" pitchFamily="18" charset="0"/>
                      </a:rPr>
                      <m:t>×</m:t>
                    </m:r>
                  </m:oMath>
                </a14:m>
                <a:r>
                  <a:rPr lang="en-US" altLang="zh-CN" sz="2000" dirty="0">
                    <a:solidFill>
                      <a:srgbClr val="000000"/>
                    </a:solidFill>
                    <a:ea typeface="宋体" panose="02010600030101010101" pitchFamily="2" charset="-122"/>
                  </a:rPr>
                  <a:t> </a:t>
                </a:r>
                <a14:m>
                  <m:oMath xmlns:m="http://schemas.openxmlformats.org/officeDocument/2006/math">
                    <m:sSup>
                      <m:sSupPr>
                        <m:ctrlPr>
                          <a:rPr lang="en-US" altLang="zh-CN" sz="2000" i="1">
                            <a:solidFill>
                              <a:srgbClr val="000000"/>
                            </a:solidFill>
                            <a:latin typeface="Cambria Math" panose="02040503050406030204" pitchFamily="18" charset="0"/>
                          </a:rPr>
                        </m:ctrlPr>
                      </m:sSupPr>
                      <m:e>
                        <m:r>
                          <a:rPr lang="en-US" altLang="zh-CN" sz="2000" b="0" i="1">
                            <a:solidFill>
                              <a:srgbClr val="000000"/>
                            </a:solidFill>
                            <a:latin typeface="Cambria Math" panose="02040503050406030204" pitchFamily="18" charset="0"/>
                          </a:rPr>
                          <m:t>𝑥</m:t>
                        </m:r>
                      </m:e>
                      <m:sup>
                        <m:r>
                          <a:rPr lang="en-US" altLang="zh-CN" sz="2000" b="0" i="1">
                            <a:solidFill>
                              <a:srgbClr val="000000"/>
                            </a:solidFill>
                            <a:latin typeface="Cambria Math" panose="02040503050406030204" pitchFamily="18" charset="0"/>
                          </a:rPr>
                          <m:t>6</m:t>
                        </m:r>
                      </m:sup>
                    </m:sSup>
                    <m:r>
                      <a:rPr lang="en-US" altLang="zh-CN" sz="2000" b="0" i="1">
                        <a:solidFill>
                          <a:srgbClr val="000000"/>
                        </a:solidFill>
                        <a:latin typeface="Cambria Math" panose="02040503050406030204" pitchFamily="18" charset="0"/>
                      </a:rPr>
                      <m:t> </m:t>
                    </m:r>
                  </m:oMath>
                </a14:m>
                <a:r>
                  <a:rPr lang="en-US" altLang="zh-CN" sz="2000" dirty="0">
                    <a:solidFill>
                      <a:srgbClr val="000000"/>
                    </a:solidFill>
                    <a:ea typeface="仿宋" panose="02010609060101010101" pitchFamily="49" charset="-122"/>
                  </a:rPr>
                  <a:t>+</a:t>
                </a:r>
                <a:r>
                  <a:rPr lang="en-US" altLang="zh-CN" sz="2000" i="1" dirty="0">
                    <a:solidFill>
                      <a:srgbClr val="000000"/>
                    </a:solidFill>
                    <a:ea typeface="仿宋" panose="02010609060101010101" pitchFamily="49" charset="-122"/>
                  </a:rPr>
                  <a:t>p</a:t>
                </a:r>
                <a:r>
                  <a:rPr lang="en-US" altLang="zh-CN" sz="2000" dirty="0">
                    <a:solidFill>
                      <a:srgbClr val="000000"/>
                    </a:solidFill>
                    <a:ea typeface="仿宋" panose="02010609060101010101" pitchFamily="49" charset="-122"/>
                  </a:rPr>
                  <a:t>(</a:t>
                </a:r>
                <a:r>
                  <a:rPr lang="en-US" altLang="zh-CN" sz="2000" i="1" dirty="0">
                    <a:solidFill>
                      <a:srgbClr val="000000"/>
                    </a:solidFill>
                    <a:ea typeface="仿宋" panose="02010609060101010101" pitchFamily="49" charset="-122"/>
                  </a:rPr>
                  <a:t>x</a:t>
                </a:r>
                <a:r>
                  <a:rPr lang="en-US" altLang="zh-CN" sz="2000" dirty="0">
                    <a:solidFill>
                      <a:srgbClr val="000000"/>
                    </a:solidFill>
                    <a:ea typeface="仿宋" panose="02010609060101010101" pitchFamily="49" charset="-122"/>
                  </a:rPr>
                  <a:t>)= </a:t>
                </a:r>
                <a14:m>
                  <m:oMath xmlns:m="http://schemas.openxmlformats.org/officeDocument/2006/math">
                    <m:sSup>
                      <m:sSupPr>
                        <m:ctrlPr>
                          <a:rPr lang="en-US" altLang="zh-CN" sz="2000" i="1">
                            <a:solidFill>
                              <a:srgbClr val="000000"/>
                            </a:solidFill>
                            <a:latin typeface="Cambria Math" panose="02040503050406030204" pitchFamily="18" charset="0"/>
                          </a:rPr>
                        </m:ctrlPr>
                      </m:sSupPr>
                      <m:e>
                        <m:r>
                          <a:rPr lang="en-US" altLang="zh-CN" sz="2000" b="0" i="1">
                            <a:solidFill>
                              <a:srgbClr val="000000"/>
                            </a:solidFill>
                            <a:latin typeface="Cambria Math" panose="02040503050406030204" pitchFamily="18" charset="0"/>
                          </a:rPr>
                          <m:t>𝑥</m:t>
                        </m:r>
                      </m:e>
                      <m:sup>
                        <m:r>
                          <a:rPr lang="en-US" altLang="zh-CN" sz="2000" b="0" i="1">
                            <a:solidFill>
                              <a:srgbClr val="000000"/>
                            </a:solidFill>
                            <a:latin typeface="Cambria Math" panose="02040503050406030204" pitchFamily="18" charset="0"/>
                          </a:rPr>
                          <m:t>14</m:t>
                        </m:r>
                      </m:sup>
                    </m:sSup>
                    <m:r>
                      <a:rPr lang="en-US" altLang="zh-CN" sz="2000" b="0" i="1">
                        <a:solidFill>
                          <a:srgbClr val="000000"/>
                        </a:solidFill>
                        <a:latin typeface="Cambria Math" panose="02040503050406030204" pitchFamily="18" charset="0"/>
                      </a:rPr>
                      <m:t>+</m:t>
                    </m:r>
                    <m:r>
                      <a:rPr lang="en-US" altLang="zh-CN" sz="2000" b="0" i="1">
                        <a:solidFill>
                          <a:srgbClr val="000000"/>
                        </a:solidFill>
                        <a:latin typeface="Cambria Math" panose="02040503050406030204" pitchFamily="18" charset="0"/>
                      </a:rPr>
                      <m:t>2</m:t>
                    </m:r>
                    <m:sSup>
                      <m:sSupPr>
                        <m:ctrlPr>
                          <a:rPr lang="en-US" altLang="zh-CN" sz="2000" i="1">
                            <a:solidFill>
                              <a:srgbClr val="000000"/>
                            </a:solidFill>
                            <a:latin typeface="Cambria Math" panose="02040503050406030204" pitchFamily="18" charset="0"/>
                          </a:rPr>
                        </m:ctrlPr>
                      </m:sSupPr>
                      <m:e>
                        <m:r>
                          <a:rPr lang="en-US" altLang="zh-CN" sz="2000" b="0" i="1">
                            <a:solidFill>
                              <a:srgbClr val="000000"/>
                            </a:solidFill>
                            <a:latin typeface="Cambria Math" panose="02040503050406030204" pitchFamily="18" charset="0"/>
                          </a:rPr>
                          <m:t>𝑥</m:t>
                        </m:r>
                      </m:e>
                      <m:sup>
                        <m:r>
                          <a:rPr lang="en-US" altLang="zh-CN" sz="2000" b="0" i="1">
                            <a:solidFill>
                              <a:srgbClr val="000000"/>
                            </a:solidFill>
                            <a:latin typeface="Cambria Math" panose="02040503050406030204" pitchFamily="18" charset="0"/>
                          </a:rPr>
                          <m:t>13</m:t>
                        </m:r>
                      </m:sup>
                    </m:sSup>
                    <m:r>
                      <a:rPr lang="en-US" altLang="zh-CN" sz="2000" b="0">
                        <a:solidFill>
                          <a:srgbClr val="000000"/>
                        </a:solidFill>
                        <a:latin typeface="Cambria Math" panose="02040503050406030204" pitchFamily="18" charset="0"/>
                      </a:rPr>
                      <m:t>+</m:t>
                    </m:r>
                    <m:sSup>
                      <m:sSupPr>
                        <m:ctrlPr>
                          <a:rPr lang="en-US" altLang="zh-CN" sz="2000" i="1">
                            <a:solidFill>
                              <a:srgbClr val="000000"/>
                            </a:solidFill>
                            <a:latin typeface="Cambria Math" panose="02040503050406030204" pitchFamily="18" charset="0"/>
                          </a:rPr>
                        </m:ctrlPr>
                      </m:sSupPr>
                      <m:e>
                        <m:r>
                          <a:rPr lang="en-US" altLang="zh-CN" sz="2000" b="0" i="1">
                            <a:solidFill>
                              <a:srgbClr val="000000"/>
                            </a:solidFill>
                            <a:latin typeface="Cambria Math" panose="02040503050406030204" pitchFamily="18" charset="0"/>
                          </a:rPr>
                          <m:t>3</m:t>
                        </m:r>
                        <m:r>
                          <a:rPr lang="en-US" altLang="zh-CN" sz="2000" b="0" i="1">
                            <a:solidFill>
                              <a:srgbClr val="000000"/>
                            </a:solidFill>
                            <a:latin typeface="Cambria Math" panose="02040503050406030204" pitchFamily="18" charset="0"/>
                          </a:rPr>
                          <m:t>𝑥</m:t>
                        </m:r>
                      </m:e>
                      <m:sup>
                        <m:r>
                          <a:rPr lang="en-US" altLang="zh-CN" sz="2000" b="0" i="1">
                            <a:solidFill>
                              <a:srgbClr val="000000"/>
                            </a:solidFill>
                            <a:latin typeface="Cambria Math" panose="02040503050406030204" pitchFamily="18" charset="0"/>
                          </a:rPr>
                          <m:t>12</m:t>
                        </m:r>
                      </m:sup>
                    </m:sSup>
                    <m:r>
                      <a:rPr lang="en-US" altLang="zh-CN" sz="2000" b="0" i="1">
                        <a:solidFill>
                          <a:srgbClr val="000000"/>
                        </a:solidFill>
                        <a:latin typeface="Cambria Math" panose="02040503050406030204" pitchFamily="18" charset="0"/>
                      </a:rPr>
                      <m:t>+</m:t>
                    </m:r>
                    <m:sSup>
                      <m:sSupPr>
                        <m:ctrlPr>
                          <a:rPr lang="en-US" altLang="zh-CN" sz="2000" i="1">
                            <a:solidFill>
                              <a:srgbClr val="000000"/>
                            </a:solidFill>
                            <a:latin typeface="Cambria Math" panose="02040503050406030204" pitchFamily="18" charset="0"/>
                          </a:rPr>
                        </m:ctrlPr>
                      </m:sSupPr>
                      <m:e>
                        <m:r>
                          <a:rPr lang="en-US" altLang="zh-CN" sz="2000" b="0" i="1">
                            <a:solidFill>
                              <a:srgbClr val="000000"/>
                            </a:solidFill>
                            <a:latin typeface="Cambria Math" panose="02040503050406030204" pitchFamily="18" charset="0"/>
                          </a:rPr>
                          <m:t>4</m:t>
                        </m:r>
                        <m:r>
                          <a:rPr lang="en-US" altLang="zh-CN" sz="2000" b="0" i="1">
                            <a:solidFill>
                              <a:srgbClr val="000000"/>
                            </a:solidFill>
                            <a:latin typeface="Cambria Math" panose="02040503050406030204" pitchFamily="18" charset="0"/>
                          </a:rPr>
                          <m:t>𝑥</m:t>
                        </m:r>
                      </m:e>
                      <m:sup>
                        <m:r>
                          <a:rPr lang="en-US" altLang="zh-CN" sz="2000" b="0" i="1">
                            <a:solidFill>
                              <a:srgbClr val="000000"/>
                            </a:solidFill>
                            <a:latin typeface="Cambria Math" panose="02040503050406030204" pitchFamily="18" charset="0"/>
                          </a:rPr>
                          <m:t>11</m:t>
                        </m:r>
                      </m:sup>
                    </m:sSup>
                    <m:r>
                      <a:rPr lang="en-US" altLang="zh-CN" sz="2000" b="0" i="1">
                        <a:solidFill>
                          <a:srgbClr val="000000"/>
                        </a:solidFill>
                        <a:latin typeface="Cambria Math" panose="02040503050406030204" pitchFamily="18" charset="0"/>
                      </a:rPr>
                      <m:t>+</m:t>
                    </m:r>
                    <m:r>
                      <a:rPr lang="en-US" altLang="zh-CN" sz="2000" b="0" i="1">
                        <a:solidFill>
                          <a:srgbClr val="000000"/>
                        </a:solidFill>
                        <a:latin typeface="Cambria Math" panose="02040503050406030204" pitchFamily="18" charset="0"/>
                      </a:rPr>
                      <m:t>5</m:t>
                    </m:r>
                    <m:sSup>
                      <m:sSupPr>
                        <m:ctrlPr>
                          <a:rPr lang="en-US" altLang="zh-CN" sz="2000" i="1">
                            <a:solidFill>
                              <a:srgbClr val="000000"/>
                            </a:solidFill>
                            <a:latin typeface="Cambria Math" panose="02040503050406030204" pitchFamily="18" charset="0"/>
                          </a:rPr>
                        </m:ctrlPr>
                      </m:sSupPr>
                      <m:e>
                        <m:r>
                          <a:rPr lang="en-US" altLang="zh-CN" sz="2000" b="0" i="1">
                            <a:solidFill>
                              <a:srgbClr val="000000"/>
                            </a:solidFill>
                            <a:latin typeface="Cambria Math" panose="02040503050406030204" pitchFamily="18" charset="0"/>
                          </a:rPr>
                          <m:t>𝑥</m:t>
                        </m:r>
                      </m:e>
                      <m:sup>
                        <m:r>
                          <a:rPr lang="en-US" altLang="zh-CN" sz="2000" b="0" i="1">
                            <a:solidFill>
                              <a:srgbClr val="000000"/>
                            </a:solidFill>
                            <a:latin typeface="Cambria Math" panose="02040503050406030204" pitchFamily="18" charset="0"/>
                          </a:rPr>
                          <m:t>10</m:t>
                        </m:r>
                      </m:sup>
                    </m:sSup>
                    <m:r>
                      <a:rPr lang="en-US" altLang="zh-CN" sz="2000" b="0">
                        <a:solidFill>
                          <a:srgbClr val="000000"/>
                        </a:solidFill>
                        <a:latin typeface="Cambria Math" panose="02040503050406030204" pitchFamily="18" charset="0"/>
                      </a:rPr>
                      <m:t>+</m:t>
                    </m:r>
                    <m:sSup>
                      <m:sSupPr>
                        <m:ctrlPr>
                          <a:rPr lang="en-US" altLang="zh-CN" sz="2000" i="1">
                            <a:solidFill>
                              <a:srgbClr val="000000"/>
                            </a:solidFill>
                            <a:latin typeface="Cambria Math" panose="02040503050406030204" pitchFamily="18" charset="0"/>
                          </a:rPr>
                        </m:ctrlPr>
                      </m:sSupPr>
                      <m:e>
                        <m:r>
                          <a:rPr lang="en-US" altLang="zh-CN" sz="2000" b="0" i="1">
                            <a:solidFill>
                              <a:srgbClr val="000000"/>
                            </a:solidFill>
                            <a:latin typeface="Cambria Math" panose="02040503050406030204" pitchFamily="18" charset="0"/>
                          </a:rPr>
                          <m:t>6</m:t>
                        </m:r>
                        <m:r>
                          <a:rPr lang="en-US" altLang="zh-CN" sz="2000" b="0" i="1">
                            <a:solidFill>
                              <a:srgbClr val="000000"/>
                            </a:solidFill>
                            <a:latin typeface="Cambria Math" panose="02040503050406030204" pitchFamily="18" charset="0"/>
                          </a:rPr>
                          <m:t>𝑥</m:t>
                        </m:r>
                      </m:e>
                      <m:sup>
                        <m:r>
                          <a:rPr lang="en-US" altLang="zh-CN" sz="2000" b="0" i="1">
                            <a:solidFill>
                              <a:srgbClr val="000000"/>
                            </a:solidFill>
                            <a:latin typeface="Cambria Math" panose="02040503050406030204" pitchFamily="18" charset="0"/>
                          </a:rPr>
                          <m:t>9</m:t>
                        </m:r>
                      </m:sup>
                    </m:sSup>
                    <m:r>
                      <a:rPr lang="en-US" altLang="zh-CN" sz="2000" b="0" i="1">
                        <a:solidFill>
                          <a:srgbClr val="000000"/>
                        </a:solidFill>
                        <a:latin typeface="Cambria Math" panose="02040503050406030204" pitchFamily="18" charset="0"/>
                      </a:rPr>
                      <m:t>+</m:t>
                    </m:r>
                    <m:r>
                      <a:rPr lang="en-US" altLang="zh-CN" sz="2000" b="0" i="1">
                        <a:solidFill>
                          <a:srgbClr val="000000"/>
                        </a:solidFill>
                        <a:latin typeface="Cambria Math" panose="02040503050406030204" pitchFamily="18" charset="0"/>
                      </a:rPr>
                      <m:t>7</m:t>
                    </m:r>
                    <m:sSup>
                      <m:sSupPr>
                        <m:ctrlPr>
                          <a:rPr lang="en-US" altLang="zh-CN" sz="2000" i="1">
                            <a:solidFill>
                              <a:srgbClr val="000000"/>
                            </a:solidFill>
                            <a:latin typeface="Cambria Math" panose="02040503050406030204" pitchFamily="18" charset="0"/>
                          </a:rPr>
                        </m:ctrlPr>
                      </m:sSupPr>
                      <m:e>
                        <m:r>
                          <a:rPr lang="en-US" altLang="zh-CN" sz="2000" b="0" i="1">
                            <a:solidFill>
                              <a:srgbClr val="000000"/>
                            </a:solidFill>
                            <a:latin typeface="Cambria Math" panose="02040503050406030204" pitchFamily="18" charset="0"/>
                          </a:rPr>
                          <m:t>𝑥</m:t>
                        </m:r>
                      </m:e>
                      <m:sup>
                        <m:r>
                          <a:rPr lang="en-US" altLang="zh-CN" sz="2000" b="0" i="1">
                            <a:solidFill>
                              <a:srgbClr val="000000"/>
                            </a:solidFill>
                            <a:latin typeface="Cambria Math" panose="02040503050406030204" pitchFamily="18" charset="0"/>
                          </a:rPr>
                          <m:t>8</m:t>
                        </m:r>
                      </m:sup>
                    </m:sSup>
                    <m:r>
                      <a:rPr lang="en-US" altLang="zh-CN" sz="2000" b="0" i="1">
                        <a:solidFill>
                          <a:srgbClr val="000000"/>
                        </a:solidFill>
                        <a:latin typeface="Cambria Math" panose="02040503050406030204" pitchFamily="18" charset="0"/>
                      </a:rPr>
                      <m:t>+</m:t>
                    </m:r>
                    <m:r>
                      <a:rPr lang="en-US" altLang="zh-CN" sz="2000" b="0" i="1">
                        <a:solidFill>
                          <a:srgbClr val="000000"/>
                        </a:solidFill>
                        <a:latin typeface="Cambria Math" panose="02040503050406030204" pitchFamily="18" charset="0"/>
                      </a:rPr>
                      <m:t>8</m:t>
                    </m:r>
                    <m:sSup>
                      <m:sSupPr>
                        <m:ctrlPr>
                          <a:rPr lang="en-US" altLang="zh-CN" sz="2000" i="1">
                            <a:solidFill>
                              <a:srgbClr val="000000"/>
                            </a:solidFill>
                            <a:latin typeface="Cambria Math" panose="02040503050406030204" pitchFamily="18" charset="0"/>
                          </a:rPr>
                        </m:ctrlPr>
                      </m:sSupPr>
                      <m:e>
                        <m:r>
                          <a:rPr lang="en-US" altLang="zh-CN" sz="2000" b="0" i="1">
                            <a:solidFill>
                              <a:srgbClr val="000000"/>
                            </a:solidFill>
                            <a:latin typeface="Cambria Math" panose="02040503050406030204" pitchFamily="18" charset="0"/>
                          </a:rPr>
                          <m:t>𝑥</m:t>
                        </m:r>
                      </m:e>
                      <m:sup>
                        <m:r>
                          <a:rPr lang="en-US" altLang="zh-CN" sz="2000" b="0" i="1">
                            <a:solidFill>
                              <a:srgbClr val="000000"/>
                            </a:solidFill>
                            <a:latin typeface="Cambria Math" panose="02040503050406030204" pitchFamily="18" charset="0"/>
                          </a:rPr>
                          <m:t>7</m:t>
                        </m:r>
                      </m:sup>
                    </m:sSup>
                    <m:r>
                      <a:rPr lang="en-US" altLang="zh-CN" sz="2000" b="0" i="1">
                        <a:solidFill>
                          <a:srgbClr val="000000"/>
                        </a:solidFill>
                        <a:latin typeface="Cambria Math" panose="02040503050406030204" pitchFamily="18" charset="0"/>
                      </a:rPr>
                      <m:t>+</m:t>
                    </m:r>
                    <m:r>
                      <a:rPr lang="en-US" altLang="zh-CN" sz="2000" b="0" i="1">
                        <a:solidFill>
                          <a:srgbClr val="000000"/>
                        </a:solidFill>
                        <a:latin typeface="Cambria Math" panose="02040503050406030204" pitchFamily="18" charset="0"/>
                      </a:rPr>
                      <m:t>9</m:t>
                    </m:r>
                  </m:oMath>
                </a14:m>
                <a:r>
                  <a:rPr lang="en-US" altLang="zh-CN" sz="2000" dirty="0">
                    <a:solidFill>
                      <a:srgbClr val="000000"/>
                    </a:solidFill>
                    <a:ea typeface="仿宋" panose="02010609060101010101" pitchFamily="49" charset="-122"/>
                  </a:rPr>
                  <a:t> </a:t>
                </a:r>
                <a14:m>
                  <m:oMath xmlns:m="http://schemas.openxmlformats.org/officeDocument/2006/math">
                    <m:sSup>
                      <m:sSupPr>
                        <m:ctrlPr>
                          <a:rPr lang="en-US" altLang="zh-CN" sz="2000" i="1">
                            <a:solidFill>
                              <a:srgbClr val="000000"/>
                            </a:solidFill>
                            <a:latin typeface="Cambria Math" panose="02040503050406030204" pitchFamily="18" charset="0"/>
                          </a:rPr>
                        </m:ctrlPr>
                      </m:sSupPr>
                      <m:e>
                        <m:r>
                          <a:rPr lang="en-US" altLang="zh-CN" sz="2000" b="0" i="1">
                            <a:solidFill>
                              <a:srgbClr val="000000"/>
                            </a:solidFill>
                            <a:latin typeface="Cambria Math" panose="02040503050406030204" pitchFamily="18" charset="0"/>
                          </a:rPr>
                          <m:t>𝑥</m:t>
                        </m:r>
                      </m:e>
                      <m:sup>
                        <m:r>
                          <a:rPr lang="en-US" altLang="zh-CN" sz="2000" b="0" i="1">
                            <a:solidFill>
                              <a:srgbClr val="000000"/>
                            </a:solidFill>
                            <a:latin typeface="Cambria Math" panose="02040503050406030204" pitchFamily="18" charset="0"/>
                          </a:rPr>
                          <m:t>6</m:t>
                        </m:r>
                      </m:sup>
                    </m:sSup>
                  </m:oMath>
                </a14:m>
                <a:r>
                  <a:rPr lang="en-US" altLang="zh-CN" sz="2000" dirty="0">
                    <a:solidFill>
                      <a:srgbClr val="000000"/>
                    </a:solidFill>
                    <a:ea typeface="仿宋" panose="02010609060101010101" pitchFamily="49" charset="-122"/>
                  </a:rPr>
                  <a:t>+ 2 </a:t>
                </a:r>
                <a14:m>
                  <m:oMath xmlns:m="http://schemas.openxmlformats.org/officeDocument/2006/math">
                    <m:sSup>
                      <m:sSupPr>
                        <m:ctrlPr>
                          <a:rPr lang="en-US" altLang="zh-CN" sz="2000" i="1">
                            <a:solidFill>
                              <a:srgbClr val="000000"/>
                            </a:solidFill>
                            <a:latin typeface="Cambria Math" panose="02040503050406030204" pitchFamily="18" charset="0"/>
                          </a:rPr>
                        </m:ctrlPr>
                      </m:sSupPr>
                      <m:e>
                        <m:r>
                          <a:rPr lang="en-US" altLang="zh-CN" sz="2000" b="0" i="1">
                            <a:solidFill>
                              <a:srgbClr val="000000"/>
                            </a:solidFill>
                            <a:latin typeface="Cambria Math" panose="02040503050406030204" pitchFamily="18" charset="0"/>
                          </a:rPr>
                          <m:t>𝑥</m:t>
                        </m:r>
                      </m:e>
                      <m:sup>
                        <m:r>
                          <a:rPr lang="en-US" altLang="zh-CN" sz="2000" b="0" i="1">
                            <a:solidFill>
                              <a:srgbClr val="000000"/>
                            </a:solidFill>
                            <a:latin typeface="Cambria Math" panose="02040503050406030204" pitchFamily="18" charset="0"/>
                          </a:rPr>
                          <m:t>5</m:t>
                        </m:r>
                      </m:sup>
                    </m:sSup>
                  </m:oMath>
                </a14:m>
                <a:r>
                  <a:rPr lang="en-US" altLang="zh-CN" sz="2000" dirty="0">
                    <a:solidFill>
                      <a:srgbClr val="000000"/>
                    </a:solidFill>
                    <a:ea typeface="仿宋" panose="02010609060101010101" pitchFamily="49" charset="-122"/>
                  </a:rPr>
                  <a:t>+ </a:t>
                </a:r>
                <a14:m>
                  <m:oMath xmlns:m="http://schemas.openxmlformats.org/officeDocument/2006/math">
                    <m:sSup>
                      <m:sSupPr>
                        <m:ctrlPr>
                          <a:rPr lang="en-US" altLang="zh-CN" sz="2000" i="1">
                            <a:solidFill>
                              <a:srgbClr val="000000"/>
                            </a:solidFill>
                            <a:latin typeface="Cambria Math" panose="02040503050406030204" pitchFamily="18" charset="0"/>
                          </a:rPr>
                        </m:ctrlPr>
                      </m:sSupPr>
                      <m:e>
                        <m:r>
                          <a:rPr lang="en-US" altLang="zh-CN" sz="2000" b="0" i="1">
                            <a:solidFill>
                              <a:srgbClr val="000000"/>
                            </a:solidFill>
                            <a:latin typeface="Cambria Math" panose="02040503050406030204" pitchFamily="18" charset="0"/>
                          </a:rPr>
                          <m:t>𝑥</m:t>
                        </m:r>
                      </m:e>
                      <m:sup>
                        <m:r>
                          <a:rPr lang="en-US" altLang="zh-CN" sz="2000" b="0" i="1">
                            <a:solidFill>
                              <a:srgbClr val="000000"/>
                            </a:solidFill>
                            <a:latin typeface="Cambria Math" panose="02040503050406030204" pitchFamily="18" charset="0"/>
                          </a:rPr>
                          <m:t>4</m:t>
                        </m:r>
                      </m:sup>
                    </m:sSup>
                  </m:oMath>
                </a14:m>
                <a:r>
                  <a:rPr lang="en-US" altLang="zh-CN" sz="2000" dirty="0">
                    <a:solidFill>
                      <a:srgbClr val="000000"/>
                    </a:solidFill>
                    <a:ea typeface="仿宋" panose="02010609060101010101" pitchFamily="49" charset="-122"/>
                  </a:rPr>
                  <a:t>+3 </a:t>
                </a:r>
                <a14:m>
                  <m:oMath xmlns:m="http://schemas.openxmlformats.org/officeDocument/2006/math">
                    <m:sSup>
                      <m:sSupPr>
                        <m:ctrlPr>
                          <a:rPr lang="en-US" altLang="zh-CN" sz="2000" i="1">
                            <a:solidFill>
                              <a:srgbClr val="000000"/>
                            </a:solidFill>
                            <a:latin typeface="Cambria Math" panose="02040503050406030204" pitchFamily="18" charset="0"/>
                          </a:rPr>
                        </m:ctrlPr>
                      </m:sSupPr>
                      <m:e>
                        <m:r>
                          <a:rPr lang="en-US" altLang="zh-CN" sz="2000" b="0" i="1">
                            <a:solidFill>
                              <a:srgbClr val="000000"/>
                            </a:solidFill>
                            <a:latin typeface="Cambria Math" panose="02040503050406030204" pitchFamily="18" charset="0"/>
                          </a:rPr>
                          <m:t>𝑥</m:t>
                        </m:r>
                      </m:e>
                      <m:sup>
                        <m:r>
                          <a:rPr lang="en-US" altLang="zh-CN" sz="2000" b="0" i="1">
                            <a:solidFill>
                              <a:srgbClr val="000000"/>
                            </a:solidFill>
                            <a:latin typeface="Cambria Math" panose="02040503050406030204" pitchFamily="18" charset="0"/>
                          </a:rPr>
                          <m:t>3</m:t>
                        </m:r>
                      </m:sup>
                    </m:sSup>
                  </m:oMath>
                </a14:m>
                <a:r>
                  <a:rPr lang="en-US" altLang="zh-CN" sz="2000" dirty="0">
                    <a:solidFill>
                      <a:srgbClr val="000000"/>
                    </a:solidFill>
                    <a:ea typeface="仿宋" panose="02010609060101010101" pitchFamily="49" charset="-122"/>
                  </a:rPr>
                  <a:t>+12 </a:t>
                </a:r>
                <a14:m>
                  <m:oMath xmlns:m="http://schemas.openxmlformats.org/officeDocument/2006/math">
                    <m:sSup>
                      <m:sSupPr>
                        <m:ctrlPr>
                          <a:rPr lang="en-US" altLang="zh-CN" sz="2000" i="1">
                            <a:solidFill>
                              <a:srgbClr val="000000"/>
                            </a:solidFill>
                            <a:latin typeface="Cambria Math" panose="02040503050406030204" pitchFamily="18" charset="0"/>
                          </a:rPr>
                        </m:ctrlPr>
                      </m:sSupPr>
                      <m:e>
                        <m:r>
                          <a:rPr lang="en-US" altLang="zh-CN" sz="2000" b="0" i="1">
                            <a:solidFill>
                              <a:srgbClr val="000000"/>
                            </a:solidFill>
                            <a:latin typeface="Cambria Math" panose="02040503050406030204" pitchFamily="18" charset="0"/>
                          </a:rPr>
                          <m:t>𝑥</m:t>
                        </m:r>
                      </m:e>
                      <m:sup>
                        <m:r>
                          <a:rPr lang="en-US" altLang="zh-CN" sz="2000" b="0" i="1">
                            <a:solidFill>
                              <a:srgbClr val="000000"/>
                            </a:solidFill>
                            <a:latin typeface="Cambria Math" panose="02040503050406030204" pitchFamily="18" charset="0"/>
                          </a:rPr>
                          <m:t>2</m:t>
                        </m:r>
                      </m:sup>
                    </m:sSup>
                  </m:oMath>
                </a14:m>
                <a:r>
                  <a:rPr lang="en-US" altLang="zh-CN" sz="2000" dirty="0">
                    <a:solidFill>
                      <a:srgbClr val="000000"/>
                    </a:solidFill>
                    <a:ea typeface="仿宋" panose="02010609060101010101" pitchFamily="49" charset="-122"/>
                  </a:rPr>
                  <a:t>+15 </a:t>
                </a:r>
                <a14:m>
                  <m:oMath xmlns:m="http://schemas.openxmlformats.org/officeDocument/2006/math">
                    <m:sSup>
                      <m:sSupPr>
                        <m:ctrlPr>
                          <a:rPr lang="en-US" altLang="zh-CN" sz="2000" i="1">
                            <a:solidFill>
                              <a:srgbClr val="000000"/>
                            </a:solidFill>
                            <a:latin typeface="Cambria Math" panose="02040503050406030204" pitchFamily="18" charset="0"/>
                          </a:rPr>
                        </m:ctrlPr>
                      </m:sSupPr>
                      <m:e>
                        <m:r>
                          <a:rPr lang="en-US" altLang="zh-CN" sz="2000" b="0" i="1">
                            <a:solidFill>
                              <a:srgbClr val="000000"/>
                            </a:solidFill>
                            <a:latin typeface="Cambria Math" panose="02040503050406030204" pitchFamily="18" charset="0"/>
                          </a:rPr>
                          <m:t>𝑥</m:t>
                        </m:r>
                      </m:e>
                      <m:sup>
                        <m:r>
                          <a:rPr lang="en-US" altLang="zh-CN" sz="2000" b="0" i="1">
                            <a:solidFill>
                              <a:srgbClr val="000000"/>
                            </a:solidFill>
                            <a:latin typeface="Cambria Math" panose="02040503050406030204" pitchFamily="18" charset="0"/>
                          </a:rPr>
                          <m:t>1</m:t>
                        </m:r>
                      </m:sup>
                    </m:sSup>
                  </m:oMath>
                </a14:m>
                <a:r>
                  <a:rPr lang="en-US" altLang="zh-CN" sz="2000" dirty="0">
                    <a:solidFill>
                      <a:srgbClr val="000000"/>
                    </a:solidFill>
                    <a:ea typeface="仿宋" panose="02010609060101010101" pitchFamily="49" charset="-122"/>
                  </a:rPr>
                  <a:t>+11</a:t>
                </a:r>
                <a:endParaRPr lang="en-US" altLang="zh-CN" sz="2000" dirty="0">
                  <a:solidFill>
                    <a:srgbClr val="000000"/>
                  </a:solidFill>
                  <a:ea typeface="仿宋" panose="02010609060101010101" pitchFamily="49" charset="-122"/>
                </a:endParaRPr>
              </a:p>
              <a:p>
                <a:pPr marL="0" lvl="0" indent="0" eaLnBrk="0" hangingPunct="0">
                  <a:lnSpc>
                    <a:spcPct val="100000"/>
                  </a:lnSpc>
                  <a:spcBef>
                    <a:spcPct val="0"/>
                  </a:spcBef>
                  <a:buNone/>
                </a:pPr>
                <a:r>
                  <a:rPr lang="zh-CN" altLang="en-US" sz="2000" dirty="0">
                    <a:latin typeface="+mn-ea"/>
                  </a:rPr>
                  <a:t>则序列</a:t>
                </a:r>
                <a:r>
                  <a:rPr lang="en-US" altLang="zh-CN" sz="2000" dirty="0">
                    <a:solidFill>
                      <a:srgbClr val="000000"/>
                    </a:solidFill>
                    <a:ea typeface="仿宋" panose="02010609060101010101" pitchFamily="49" charset="-122"/>
                  </a:rPr>
                  <a:t>1</a:t>
                </a:r>
                <a:r>
                  <a:rPr lang="zh-CN" altLang="en-US" sz="2000" dirty="0">
                    <a:solidFill>
                      <a:srgbClr val="000000"/>
                    </a:solidFill>
                    <a:ea typeface="仿宋" panose="02010609060101010101" pitchFamily="49" charset="-122"/>
                  </a:rPr>
                  <a:t>，</a:t>
                </a:r>
                <a:r>
                  <a:rPr lang="en-US" altLang="zh-CN" sz="2000" dirty="0">
                    <a:solidFill>
                      <a:srgbClr val="000000"/>
                    </a:solidFill>
                    <a:ea typeface="仿宋" panose="02010609060101010101" pitchFamily="49" charset="-122"/>
                  </a:rPr>
                  <a:t>2</a:t>
                </a:r>
                <a:r>
                  <a:rPr lang="zh-CN" altLang="en-US" sz="2000" dirty="0">
                    <a:solidFill>
                      <a:srgbClr val="000000"/>
                    </a:solidFill>
                    <a:ea typeface="仿宋" panose="02010609060101010101" pitchFamily="49" charset="-122"/>
                  </a:rPr>
                  <a:t>，</a:t>
                </a:r>
                <a:r>
                  <a:rPr lang="en-US" altLang="zh-CN" sz="2000" dirty="0">
                    <a:solidFill>
                      <a:srgbClr val="000000"/>
                    </a:solidFill>
                    <a:ea typeface="仿宋" panose="02010609060101010101" pitchFamily="49" charset="-122"/>
                  </a:rPr>
                  <a:t>3</a:t>
                </a:r>
                <a:r>
                  <a:rPr lang="zh-CN" altLang="en-US" sz="2000" dirty="0">
                    <a:solidFill>
                      <a:srgbClr val="000000"/>
                    </a:solidFill>
                    <a:ea typeface="仿宋" panose="02010609060101010101" pitchFamily="49" charset="-122"/>
                  </a:rPr>
                  <a:t>，</a:t>
                </a:r>
                <a:r>
                  <a:rPr lang="en-US" altLang="zh-CN" sz="2000" dirty="0">
                    <a:solidFill>
                      <a:srgbClr val="000000"/>
                    </a:solidFill>
                    <a:ea typeface="仿宋" panose="02010609060101010101" pitchFamily="49" charset="-122"/>
                  </a:rPr>
                  <a:t>4</a:t>
                </a:r>
                <a:r>
                  <a:rPr lang="zh-CN" altLang="en-US" sz="2000" dirty="0">
                    <a:solidFill>
                      <a:srgbClr val="000000"/>
                    </a:solidFill>
                    <a:ea typeface="仿宋" panose="02010609060101010101" pitchFamily="49" charset="-122"/>
                  </a:rPr>
                  <a:t>，</a:t>
                </a:r>
                <a:r>
                  <a:rPr lang="en-US" altLang="zh-CN" sz="2000" dirty="0">
                    <a:solidFill>
                      <a:srgbClr val="000000"/>
                    </a:solidFill>
                    <a:ea typeface="仿宋" panose="02010609060101010101" pitchFamily="49" charset="-122"/>
                  </a:rPr>
                  <a:t>5</a:t>
                </a:r>
                <a:r>
                  <a:rPr lang="zh-CN" altLang="en-US" sz="2000" dirty="0">
                    <a:solidFill>
                      <a:srgbClr val="000000"/>
                    </a:solidFill>
                    <a:ea typeface="仿宋" panose="02010609060101010101" pitchFamily="49" charset="-122"/>
                  </a:rPr>
                  <a:t>，</a:t>
                </a:r>
                <a:r>
                  <a:rPr lang="en-US" altLang="zh-CN" sz="2000" dirty="0">
                    <a:solidFill>
                      <a:srgbClr val="000000"/>
                    </a:solidFill>
                    <a:ea typeface="仿宋" panose="02010609060101010101" pitchFamily="49" charset="-122"/>
                  </a:rPr>
                  <a:t>6</a:t>
                </a:r>
                <a:r>
                  <a:rPr lang="zh-CN" altLang="en-US" sz="2000" dirty="0">
                    <a:solidFill>
                      <a:srgbClr val="000000"/>
                    </a:solidFill>
                    <a:ea typeface="仿宋" panose="02010609060101010101" pitchFamily="49" charset="-122"/>
                  </a:rPr>
                  <a:t>，</a:t>
                </a:r>
                <a:r>
                  <a:rPr lang="en-US" altLang="zh-CN" sz="2000" dirty="0">
                    <a:solidFill>
                      <a:srgbClr val="000000"/>
                    </a:solidFill>
                    <a:ea typeface="仿宋" panose="02010609060101010101" pitchFamily="49" charset="-122"/>
                  </a:rPr>
                  <a:t>7</a:t>
                </a:r>
                <a:r>
                  <a:rPr lang="zh-CN" altLang="en-US" sz="2000" dirty="0">
                    <a:solidFill>
                      <a:srgbClr val="000000"/>
                    </a:solidFill>
                    <a:ea typeface="仿宋" panose="02010609060101010101" pitchFamily="49" charset="-122"/>
                  </a:rPr>
                  <a:t>，</a:t>
                </a:r>
                <a:r>
                  <a:rPr lang="en-US" altLang="zh-CN" sz="2000" dirty="0">
                    <a:solidFill>
                      <a:srgbClr val="000000"/>
                    </a:solidFill>
                    <a:ea typeface="仿宋" panose="02010609060101010101" pitchFamily="49" charset="-122"/>
                  </a:rPr>
                  <a:t>8</a:t>
                </a:r>
                <a:r>
                  <a:rPr lang="zh-CN" altLang="en-US" sz="2000" dirty="0">
                    <a:solidFill>
                      <a:srgbClr val="000000"/>
                    </a:solidFill>
                    <a:ea typeface="仿宋" panose="02010609060101010101" pitchFamily="49" charset="-122"/>
                  </a:rPr>
                  <a:t>，</a:t>
                </a:r>
                <a:r>
                  <a:rPr lang="en-US" altLang="zh-CN" sz="2000" dirty="0">
                    <a:solidFill>
                      <a:srgbClr val="000000"/>
                    </a:solidFill>
                    <a:ea typeface="仿宋" panose="02010609060101010101" pitchFamily="49" charset="-122"/>
                  </a:rPr>
                  <a:t>9</a:t>
                </a:r>
                <a:r>
                  <a:rPr lang="zh-CN" altLang="en-US" sz="2000" dirty="0">
                    <a:solidFill>
                      <a:srgbClr val="000000"/>
                    </a:solidFill>
                    <a:ea typeface="仿宋" panose="02010609060101010101" pitchFamily="49" charset="-122"/>
                  </a:rPr>
                  <a:t>；</a:t>
                </a:r>
                <a:r>
                  <a:rPr lang="zh-CN" altLang="en-US" sz="2000" dirty="0">
                    <a:latin typeface="+mn-ea"/>
                  </a:rPr>
                  <a:t>经过</a:t>
                </a:r>
                <a:r>
                  <a:rPr lang="en-US" altLang="zh-CN" sz="2000" i="1" dirty="0"/>
                  <a:t>RS</a:t>
                </a:r>
                <a:r>
                  <a:rPr lang="zh-CN" altLang="en-US" sz="2000" dirty="0">
                    <a:latin typeface="+mn-ea"/>
                  </a:rPr>
                  <a:t>编码后为</a:t>
                </a:r>
                <a:endParaRPr lang="en-US" altLang="zh-CN" sz="2000" dirty="0">
                  <a:latin typeface="+mn-ea"/>
                </a:endParaRPr>
              </a:p>
              <a:p>
                <a:pPr marL="0" lvl="0" indent="0" eaLnBrk="0" hangingPunct="0">
                  <a:lnSpc>
                    <a:spcPct val="100000"/>
                  </a:lnSpc>
                  <a:spcBef>
                    <a:spcPct val="0"/>
                  </a:spcBef>
                  <a:buNone/>
                </a:pPr>
                <a:r>
                  <a:rPr lang="en-US" altLang="zh-CN" sz="1800" b="1" dirty="0">
                    <a:solidFill>
                      <a:srgbClr val="000000"/>
                    </a:solidFill>
                    <a:latin typeface="仿宋" panose="02010609060101010101" pitchFamily="49" charset="-122"/>
                    <a:ea typeface="仿宋" panose="02010609060101010101" pitchFamily="49" charset="-122"/>
                  </a:rPr>
                  <a:t>  </a:t>
                </a:r>
                <a:r>
                  <a:rPr lang="en-US" altLang="zh-CN" sz="2000" dirty="0">
                    <a:solidFill>
                      <a:srgbClr val="000000"/>
                    </a:solidFill>
                    <a:ea typeface="仿宋" panose="02010609060101010101" pitchFamily="49" charset="-122"/>
                  </a:rPr>
                  <a:t>1</a:t>
                </a:r>
                <a:r>
                  <a:rPr lang="zh-CN" altLang="en-US" sz="2000" dirty="0">
                    <a:solidFill>
                      <a:srgbClr val="000000"/>
                    </a:solidFill>
                    <a:ea typeface="仿宋" panose="02010609060101010101" pitchFamily="49" charset="-122"/>
                  </a:rPr>
                  <a:t>，</a:t>
                </a:r>
                <a:r>
                  <a:rPr lang="en-US" altLang="zh-CN" sz="2000" dirty="0">
                    <a:solidFill>
                      <a:srgbClr val="000000"/>
                    </a:solidFill>
                    <a:ea typeface="仿宋" panose="02010609060101010101" pitchFamily="49" charset="-122"/>
                  </a:rPr>
                  <a:t>2</a:t>
                </a:r>
                <a:r>
                  <a:rPr lang="zh-CN" altLang="en-US" sz="2000" dirty="0">
                    <a:solidFill>
                      <a:srgbClr val="000000"/>
                    </a:solidFill>
                    <a:ea typeface="仿宋" panose="02010609060101010101" pitchFamily="49" charset="-122"/>
                  </a:rPr>
                  <a:t>，</a:t>
                </a:r>
                <a:r>
                  <a:rPr lang="en-US" altLang="zh-CN" sz="2000" dirty="0">
                    <a:solidFill>
                      <a:srgbClr val="000000"/>
                    </a:solidFill>
                    <a:ea typeface="仿宋" panose="02010609060101010101" pitchFamily="49" charset="-122"/>
                  </a:rPr>
                  <a:t>3</a:t>
                </a:r>
                <a:r>
                  <a:rPr lang="zh-CN" altLang="en-US" sz="2000" dirty="0">
                    <a:solidFill>
                      <a:srgbClr val="000000"/>
                    </a:solidFill>
                    <a:ea typeface="仿宋" panose="02010609060101010101" pitchFamily="49" charset="-122"/>
                  </a:rPr>
                  <a:t>，</a:t>
                </a:r>
                <a:r>
                  <a:rPr lang="en-US" altLang="zh-CN" sz="2000" dirty="0">
                    <a:solidFill>
                      <a:srgbClr val="000000"/>
                    </a:solidFill>
                    <a:ea typeface="仿宋" panose="02010609060101010101" pitchFamily="49" charset="-122"/>
                  </a:rPr>
                  <a:t>4</a:t>
                </a:r>
                <a:r>
                  <a:rPr lang="zh-CN" altLang="en-US" sz="2000" dirty="0">
                    <a:solidFill>
                      <a:srgbClr val="000000"/>
                    </a:solidFill>
                    <a:ea typeface="仿宋" panose="02010609060101010101" pitchFamily="49" charset="-122"/>
                  </a:rPr>
                  <a:t>，</a:t>
                </a:r>
                <a:r>
                  <a:rPr lang="en-US" altLang="zh-CN" sz="2000" dirty="0">
                    <a:solidFill>
                      <a:srgbClr val="000000"/>
                    </a:solidFill>
                    <a:ea typeface="仿宋" panose="02010609060101010101" pitchFamily="49" charset="-122"/>
                  </a:rPr>
                  <a:t>5</a:t>
                </a:r>
                <a:r>
                  <a:rPr lang="zh-CN" altLang="en-US" sz="2000" dirty="0">
                    <a:solidFill>
                      <a:srgbClr val="000000"/>
                    </a:solidFill>
                    <a:ea typeface="仿宋" panose="02010609060101010101" pitchFamily="49" charset="-122"/>
                  </a:rPr>
                  <a:t>，</a:t>
                </a:r>
                <a:r>
                  <a:rPr lang="en-US" altLang="zh-CN" sz="2000" dirty="0">
                    <a:solidFill>
                      <a:srgbClr val="000000"/>
                    </a:solidFill>
                    <a:ea typeface="仿宋" panose="02010609060101010101" pitchFamily="49" charset="-122"/>
                  </a:rPr>
                  <a:t>6</a:t>
                </a:r>
                <a:r>
                  <a:rPr lang="zh-CN" altLang="en-US" sz="2000" dirty="0">
                    <a:solidFill>
                      <a:srgbClr val="000000"/>
                    </a:solidFill>
                    <a:ea typeface="仿宋" panose="02010609060101010101" pitchFamily="49" charset="-122"/>
                  </a:rPr>
                  <a:t>，</a:t>
                </a:r>
                <a:r>
                  <a:rPr lang="en-US" altLang="zh-CN" sz="2000" dirty="0">
                    <a:solidFill>
                      <a:srgbClr val="000000"/>
                    </a:solidFill>
                    <a:ea typeface="仿宋" panose="02010609060101010101" pitchFamily="49" charset="-122"/>
                  </a:rPr>
                  <a:t>7</a:t>
                </a:r>
                <a:r>
                  <a:rPr lang="zh-CN" altLang="en-US" sz="2000" dirty="0">
                    <a:solidFill>
                      <a:srgbClr val="000000"/>
                    </a:solidFill>
                    <a:ea typeface="仿宋" panose="02010609060101010101" pitchFamily="49" charset="-122"/>
                  </a:rPr>
                  <a:t>，</a:t>
                </a:r>
                <a:r>
                  <a:rPr lang="en-US" altLang="zh-CN" sz="2000" dirty="0">
                    <a:solidFill>
                      <a:srgbClr val="000000"/>
                    </a:solidFill>
                    <a:ea typeface="仿宋" panose="02010609060101010101" pitchFamily="49" charset="-122"/>
                  </a:rPr>
                  <a:t>8</a:t>
                </a:r>
                <a:r>
                  <a:rPr lang="zh-CN" altLang="en-US" sz="2000" dirty="0">
                    <a:solidFill>
                      <a:srgbClr val="000000"/>
                    </a:solidFill>
                    <a:ea typeface="仿宋" panose="02010609060101010101" pitchFamily="49" charset="-122"/>
                  </a:rPr>
                  <a:t>，</a:t>
                </a:r>
                <a:r>
                  <a:rPr lang="en-US" altLang="zh-CN" sz="2000" dirty="0">
                    <a:solidFill>
                      <a:srgbClr val="000000"/>
                    </a:solidFill>
                    <a:ea typeface="仿宋" panose="02010609060101010101" pitchFamily="49" charset="-122"/>
                  </a:rPr>
                  <a:t>9</a:t>
                </a:r>
                <a:r>
                  <a:rPr lang="zh-CN" altLang="en-US" sz="2000" dirty="0">
                    <a:solidFill>
                      <a:srgbClr val="000000"/>
                    </a:solidFill>
                    <a:ea typeface="仿宋" panose="02010609060101010101" pitchFamily="49" charset="-122"/>
                  </a:rPr>
                  <a:t>，</a:t>
                </a:r>
                <a:r>
                  <a:rPr lang="en-US" altLang="zh-CN" sz="2000" dirty="0">
                    <a:solidFill>
                      <a:srgbClr val="000000"/>
                    </a:solidFill>
                    <a:ea typeface="仿宋" panose="02010609060101010101" pitchFamily="49" charset="-122"/>
                  </a:rPr>
                  <a:t>2</a:t>
                </a:r>
                <a:r>
                  <a:rPr lang="zh-CN" altLang="en-US" sz="2000" dirty="0">
                    <a:solidFill>
                      <a:srgbClr val="000000"/>
                    </a:solidFill>
                    <a:ea typeface="仿宋" panose="02010609060101010101" pitchFamily="49" charset="-122"/>
                  </a:rPr>
                  <a:t>，</a:t>
                </a:r>
                <a:r>
                  <a:rPr lang="en-US" altLang="zh-CN" sz="2000" dirty="0">
                    <a:solidFill>
                      <a:srgbClr val="000000"/>
                    </a:solidFill>
                    <a:ea typeface="仿宋" panose="02010609060101010101" pitchFamily="49" charset="-122"/>
                  </a:rPr>
                  <a:t>1</a:t>
                </a:r>
                <a:r>
                  <a:rPr lang="zh-CN" altLang="en-US" sz="2000" dirty="0">
                    <a:solidFill>
                      <a:srgbClr val="000000"/>
                    </a:solidFill>
                    <a:ea typeface="仿宋" panose="02010609060101010101" pitchFamily="49" charset="-122"/>
                  </a:rPr>
                  <a:t>，</a:t>
                </a:r>
                <a:r>
                  <a:rPr lang="en-US" altLang="zh-CN" sz="2000" dirty="0">
                    <a:solidFill>
                      <a:srgbClr val="000000"/>
                    </a:solidFill>
                    <a:ea typeface="仿宋" panose="02010609060101010101" pitchFamily="49" charset="-122"/>
                  </a:rPr>
                  <a:t>3</a:t>
                </a:r>
                <a:r>
                  <a:rPr lang="zh-CN" altLang="en-US" sz="2000" dirty="0">
                    <a:solidFill>
                      <a:srgbClr val="000000"/>
                    </a:solidFill>
                    <a:ea typeface="仿宋" panose="02010609060101010101" pitchFamily="49" charset="-122"/>
                  </a:rPr>
                  <a:t>，</a:t>
                </a:r>
                <a:r>
                  <a:rPr lang="en-US" altLang="zh-CN" sz="2000" dirty="0">
                    <a:solidFill>
                      <a:srgbClr val="000000"/>
                    </a:solidFill>
                    <a:ea typeface="仿宋" panose="02010609060101010101" pitchFamily="49" charset="-122"/>
                  </a:rPr>
                  <a:t>12</a:t>
                </a:r>
                <a:r>
                  <a:rPr lang="zh-CN" altLang="en-US" sz="2000" dirty="0">
                    <a:solidFill>
                      <a:srgbClr val="000000"/>
                    </a:solidFill>
                    <a:ea typeface="仿宋" panose="02010609060101010101" pitchFamily="49" charset="-122"/>
                  </a:rPr>
                  <a:t>，</a:t>
                </a:r>
                <a:r>
                  <a:rPr lang="en-US" altLang="zh-CN" sz="2000" dirty="0">
                    <a:solidFill>
                      <a:srgbClr val="000000"/>
                    </a:solidFill>
                    <a:ea typeface="仿宋" panose="02010609060101010101" pitchFamily="49" charset="-122"/>
                  </a:rPr>
                  <a:t>15</a:t>
                </a:r>
                <a:r>
                  <a:rPr lang="zh-CN" altLang="en-US" sz="2000" dirty="0">
                    <a:solidFill>
                      <a:srgbClr val="000000"/>
                    </a:solidFill>
                    <a:ea typeface="仿宋" panose="02010609060101010101" pitchFamily="49" charset="-122"/>
                  </a:rPr>
                  <a:t>，</a:t>
                </a:r>
                <a:r>
                  <a:rPr lang="en-US" altLang="zh-CN" sz="2000" dirty="0">
                    <a:solidFill>
                      <a:srgbClr val="000000"/>
                    </a:solidFill>
                    <a:ea typeface="仿宋" panose="02010609060101010101" pitchFamily="49" charset="-122"/>
                  </a:rPr>
                  <a:t>11</a:t>
                </a:r>
                <a:endParaRPr lang="en-US" altLang="zh-CN" sz="2000" dirty="0">
                  <a:solidFill>
                    <a:srgbClr val="000000"/>
                  </a:solidFill>
                  <a:ea typeface="仿宋" panose="02010609060101010101" pitchFamily="49" charset="-122"/>
                </a:endParaRPr>
              </a:p>
            </p:txBody>
          </p:sp>
        </mc:Choice>
        <mc:Fallback>
          <p:sp>
            <p:nvSpPr>
              <p:cNvPr id="5" name="内容占位符 2"/>
              <p:cNvSpPr txBox="1">
                <a:spLocks noRot="1" noChangeAspect="1" noMove="1" noResize="1" noEditPoints="1" noAdjustHandles="1" noChangeArrowheads="1" noChangeShapeType="1" noTextEdit="1"/>
              </p:cNvSpPr>
              <p:nvPr/>
            </p:nvSpPr>
            <p:spPr>
              <a:xfrm>
                <a:off x="313056" y="2750151"/>
                <a:ext cx="8429549" cy="1745622"/>
              </a:xfrm>
              <a:prstGeom prst="rect">
                <a:avLst/>
              </a:prstGeom>
              <a:blipFill rotWithShape="1">
                <a:blip r:embed="rId1"/>
                <a:stretch>
                  <a:fillRect l="-113" t="-580" r="-106" b="-511"/>
                </a:stretch>
              </a:blipFill>
              <a:ln w="19050">
                <a:solidFill>
                  <a:srgbClr val="92D050"/>
                </a:solidFill>
              </a:ln>
            </p:spPr>
            <p:txBody>
              <a:bodyPr/>
              <a:lstStyle/>
              <a:p>
                <a:r>
                  <a:rPr lang="zh-CN" altLang="en-US">
                    <a:noFill/>
                  </a:rPr>
                  <a:t> </a:t>
                </a:r>
              </a:p>
            </p:txBody>
          </p:sp>
        </mc:Fallback>
      </mc:AlternateContent>
      <p:sp>
        <p:nvSpPr>
          <p:cNvPr id="6" name="内容占位符 2"/>
          <p:cNvSpPr txBox="1"/>
          <p:nvPr/>
        </p:nvSpPr>
        <p:spPr>
          <a:xfrm>
            <a:off x="313055" y="914466"/>
            <a:ext cx="8429550" cy="1066772"/>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8" name="文本框 7"/>
              <p:cNvSpPr txBox="1"/>
              <p:nvPr/>
            </p:nvSpPr>
            <p:spPr>
              <a:xfrm>
                <a:off x="401396" y="914466"/>
                <a:ext cx="8077048" cy="1027974"/>
              </a:xfrm>
              <a:prstGeom prst="rect">
                <a:avLst/>
              </a:prstGeom>
              <a:noFill/>
            </p:spPr>
            <p:txBody>
              <a:bodyPr wrap="square">
                <a:spAutoFit/>
              </a:bodyPr>
              <a:lstStyle/>
              <a:p>
                <a:r>
                  <a:rPr lang="zh-CN" altLang="en-US" sz="2000" dirty="0">
                    <a:latin typeface="+mn-ea"/>
                    <a:ea typeface="+mn-ea"/>
                  </a:rPr>
                  <a:t>例题：对</a:t>
                </a:r>
                <a:r>
                  <a:rPr lang="en-US" altLang="zh-CN" sz="2000" dirty="0">
                    <a:latin typeface="+mn-lt"/>
                    <a:ea typeface="+mn-ea"/>
                  </a:rPr>
                  <a:t>(15,9)</a:t>
                </a:r>
                <a:r>
                  <a:rPr lang="zh-CN" altLang="en-US" sz="2000" dirty="0">
                    <a:latin typeface="+mn-ea"/>
                    <a:ea typeface="+mn-ea"/>
                  </a:rPr>
                  <a:t>型进行</a:t>
                </a:r>
                <a:r>
                  <a:rPr lang="en-US" altLang="zh-CN" sz="2000" i="1" dirty="0">
                    <a:latin typeface="+mn-lt"/>
                    <a:ea typeface="仿宋" panose="02010609060101010101" pitchFamily="49" charset="-122"/>
                  </a:rPr>
                  <a:t>R-S</a:t>
                </a:r>
                <a:r>
                  <a:rPr lang="zh-CN" altLang="en-US" sz="2000" dirty="0">
                    <a:latin typeface="+mn-ea"/>
                    <a:ea typeface="+mn-ea"/>
                  </a:rPr>
                  <a:t>编码</a:t>
                </a:r>
                <a:r>
                  <a:rPr lang="en-US" altLang="zh-CN" sz="2000" dirty="0">
                    <a:latin typeface="+mn-ea"/>
                    <a:ea typeface="+mn-ea"/>
                  </a:rPr>
                  <a:t>:</a:t>
                </a:r>
                <a:r>
                  <a:rPr lang="zh-CN" altLang="en-US" sz="2000" dirty="0">
                    <a:latin typeface="+mn-ea"/>
                    <a:ea typeface="+mn-ea"/>
                  </a:rPr>
                  <a:t>假设所处的域为</a:t>
                </a:r>
                <a14:m>
                  <m:oMath xmlns:m="http://schemas.openxmlformats.org/officeDocument/2006/math">
                    <m:sSup>
                      <m:sSupPr>
                        <m:ctrlPr>
                          <a:rPr lang="en-US" altLang="zh-CN" sz="2000" i="1">
                            <a:latin typeface="Cambria Math" panose="02040503050406030204" pitchFamily="18" charset="0"/>
                            <a:ea typeface="+mn-ea"/>
                          </a:rPr>
                        </m:ctrlPr>
                      </m:sSupPr>
                      <m:e>
                        <m:r>
                          <a:rPr lang="en-US" altLang="zh-CN" sz="2000" b="0" i="1">
                            <a:latin typeface="Cambria Math" panose="02040503050406030204" pitchFamily="18" charset="0"/>
                            <a:ea typeface="+mn-ea"/>
                          </a:rPr>
                          <m:t>2</m:t>
                        </m:r>
                      </m:e>
                      <m:sup>
                        <m:r>
                          <a:rPr lang="en-US" altLang="zh-CN" sz="2000" b="0" i="1">
                            <a:latin typeface="Cambria Math" panose="02040503050406030204" pitchFamily="18" charset="0"/>
                            <a:ea typeface="+mn-ea"/>
                          </a:rPr>
                          <m:t>4</m:t>
                        </m:r>
                      </m:sup>
                    </m:sSup>
                    <m:r>
                      <a:rPr lang="zh-CN" altLang="en-US" sz="2000" b="0" i="1">
                        <a:latin typeface="Cambria Math" panose="02040503050406030204" pitchFamily="18" charset="0"/>
                        <a:ea typeface="+mn-ea"/>
                      </a:rPr>
                      <m:t>的</m:t>
                    </m:r>
                  </m:oMath>
                </a14:m>
                <a:r>
                  <a:rPr lang="zh-CN" altLang="en-US" sz="2000" dirty="0">
                    <a:latin typeface="+mn-ea"/>
                    <a:ea typeface="+mn-ea"/>
                  </a:rPr>
                  <a:t>伽罗华域</a:t>
                </a:r>
                <a:r>
                  <a:rPr lang="en-US" altLang="zh-CN" sz="2000" dirty="0">
                    <a:latin typeface="+mn-ea"/>
                    <a:ea typeface="+mn-ea"/>
                  </a:rPr>
                  <a:t>(</a:t>
                </a:r>
                <a:r>
                  <a:rPr lang="zh-CN" altLang="en-US" sz="2000" dirty="0">
                    <a:latin typeface="+mn-ea"/>
                    <a:ea typeface="+mn-ea"/>
                  </a:rPr>
                  <a:t>本原多项式为</a:t>
                </a:r>
                <a14:m>
                  <m:oMath xmlns:m="http://schemas.openxmlformats.org/officeDocument/2006/math">
                    <m:sSup>
                      <m:sSupPr>
                        <m:ctrlPr>
                          <a:rPr lang="en-US" altLang="zh-CN" sz="2000" i="1" dirty="0">
                            <a:latin typeface="Cambria Math" panose="02040503050406030204" pitchFamily="18" charset="0"/>
                            <a:ea typeface="仿宋" panose="02010609060101010101" pitchFamily="49" charset="-122"/>
                          </a:rPr>
                        </m:ctrlPr>
                      </m:sSupPr>
                      <m:e>
                        <m:r>
                          <a:rPr lang="en-US" altLang="zh-CN" sz="2000" b="0" i="1" dirty="0">
                            <a:latin typeface="Cambria Math" panose="02040503050406030204" pitchFamily="18" charset="0"/>
                            <a:ea typeface="仿宋" panose="02010609060101010101" pitchFamily="49" charset="-122"/>
                          </a:rPr>
                          <m:t>𝑥</m:t>
                        </m:r>
                      </m:e>
                      <m:sup>
                        <m:r>
                          <a:rPr lang="en-US" altLang="zh-CN" sz="2000" b="0" i="1" dirty="0">
                            <a:latin typeface="Cambria Math" panose="02040503050406030204" pitchFamily="18" charset="0"/>
                            <a:ea typeface="仿宋" panose="02010609060101010101" pitchFamily="49" charset="-122"/>
                          </a:rPr>
                          <m:t>4</m:t>
                        </m:r>
                      </m:sup>
                    </m:sSup>
                  </m:oMath>
                </a14:m>
                <a:r>
                  <a:rPr lang="en-US" altLang="zh-CN" sz="2000" i="1" dirty="0">
                    <a:latin typeface="+mn-lt"/>
                    <a:ea typeface="仿宋" panose="02010609060101010101" pitchFamily="49" charset="-122"/>
                  </a:rPr>
                  <a:t>+x+</a:t>
                </a:r>
                <a:r>
                  <a:rPr lang="en-US" altLang="zh-CN" sz="2000" dirty="0">
                    <a:latin typeface="+mn-lt"/>
                    <a:ea typeface="仿宋" panose="02010609060101010101" pitchFamily="49" charset="-122"/>
                  </a:rPr>
                  <a:t>1</a:t>
                </a:r>
                <a:r>
                  <a:rPr lang="en-US" altLang="zh-CN" sz="2000" dirty="0">
                    <a:latin typeface="仿宋" panose="02010609060101010101" pitchFamily="49" charset="-122"/>
                    <a:ea typeface="仿宋" panose="02010609060101010101" pitchFamily="49" charset="-122"/>
                  </a:rPr>
                  <a:t>)</a:t>
                </a:r>
                <a:r>
                  <a:rPr lang="zh-CN" altLang="en-US" sz="2000" dirty="0">
                    <a:latin typeface="+mn-ea"/>
                    <a:ea typeface="+mn-ea"/>
                  </a:rPr>
                  <a:t>码型为</a:t>
                </a:r>
                <a:r>
                  <a:rPr lang="en-US" altLang="zh-CN" sz="2000" dirty="0">
                    <a:latin typeface="+mn-lt"/>
                    <a:ea typeface="+mn-ea"/>
                  </a:rPr>
                  <a:t>(15,9)</a:t>
                </a:r>
                <a:r>
                  <a:rPr lang="zh-CN" altLang="en-US" sz="2000" dirty="0">
                    <a:latin typeface="+mn-ea"/>
                    <a:ea typeface="+mn-ea"/>
                  </a:rPr>
                  <a:t>，设发送信息为：</a:t>
                </a:r>
                <a:endParaRPr lang="en-US" altLang="zh-CN" sz="2000" dirty="0">
                  <a:latin typeface="+mn-ea"/>
                  <a:ea typeface="+mn-ea"/>
                </a:endParaRPr>
              </a:p>
              <a:p>
                <a:r>
                  <a:rPr lang="en-US" altLang="zh-CN" sz="2000" dirty="0">
                    <a:latin typeface="+mn-lt"/>
                    <a:ea typeface="+mn-ea"/>
                  </a:rPr>
                  <a:t>(1</a:t>
                </a:r>
                <a:r>
                  <a:rPr lang="zh-CN" altLang="en-US" sz="2000" dirty="0">
                    <a:latin typeface="+mn-lt"/>
                    <a:ea typeface="+mn-ea"/>
                  </a:rPr>
                  <a:t>   </a:t>
                </a:r>
                <a:r>
                  <a:rPr lang="en-US" altLang="zh-CN" sz="2000" dirty="0">
                    <a:latin typeface="+mn-lt"/>
                    <a:ea typeface="+mn-ea"/>
                  </a:rPr>
                  <a:t>2 </a:t>
                </a:r>
                <a:r>
                  <a:rPr lang="zh-CN" altLang="en-US" sz="2000" dirty="0">
                    <a:latin typeface="+mn-lt"/>
                    <a:ea typeface="+mn-ea"/>
                  </a:rPr>
                  <a:t>  </a:t>
                </a:r>
                <a:r>
                  <a:rPr lang="en-US" altLang="zh-CN" sz="2000" dirty="0">
                    <a:latin typeface="+mn-lt"/>
                    <a:ea typeface="+mn-ea"/>
                  </a:rPr>
                  <a:t>3</a:t>
                </a:r>
                <a:r>
                  <a:rPr lang="zh-CN" altLang="en-US" sz="2000" dirty="0">
                    <a:latin typeface="+mn-lt"/>
                    <a:ea typeface="+mn-ea"/>
                  </a:rPr>
                  <a:t>   </a:t>
                </a:r>
                <a:r>
                  <a:rPr lang="en-US" altLang="zh-CN" sz="2000" dirty="0">
                    <a:latin typeface="+mn-lt"/>
                    <a:ea typeface="+mn-ea"/>
                  </a:rPr>
                  <a:t>4</a:t>
                </a:r>
                <a:r>
                  <a:rPr lang="zh-CN" altLang="en-US" sz="2000" dirty="0">
                    <a:latin typeface="+mn-lt"/>
                    <a:ea typeface="+mn-ea"/>
                  </a:rPr>
                  <a:t>   </a:t>
                </a:r>
                <a:r>
                  <a:rPr lang="en-US" altLang="zh-CN" sz="2000" dirty="0">
                    <a:latin typeface="+mn-lt"/>
                    <a:ea typeface="+mn-ea"/>
                  </a:rPr>
                  <a:t>5</a:t>
                </a:r>
                <a:r>
                  <a:rPr lang="zh-CN" altLang="en-US" sz="2000" dirty="0">
                    <a:latin typeface="+mn-lt"/>
                    <a:ea typeface="+mn-ea"/>
                  </a:rPr>
                  <a:t>   </a:t>
                </a:r>
                <a:r>
                  <a:rPr lang="en-US" altLang="zh-CN" sz="2000" dirty="0">
                    <a:latin typeface="+mn-lt"/>
                    <a:ea typeface="+mn-ea"/>
                  </a:rPr>
                  <a:t>6</a:t>
                </a:r>
                <a:r>
                  <a:rPr lang="zh-CN" altLang="en-US" sz="2000" dirty="0">
                    <a:latin typeface="+mn-lt"/>
                    <a:ea typeface="+mn-ea"/>
                  </a:rPr>
                  <a:t>   </a:t>
                </a:r>
                <a:r>
                  <a:rPr lang="en-US" altLang="zh-CN" sz="2000" dirty="0">
                    <a:latin typeface="+mn-lt"/>
                    <a:ea typeface="+mn-ea"/>
                  </a:rPr>
                  <a:t>7</a:t>
                </a:r>
                <a:r>
                  <a:rPr lang="zh-CN" altLang="en-US" sz="2000" dirty="0">
                    <a:latin typeface="+mn-lt"/>
                    <a:ea typeface="+mn-ea"/>
                  </a:rPr>
                  <a:t>   </a:t>
                </a:r>
                <a:r>
                  <a:rPr lang="en-US" altLang="zh-CN" sz="2000" dirty="0">
                    <a:latin typeface="+mn-lt"/>
                    <a:ea typeface="+mn-ea"/>
                  </a:rPr>
                  <a:t>8</a:t>
                </a:r>
                <a:r>
                  <a:rPr lang="zh-CN" altLang="en-US" sz="2000" dirty="0">
                    <a:latin typeface="+mn-lt"/>
                    <a:ea typeface="+mn-ea"/>
                  </a:rPr>
                  <a:t>   </a:t>
                </a:r>
                <a:r>
                  <a:rPr lang="en-US" altLang="zh-CN" sz="2000" dirty="0">
                    <a:latin typeface="+mn-lt"/>
                    <a:ea typeface="+mn-ea"/>
                  </a:rPr>
                  <a:t>9)</a:t>
                </a:r>
                <a:endParaRPr lang="en-US" altLang="zh-CN" sz="2000" dirty="0">
                  <a:latin typeface="+mn-lt"/>
                  <a:ea typeface="+mn-ea"/>
                </a:endParaRPr>
              </a:p>
            </p:txBody>
          </p:sp>
        </mc:Choice>
        <mc:Fallback>
          <p:sp>
            <p:nvSpPr>
              <p:cNvPr id="8" name="文本框 7"/>
              <p:cNvSpPr txBox="1">
                <a:spLocks noRot="1" noChangeAspect="1" noMove="1" noResize="1" noEditPoints="1" noAdjustHandles="1" noChangeArrowheads="1" noChangeShapeType="1" noTextEdit="1"/>
              </p:cNvSpPr>
              <p:nvPr/>
            </p:nvSpPr>
            <p:spPr>
              <a:xfrm>
                <a:off x="401396" y="914466"/>
                <a:ext cx="8077048" cy="1027974"/>
              </a:xfrm>
              <a:prstGeom prst="rect">
                <a:avLst/>
              </a:prstGeom>
              <a:blipFill rotWithShape="1">
                <a:blip r:embed="rId2"/>
                <a:stretch>
                  <a:fillRect l="-1" t="-6" r="7" b="59"/>
                </a:stretch>
              </a:blipFill>
            </p:spPr>
            <p:txBody>
              <a:bodyPr/>
              <a:lstStyle/>
              <a:p>
                <a:r>
                  <a:rPr lang="zh-CN" altLang="en-US">
                    <a:noFill/>
                  </a:rPr>
                  <a:t> </a:t>
                </a: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91485" y="104775"/>
            <a:ext cx="5961380" cy="685800"/>
          </a:xfrm>
        </p:spPr>
        <p:txBody>
          <a:bodyPr/>
          <a:lstStyle/>
          <a:p>
            <a:r>
              <a:rPr lang="en-US" altLang="zh-CN" sz="2400" dirty="0">
                <a:sym typeface="+mn-ea"/>
              </a:rPr>
              <a:t>R-S</a:t>
            </a:r>
            <a:r>
              <a:rPr lang="zh-CN" altLang="en-US" sz="2400" dirty="0">
                <a:sym typeface="+mn-ea"/>
              </a:rPr>
              <a:t>码的编码器</a:t>
            </a:r>
            <a:endParaRPr lang="zh-CN" altLang="en-US" sz="2400" dirty="0">
              <a:sym typeface="+mn-ea"/>
            </a:endParaRPr>
          </a:p>
        </p:txBody>
      </p:sp>
      <p:sp>
        <p:nvSpPr>
          <p:cNvPr id="9" name="文本框 8"/>
          <p:cNvSpPr txBox="1"/>
          <p:nvPr/>
        </p:nvSpPr>
        <p:spPr>
          <a:xfrm>
            <a:off x="362060" y="999551"/>
            <a:ext cx="8419879" cy="707886"/>
          </a:xfrm>
          <a:prstGeom prst="rect">
            <a:avLst/>
          </a:prstGeom>
          <a:noFill/>
          <a:ln>
            <a:solidFill>
              <a:srgbClr val="0070C0"/>
            </a:solidFill>
          </a:ln>
        </p:spPr>
        <p:txBody>
          <a:bodyPr wrap="square">
            <a:spAutoFit/>
          </a:bodyPr>
          <a:lstStyle/>
          <a:p>
            <a:pPr marL="342900" indent="-342900">
              <a:buFont typeface="Wingdings" panose="05000000000000000000" pitchFamily="2" charset="2"/>
              <a:buChar char="l"/>
            </a:pPr>
            <a:r>
              <a:rPr lang="en-US" altLang="zh-CN" sz="2000" i="1" dirty="0">
                <a:latin typeface="Times New Roman" panose="02020603050405020304" pitchFamily="18" charset="0"/>
                <a:ea typeface="黑体" panose="02010609060101010101" pitchFamily="49" charset="-122"/>
                <a:cs typeface="+mn-cs"/>
              </a:rPr>
              <a:t>RS</a:t>
            </a:r>
            <a:r>
              <a:rPr lang="zh-CN" altLang="en-US" sz="2000" dirty="0">
                <a:latin typeface="Times New Roman" panose="02020603050405020304" pitchFamily="18" charset="0"/>
                <a:ea typeface="黑体" panose="02010609060101010101" pitchFamily="49" charset="-122"/>
                <a:cs typeface="+mn-cs"/>
              </a:rPr>
              <a:t>编码可按编码器的类型分为</a:t>
            </a:r>
            <a:r>
              <a:rPr lang="en-US" altLang="zh-CN" sz="2000" i="1" dirty="0">
                <a:latin typeface="Times New Roman" panose="02020603050405020304" pitchFamily="18" charset="0"/>
                <a:ea typeface="黑体" panose="02010609060101010101" pitchFamily="49" charset="-122"/>
                <a:cs typeface="+mn-cs"/>
              </a:rPr>
              <a:t>k</a:t>
            </a:r>
            <a:r>
              <a:rPr lang="zh-CN" altLang="en-US" sz="2000" dirty="0">
                <a:latin typeface="Times New Roman" panose="02020603050405020304" pitchFamily="18" charset="0"/>
                <a:ea typeface="黑体" panose="02010609060101010101" pitchFamily="49" charset="-122"/>
                <a:cs typeface="+mn-cs"/>
              </a:rPr>
              <a:t>级编码器和</a:t>
            </a:r>
            <a:r>
              <a:rPr lang="en-US" altLang="zh-CN" sz="2000" i="1" dirty="0">
                <a:latin typeface="Times New Roman" panose="02020603050405020304" pitchFamily="18" charset="0"/>
                <a:ea typeface="黑体" panose="02010609060101010101" pitchFamily="49" charset="-122"/>
                <a:cs typeface="+mn-cs"/>
              </a:rPr>
              <a:t>n-k</a:t>
            </a:r>
            <a:r>
              <a:rPr lang="zh-CN" altLang="en-US" sz="2000" dirty="0">
                <a:latin typeface="Times New Roman" panose="02020603050405020304" pitchFamily="18" charset="0"/>
                <a:ea typeface="黑体" panose="02010609060101010101" pitchFamily="49" charset="-122"/>
                <a:cs typeface="+mn-cs"/>
              </a:rPr>
              <a:t>级编码器，</a:t>
            </a:r>
            <a:r>
              <a:rPr lang="en-US" altLang="zh-CN" sz="2000" dirty="0">
                <a:latin typeface="Times New Roman" panose="02020603050405020304" pitchFamily="18" charset="0"/>
                <a:ea typeface="黑体" panose="02010609060101010101" pitchFamily="49" charset="-122"/>
                <a:cs typeface="+mn-cs"/>
              </a:rPr>
              <a:t> </a:t>
            </a:r>
            <a:r>
              <a:rPr lang="zh-CN" altLang="en-US" sz="2000" dirty="0">
                <a:latin typeface="Times New Roman" panose="02020603050405020304" pitchFamily="18" charset="0"/>
                <a:ea typeface="黑体" panose="02010609060101010101" pitchFamily="49" charset="-122"/>
                <a:cs typeface="+mn-cs"/>
              </a:rPr>
              <a:t>其中</a:t>
            </a:r>
            <a:r>
              <a:rPr lang="en-US" altLang="zh-CN" sz="2000" i="1" dirty="0">
                <a:latin typeface="Times New Roman" panose="02020603050405020304" pitchFamily="18" charset="0"/>
                <a:ea typeface="黑体" panose="02010609060101010101" pitchFamily="49" charset="-122"/>
                <a:cs typeface="+mn-cs"/>
              </a:rPr>
              <a:t>n-k</a:t>
            </a:r>
            <a:r>
              <a:rPr lang="zh-CN" altLang="en-US" sz="2000" dirty="0">
                <a:latin typeface="Times New Roman" panose="02020603050405020304" pitchFamily="18" charset="0"/>
                <a:ea typeface="黑体" panose="02010609060101010101" pitchFamily="49" charset="-122"/>
                <a:cs typeface="+mn-cs"/>
              </a:rPr>
              <a:t>编码器原理容易理解，且编码电路容易实现，因此主要学习</a:t>
            </a:r>
            <a:r>
              <a:rPr lang="en-US" altLang="zh-CN" sz="2000" i="1" dirty="0">
                <a:latin typeface="Times New Roman" panose="02020603050405020304" pitchFamily="18" charset="0"/>
                <a:ea typeface="黑体" panose="02010609060101010101" pitchFamily="49" charset="-122"/>
                <a:cs typeface="+mn-cs"/>
              </a:rPr>
              <a:t>n-k</a:t>
            </a:r>
            <a:r>
              <a:rPr lang="zh-CN" altLang="en-US" sz="2000" dirty="0">
                <a:latin typeface="Times New Roman" panose="02020603050405020304" pitchFamily="18" charset="0"/>
                <a:ea typeface="黑体" panose="02010609060101010101" pitchFamily="49" charset="-122"/>
                <a:cs typeface="+mn-cs"/>
              </a:rPr>
              <a:t>级编码器。</a:t>
            </a:r>
            <a:endParaRPr lang="en-US" altLang="zh-CN" sz="2000" dirty="0">
              <a:latin typeface="Times New Roman" panose="02020603050405020304" pitchFamily="18" charset="0"/>
              <a:ea typeface="黑体" panose="02010609060101010101" pitchFamily="49" charset="-122"/>
              <a:cs typeface="+mn-cs"/>
            </a:endParaRPr>
          </a:p>
        </p:txBody>
      </p:sp>
      <p:sp>
        <p:nvSpPr>
          <p:cNvPr id="3" name="矩形 2"/>
          <p:cNvSpPr/>
          <p:nvPr/>
        </p:nvSpPr>
        <p:spPr>
          <a:xfrm>
            <a:off x="362060" y="1965487"/>
            <a:ext cx="8419879" cy="114297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l"/>
            </a:pPr>
            <a:r>
              <a:rPr lang="zh-CN" altLang="en-US" sz="2000" dirty="0">
                <a:solidFill>
                  <a:schemeClr val="tx1"/>
                </a:solidFill>
              </a:rPr>
              <a:t>通过前面的学习，可以发现</a:t>
            </a:r>
            <a:r>
              <a:rPr lang="en-US" altLang="zh-CN" sz="2000" i="1" dirty="0">
                <a:solidFill>
                  <a:schemeClr val="tx1"/>
                </a:solidFill>
              </a:rPr>
              <a:t>RS</a:t>
            </a:r>
            <a:r>
              <a:rPr lang="zh-CN" altLang="en-US" sz="2000" dirty="0">
                <a:solidFill>
                  <a:schemeClr val="tx1"/>
                </a:solidFill>
              </a:rPr>
              <a:t>编码的过程就是通过信息位求校验位进而求得系统码字的过程，那么用来求余式</a:t>
            </a:r>
            <a:r>
              <a:rPr lang="en-US" altLang="zh-CN" sz="2000" i="1" dirty="0">
                <a:solidFill>
                  <a:schemeClr val="tx1"/>
                </a:solidFill>
              </a:rPr>
              <a:t>p</a:t>
            </a:r>
            <a:r>
              <a:rPr lang="en-US" altLang="zh-CN" sz="2000" dirty="0">
                <a:solidFill>
                  <a:schemeClr val="tx1"/>
                </a:solidFill>
              </a:rPr>
              <a:t>(</a:t>
            </a:r>
            <a:r>
              <a:rPr lang="en-US" altLang="zh-CN" sz="2000" i="1" dirty="0">
                <a:solidFill>
                  <a:schemeClr val="tx1"/>
                </a:solidFill>
              </a:rPr>
              <a:t>x</a:t>
            </a:r>
            <a:r>
              <a:rPr lang="en-US" altLang="zh-CN" sz="2000" dirty="0">
                <a:solidFill>
                  <a:schemeClr val="tx1"/>
                </a:solidFill>
              </a:rPr>
              <a:t>)</a:t>
            </a:r>
            <a:r>
              <a:rPr lang="zh-CN" altLang="en-US" sz="2000" dirty="0">
                <a:solidFill>
                  <a:schemeClr val="tx1"/>
                </a:solidFill>
              </a:rPr>
              <a:t>的多项式除法电路就是编码器的重要组成部分。</a:t>
            </a:r>
            <a:endParaRPr lang="zh-CN" altLang="en-US" sz="2000" dirty="0">
              <a:solidFill>
                <a:schemeClr val="tx1"/>
              </a:solidFill>
            </a:endParaRPr>
          </a:p>
        </p:txBody>
      </p:sp>
      <p:sp>
        <p:nvSpPr>
          <p:cNvPr id="4" name="矩形 3"/>
          <p:cNvSpPr/>
          <p:nvPr/>
        </p:nvSpPr>
        <p:spPr>
          <a:xfrm>
            <a:off x="362059" y="3429000"/>
            <a:ext cx="2162783" cy="45840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多项式除法电路：</a:t>
            </a:r>
            <a:endParaRPr lang="zh-CN" altLang="en-US" dirty="0">
              <a:solidFill>
                <a:schemeClr val="tx1"/>
              </a:solidFill>
            </a:endParaRPr>
          </a:p>
        </p:txBody>
      </p:sp>
      <p:graphicFrame>
        <p:nvGraphicFramePr>
          <p:cNvPr id="5" name="对象 4"/>
          <p:cNvGraphicFramePr>
            <a:graphicFrameLocks noChangeAspect="1"/>
          </p:cNvGraphicFramePr>
          <p:nvPr/>
        </p:nvGraphicFramePr>
        <p:xfrm>
          <a:off x="4514850" y="2244725"/>
          <a:ext cx="114300" cy="177800"/>
        </p:xfrm>
        <a:graphic>
          <a:graphicData uri="http://schemas.openxmlformats.org/presentationml/2006/ole">
            <mc:AlternateContent xmlns:mc="http://schemas.openxmlformats.org/markup-compatibility/2006">
              <mc:Choice xmlns:v="urn:schemas-microsoft-com:vml" Requires="v">
                <p:oleObj spid="_x0000_s4116" name="Equation" r:id="rId1" imgW="2743200" imgH="4267200" progId="Equation.DSMT4">
                  <p:embed/>
                </p:oleObj>
              </mc:Choice>
              <mc:Fallback>
                <p:oleObj name="Equation" r:id="rId1" imgW="2743200" imgH="4267200" progId="Equation.DSMT4">
                  <p:embed/>
                  <p:pic>
                    <p:nvPicPr>
                      <p:cNvPr id="0" name="对象 4"/>
                      <p:cNvPicPr/>
                      <p:nvPr/>
                    </p:nvPicPr>
                    <p:blipFill>
                      <a:blip r:embed="rId2"/>
                      <a:stretch>
                        <a:fillRect/>
                      </a:stretch>
                    </p:blipFill>
                    <p:spPr>
                      <a:xfrm>
                        <a:off x="4514850" y="2244725"/>
                        <a:ext cx="114300" cy="177800"/>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811213" y="4067175"/>
          <a:ext cx="6583362" cy="523875"/>
        </p:xfrm>
        <a:graphic>
          <a:graphicData uri="http://schemas.openxmlformats.org/presentationml/2006/ole">
            <mc:AlternateContent xmlns:mc="http://schemas.openxmlformats.org/markup-compatibility/2006">
              <mc:Choice xmlns:v="urn:schemas-microsoft-com:vml" Requires="v">
                <p:oleObj spid="_x0000_s4117" name="Equation" r:id="rId3" imgW="53644800" imgH="5791200" progId="Equation.DSMT4">
                  <p:embed/>
                </p:oleObj>
              </mc:Choice>
              <mc:Fallback>
                <p:oleObj name="Equation" r:id="rId3" imgW="53644800" imgH="5791200" progId="Equation.DSMT4">
                  <p:embed/>
                  <p:pic>
                    <p:nvPicPr>
                      <p:cNvPr id="0" name="对象 5"/>
                      <p:cNvPicPr/>
                      <p:nvPr/>
                    </p:nvPicPr>
                    <p:blipFill>
                      <a:blip r:embed="rId4"/>
                      <a:stretch>
                        <a:fillRect/>
                      </a:stretch>
                    </p:blipFill>
                    <p:spPr>
                      <a:xfrm>
                        <a:off x="811213" y="4067175"/>
                        <a:ext cx="6583362" cy="523875"/>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772807" y="4580603"/>
          <a:ext cx="4495682" cy="478831"/>
        </p:xfrm>
        <a:graphic>
          <a:graphicData uri="http://schemas.openxmlformats.org/presentationml/2006/ole">
            <mc:AlternateContent xmlns:mc="http://schemas.openxmlformats.org/markup-compatibility/2006">
              <mc:Choice xmlns:v="urn:schemas-microsoft-com:vml" Requires="v">
                <p:oleObj spid="_x0000_s4118" name="Equation" r:id="rId5" imgW="51511200" imgH="5486400" progId="Equation.DSMT4">
                  <p:embed/>
                </p:oleObj>
              </mc:Choice>
              <mc:Fallback>
                <p:oleObj name="Equation" r:id="rId5" imgW="51511200" imgH="5486400" progId="Equation.DSMT4">
                  <p:embed/>
                  <p:pic>
                    <p:nvPicPr>
                      <p:cNvPr id="0" name="对象 6"/>
                      <p:cNvPicPr/>
                      <p:nvPr/>
                    </p:nvPicPr>
                    <p:blipFill>
                      <a:blip r:embed="rId6"/>
                      <a:stretch>
                        <a:fillRect/>
                      </a:stretch>
                    </p:blipFill>
                    <p:spPr>
                      <a:xfrm>
                        <a:off x="772807" y="4580603"/>
                        <a:ext cx="4495682" cy="478831"/>
                      </a:xfrm>
                      <a:prstGeom prst="rect">
                        <a:avLst/>
                      </a:prstGeom>
                    </p:spPr>
                  </p:pic>
                </p:oleObj>
              </mc:Fallback>
            </mc:AlternateContent>
          </a:graphicData>
        </a:graphic>
      </p:graphicFrame>
      <p:sp>
        <p:nvSpPr>
          <p:cNvPr id="8" name="椭圆 7"/>
          <p:cNvSpPr/>
          <p:nvPr/>
        </p:nvSpPr>
        <p:spPr>
          <a:xfrm>
            <a:off x="1463919" y="5858449"/>
            <a:ext cx="304792" cy="30479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a:t>
            </a:r>
            <a:endParaRPr lang="zh-CN" altLang="en-US" sz="2000" b="1" dirty="0">
              <a:solidFill>
                <a:schemeClr val="tx1"/>
              </a:solidFill>
            </a:endParaRPr>
          </a:p>
        </p:txBody>
      </p:sp>
      <p:sp>
        <p:nvSpPr>
          <p:cNvPr id="10" name="椭圆 9"/>
          <p:cNvSpPr/>
          <p:nvPr/>
        </p:nvSpPr>
        <p:spPr>
          <a:xfrm>
            <a:off x="3050543" y="5843879"/>
            <a:ext cx="304792" cy="30479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a:t>
            </a:r>
            <a:endParaRPr lang="zh-CN" altLang="en-US" sz="2000" b="1" dirty="0">
              <a:solidFill>
                <a:schemeClr val="tx1"/>
              </a:solidFill>
            </a:endParaRPr>
          </a:p>
        </p:txBody>
      </p:sp>
      <p:sp>
        <p:nvSpPr>
          <p:cNvPr id="11" name="椭圆 10"/>
          <p:cNvSpPr/>
          <p:nvPr/>
        </p:nvSpPr>
        <p:spPr>
          <a:xfrm>
            <a:off x="4589759" y="5832650"/>
            <a:ext cx="304792" cy="30479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a:t>
            </a:r>
            <a:endParaRPr lang="zh-CN" altLang="en-US" sz="2000" b="1" dirty="0">
              <a:solidFill>
                <a:schemeClr val="tx1"/>
              </a:solidFill>
            </a:endParaRPr>
          </a:p>
        </p:txBody>
      </p:sp>
      <p:sp>
        <p:nvSpPr>
          <p:cNvPr id="12" name="椭圆 11"/>
          <p:cNvSpPr/>
          <p:nvPr/>
        </p:nvSpPr>
        <p:spPr>
          <a:xfrm>
            <a:off x="6810534" y="5836804"/>
            <a:ext cx="304792" cy="30479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a:t>
            </a:r>
            <a:endParaRPr lang="zh-CN" altLang="en-US" sz="2000" b="1" dirty="0">
              <a:solidFill>
                <a:schemeClr val="tx1"/>
              </a:solidFill>
            </a:endParaRPr>
          </a:p>
        </p:txBody>
      </p:sp>
      <mc:AlternateContent xmlns:mc="http://schemas.openxmlformats.org/markup-compatibility/2006">
        <mc:Choice xmlns:a14="http://schemas.microsoft.com/office/drawing/2010/main" Requires="a14">
          <p:sp>
            <p:nvSpPr>
              <p:cNvPr id="13" name="矩形: 圆角 12"/>
              <p:cNvSpPr/>
              <p:nvPr/>
            </p:nvSpPr>
            <p:spPr>
              <a:xfrm>
                <a:off x="2169181" y="5749786"/>
                <a:ext cx="457188" cy="478831"/>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zh-CN" altLang="en-US" i="1" dirty="0" smtClean="0">
                              <a:solidFill>
                                <a:schemeClr val="tx1"/>
                              </a:solidFill>
                              <a:latin typeface="Cambria Math" panose="02040503050406030204" pitchFamily="18" charset="0"/>
                            </a:rPr>
                          </m:ctrlPr>
                        </m:sSubPr>
                        <m:e>
                          <m:r>
                            <a:rPr lang="zh-CN" altLang="en-US" i="1" dirty="0">
                              <a:solidFill>
                                <a:schemeClr val="tx1"/>
                              </a:solidFill>
                              <a:latin typeface="Cambria Math" panose="02040503050406030204" pitchFamily="18" charset="0"/>
                            </a:rPr>
                            <m:t>𝐷</m:t>
                          </m:r>
                        </m:e>
                        <m:sub>
                          <m:r>
                            <a:rPr lang="zh-CN" altLang="en-US" i="0" dirty="0">
                              <a:solidFill>
                                <a:schemeClr val="tx1"/>
                              </a:solidFill>
                              <a:latin typeface="Cambria Math" panose="02040503050406030204" pitchFamily="18" charset="0"/>
                            </a:rPr>
                            <m:t>0</m:t>
                          </m:r>
                        </m:sub>
                      </m:sSub>
                    </m:oMath>
                  </m:oMathPara>
                </a14:m>
                <a:endParaRPr lang="zh-CN" altLang="en-US" dirty="0"/>
              </a:p>
            </p:txBody>
          </p:sp>
        </mc:Choice>
        <mc:Fallback>
          <p:sp>
            <p:nvSpPr>
              <p:cNvPr id="13" name="矩形: 圆角 12"/>
              <p:cNvSpPr>
                <a:spLocks noRot="1" noChangeAspect="1" noMove="1" noResize="1" noEditPoints="1" noAdjustHandles="1" noChangeArrowheads="1" noChangeShapeType="1" noTextEdit="1"/>
              </p:cNvSpPr>
              <p:nvPr/>
            </p:nvSpPr>
            <p:spPr>
              <a:xfrm>
                <a:off x="2169181" y="5749786"/>
                <a:ext cx="457188" cy="478831"/>
              </a:xfrm>
              <a:prstGeom prst="roundRect">
                <a:avLst/>
              </a:prstGeom>
              <a:blipFill rotWithShape="1">
                <a:blip r:embed="rId7"/>
                <a:stretch>
                  <a:fillRect l="-1394" t="-1430" r="-1387" b="-1214"/>
                </a:stretch>
              </a:bli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矩形: 圆角 13"/>
              <p:cNvSpPr/>
              <p:nvPr/>
            </p:nvSpPr>
            <p:spPr>
              <a:xfrm>
                <a:off x="3732101" y="5749785"/>
                <a:ext cx="457188" cy="478831"/>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zh-CN" altLang="en-US" i="1" dirty="0" smtClean="0">
                              <a:solidFill>
                                <a:schemeClr val="tx1"/>
                              </a:solidFill>
                              <a:latin typeface="Cambria Math" panose="02040503050406030204" pitchFamily="18" charset="0"/>
                            </a:rPr>
                          </m:ctrlPr>
                        </m:sSubPr>
                        <m:e>
                          <m:r>
                            <a:rPr lang="zh-CN" altLang="en-US" i="1" dirty="0">
                              <a:solidFill>
                                <a:schemeClr val="tx1"/>
                              </a:solidFill>
                              <a:latin typeface="Cambria Math" panose="02040503050406030204" pitchFamily="18" charset="0"/>
                            </a:rPr>
                            <m:t>𝐷</m:t>
                          </m:r>
                        </m:e>
                        <m:sub>
                          <m:r>
                            <a:rPr lang="en-US" altLang="zh-CN" b="0" i="0" dirty="0" smtClean="0">
                              <a:solidFill>
                                <a:schemeClr val="tx1"/>
                              </a:solidFill>
                              <a:latin typeface="Cambria Math" panose="02040503050406030204" pitchFamily="18" charset="0"/>
                            </a:rPr>
                            <m:t>1</m:t>
                          </m:r>
                        </m:sub>
                      </m:sSub>
                    </m:oMath>
                  </m:oMathPara>
                </a14:m>
                <a:endParaRPr lang="zh-CN" altLang="en-US" dirty="0"/>
              </a:p>
            </p:txBody>
          </p:sp>
        </mc:Choice>
        <mc:Fallback>
          <p:sp>
            <p:nvSpPr>
              <p:cNvPr id="14" name="矩形: 圆角 13"/>
              <p:cNvSpPr>
                <a:spLocks noRot="1" noChangeAspect="1" noMove="1" noResize="1" noEditPoints="1" noAdjustHandles="1" noChangeArrowheads="1" noChangeShapeType="1" noTextEdit="1"/>
              </p:cNvSpPr>
              <p:nvPr/>
            </p:nvSpPr>
            <p:spPr>
              <a:xfrm>
                <a:off x="3732101" y="5749785"/>
                <a:ext cx="457188" cy="478831"/>
              </a:xfrm>
              <a:prstGeom prst="roundRect">
                <a:avLst/>
              </a:prstGeom>
              <a:blipFill rotWithShape="1">
                <a:blip r:embed="rId8"/>
                <a:stretch>
                  <a:fillRect l="-1434" t="-1430" r="-1346" b="-1214"/>
                </a:stretch>
              </a:bli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矩形: 圆角 14"/>
              <p:cNvSpPr/>
              <p:nvPr/>
            </p:nvSpPr>
            <p:spPr>
              <a:xfrm>
                <a:off x="5952876" y="5749785"/>
                <a:ext cx="457188" cy="478831"/>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zh-CN" altLang="en-US" sz="1600" i="1" dirty="0" smtClean="0">
                              <a:solidFill>
                                <a:schemeClr val="tx1"/>
                              </a:solidFill>
                              <a:latin typeface="Cambria Math" panose="02040503050406030204" pitchFamily="18" charset="0"/>
                            </a:rPr>
                          </m:ctrlPr>
                        </m:sSubPr>
                        <m:e>
                          <m:r>
                            <a:rPr lang="zh-CN" altLang="en-US" sz="1600" i="1" dirty="0">
                              <a:solidFill>
                                <a:schemeClr val="tx1"/>
                              </a:solidFill>
                              <a:latin typeface="Cambria Math" panose="02040503050406030204" pitchFamily="18" charset="0"/>
                            </a:rPr>
                            <m:t>𝐷</m:t>
                          </m:r>
                        </m:e>
                        <m:sub>
                          <m:r>
                            <a:rPr lang="en-US" altLang="zh-CN" sz="1600" b="0" i="1" dirty="0" smtClean="0">
                              <a:solidFill>
                                <a:schemeClr val="tx1"/>
                              </a:solidFill>
                              <a:latin typeface="Cambria Math" panose="02040503050406030204" pitchFamily="18" charset="0"/>
                            </a:rPr>
                            <m:t>𝑝</m:t>
                          </m:r>
                          <m:r>
                            <a:rPr lang="en-US" altLang="zh-CN" sz="1600" b="0" i="1" dirty="0" smtClean="0">
                              <a:solidFill>
                                <a:schemeClr val="tx1"/>
                              </a:solidFill>
                              <a:latin typeface="Cambria Math" panose="02040503050406030204" pitchFamily="18" charset="0"/>
                            </a:rPr>
                            <m:t>−</m:t>
                          </m:r>
                          <m:r>
                            <a:rPr lang="en-US" altLang="zh-CN" sz="1600" b="0" i="1" dirty="0" smtClean="0">
                              <a:solidFill>
                                <a:schemeClr val="tx1"/>
                              </a:solidFill>
                              <a:latin typeface="Cambria Math" panose="02040503050406030204" pitchFamily="18" charset="0"/>
                            </a:rPr>
                            <m:t>1</m:t>
                          </m:r>
                        </m:sub>
                      </m:sSub>
                    </m:oMath>
                  </m:oMathPara>
                </a14:m>
                <a:endParaRPr lang="zh-CN" altLang="en-US" dirty="0"/>
              </a:p>
            </p:txBody>
          </p:sp>
        </mc:Choice>
        <mc:Fallback>
          <p:sp>
            <p:nvSpPr>
              <p:cNvPr id="15" name="矩形: 圆角 14"/>
              <p:cNvSpPr>
                <a:spLocks noRot="1" noChangeAspect="1" noMove="1" noResize="1" noEditPoints="1" noAdjustHandles="1" noChangeArrowheads="1" noChangeShapeType="1" noTextEdit="1"/>
              </p:cNvSpPr>
              <p:nvPr/>
            </p:nvSpPr>
            <p:spPr>
              <a:xfrm>
                <a:off x="5952876" y="5749785"/>
                <a:ext cx="457188" cy="478831"/>
              </a:xfrm>
              <a:prstGeom prst="roundRect">
                <a:avLst/>
              </a:prstGeom>
              <a:blipFill rotWithShape="1">
                <a:blip r:embed="rId9"/>
                <a:stretch>
                  <a:fillRect l="-1473" t="-1430" r="-19085" b="-1214"/>
                </a:stretch>
              </a:bli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矩形: 圆角 15"/>
              <p:cNvSpPr/>
              <p:nvPr/>
            </p:nvSpPr>
            <p:spPr>
              <a:xfrm>
                <a:off x="7515795" y="5749785"/>
                <a:ext cx="457188" cy="478831"/>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zh-CN" altLang="en-US" i="1" dirty="0" smtClean="0">
                              <a:solidFill>
                                <a:schemeClr val="tx1"/>
                              </a:solidFill>
                              <a:latin typeface="Cambria Math" panose="02040503050406030204" pitchFamily="18" charset="0"/>
                            </a:rPr>
                          </m:ctrlPr>
                        </m:sSubPr>
                        <m:e>
                          <m:r>
                            <a:rPr lang="zh-CN" altLang="en-US" i="1" dirty="0">
                              <a:solidFill>
                                <a:schemeClr val="tx1"/>
                              </a:solidFill>
                              <a:latin typeface="Cambria Math" panose="02040503050406030204" pitchFamily="18" charset="0"/>
                            </a:rPr>
                            <m:t>𝐷</m:t>
                          </m:r>
                        </m:e>
                        <m:sub>
                          <m:r>
                            <a:rPr lang="en-US" altLang="zh-CN" b="0" i="1" dirty="0" smtClean="0">
                              <a:solidFill>
                                <a:schemeClr val="tx1"/>
                              </a:solidFill>
                              <a:latin typeface="Cambria Math" panose="02040503050406030204" pitchFamily="18" charset="0"/>
                            </a:rPr>
                            <m:t>𝑝</m:t>
                          </m:r>
                        </m:sub>
                      </m:sSub>
                    </m:oMath>
                  </m:oMathPara>
                </a14:m>
                <a:endParaRPr lang="zh-CN" altLang="en-US" dirty="0"/>
              </a:p>
            </p:txBody>
          </p:sp>
        </mc:Choice>
        <mc:Fallback>
          <p:sp>
            <p:nvSpPr>
              <p:cNvPr id="16" name="矩形: 圆角 15"/>
              <p:cNvSpPr>
                <a:spLocks noRot="1" noChangeAspect="1" noMove="1" noResize="1" noEditPoints="1" noAdjustHandles="1" noChangeArrowheads="1" noChangeShapeType="1" noTextEdit="1"/>
              </p:cNvSpPr>
              <p:nvPr/>
            </p:nvSpPr>
            <p:spPr>
              <a:xfrm>
                <a:off x="7515795" y="5749785"/>
                <a:ext cx="457188" cy="478831"/>
              </a:xfrm>
              <a:prstGeom prst="roundRect">
                <a:avLst/>
              </a:prstGeom>
              <a:blipFill rotWithShape="1">
                <a:blip r:embed="rId10"/>
                <a:stretch>
                  <a:fillRect l="-1514" t="-1430" r="-1267" b="-1214"/>
                </a:stretch>
              </a:bli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18" name="直接箭头连接符 17"/>
          <p:cNvCxnSpPr>
            <a:endCxn id="8" idx="2"/>
          </p:cNvCxnSpPr>
          <p:nvPr/>
        </p:nvCxnSpPr>
        <p:spPr bwMode="auto">
          <a:xfrm>
            <a:off x="914496" y="6010845"/>
            <a:ext cx="54942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直接箭头连接符 19"/>
          <p:cNvCxnSpPr>
            <a:stCxn id="8" idx="6"/>
          </p:cNvCxnSpPr>
          <p:nvPr/>
        </p:nvCxnSpPr>
        <p:spPr bwMode="auto">
          <a:xfrm>
            <a:off x="1768711" y="6010845"/>
            <a:ext cx="40047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直接箭头连接符 20"/>
          <p:cNvCxnSpPr>
            <a:stCxn id="13" idx="3"/>
            <a:endCxn id="10" idx="2"/>
          </p:cNvCxnSpPr>
          <p:nvPr/>
        </p:nvCxnSpPr>
        <p:spPr bwMode="auto">
          <a:xfrm>
            <a:off x="2626369" y="5989202"/>
            <a:ext cx="424174" cy="70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直接箭头连接符 21"/>
          <p:cNvCxnSpPr>
            <a:stCxn id="10" idx="6"/>
            <a:endCxn id="14" idx="1"/>
          </p:cNvCxnSpPr>
          <p:nvPr/>
        </p:nvCxnSpPr>
        <p:spPr bwMode="auto">
          <a:xfrm flipV="1">
            <a:off x="3355335" y="5989201"/>
            <a:ext cx="376766" cy="70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直接箭头连接符 22"/>
          <p:cNvCxnSpPr>
            <a:stCxn id="14" idx="3"/>
            <a:endCxn id="11" idx="2"/>
          </p:cNvCxnSpPr>
          <p:nvPr/>
        </p:nvCxnSpPr>
        <p:spPr bwMode="auto">
          <a:xfrm flipV="1">
            <a:off x="4189289" y="5985046"/>
            <a:ext cx="400470" cy="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直接箭头连接符 23"/>
          <p:cNvCxnSpPr/>
          <p:nvPr/>
        </p:nvCxnSpPr>
        <p:spPr bwMode="auto">
          <a:xfrm>
            <a:off x="4894551" y="6010845"/>
            <a:ext cx="29290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直接箭头连接符 24"/>
          <p:cNvCxnSpPr/>
          <p:nvPr/>
        </p:nvCxnSpPr>
        <p:spPr bwMode="auto">
          <a:xfrm>
            <a:off x="5659974" y="6010845"/>
            <a:ext cx="29290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p:cNvCxnSpPr>
            <a:stCxn id="15" idx="3"/>
            <a:endCxn id="12" idx="2"/>
          </p:cNvCxnSpPr>
          <p:nvPr/>
        </p:nvCxnSpPr>
        <p:spPr bwMode="auto">
          <a:xfrm flipV="1">
            <a:off x="6410064" y="5989200"/>
            <a:ext cx="40047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直接箭头连接符 26"/>
          <p:cNvCxnSpPr>
            <a:stCxn id="12" idx="6"/>
          </p:cNvCxnSpPr>
          <p:nvPr/>
        </p:nvCxnSpPr>
        <p:spPr bwMode="auto">
          <a:xfrm flipV="1">
            <a:off x="7115326" y="5985046"/>
            <a:ext cx="400469" cy="41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文本框 45"/>
          <p:cNvSpPr txBox="1"/>
          <p:nvPr/>
        </p:nvSpPr>
        <p:spPr>
          <a:xfrm>
            <a:off x="5210923" y="5808072"/>
            <a:ext cx="733320" cy="369332"/>
          </a:xfrm>
          <a:prstGeom prst="rect">
            <a:avLst/>
          </a:prstGeom>
          <a:noFill/>
        </p:spPr>
        <p:txBody>
          <a:bodyPr wrap="square" rtlCol="0" anchor="t">
            <a:spAutoFit/>
          </a:bodyPr>
          <a:lstStyle/>
          <a:p>
            <a:r>
              <a:rPr lang="en-US" altLang="zh-CN" b="1" dirty="0">
                <a:latin typeface="黑体" panose="02010609060101010101" pitchFamily="49" charset="-122"/>
                <a:ea typeface="黑体" panose="02010609060101010101" pitchFamily="49" charset="-122"/>
                <a:sym typeface="+mn-ea"/>
              </a:rPr>
              <a:t>…</a:t>
            </a:r>
            <a:endParaRPr lang="zh-CN" altLang="en-US" b="1" dirty="0">
              <a:latin typeface="黑体" panose="02010609060101010101" pitchFamily="49" charset="-122"/>
              <a:ea typeface="黑体" panose="02010609060101010101" pitchFamily="49" charset="-122"/>
              <a:sym typeface="+mn-ea"/>
            </a:endParaRPr>
          </a:p>
        </p:txBody>
      </p:sp>
      <p:cxnSp>
        <p:nvCxnSpPr>
          <p:cNvPr id="48" name="直接连接符 47"/>
          <p:cNvCxnSpPr>
            <a:stCxn id="8" idx="0"/>
          </p:cNvCxnSpPr>
          <p:nvPr/>
        </p:nvCxnSpPr>
        <p:spPr bwMode="auto">
          <a:xfrm flipV="1">
            <a:off x="1616315" y="5203197"/>
            <a:ext cx="0" cy="655252"/>
          </a:xfrm>
          <a:prstGeom prst="line">
            <a:avLst/>
          </a:prstGeom>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bwMode="auto">
          <a:xfrm flipV="1">
            <a:off x="3202939" y="5203197"/>
            <a:ext cx="0" cy="629453"/>
          </a:xfrm>
          <a:prstGeom prst="line">
            <a:avLst/>
          </a:prstGeom>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bwMode="auto">
          <a:xfrm flipV="1">
            <a:off x="4742155" y="5188627"/>
            <a:ext cx="0" cy="655252"/>
          </a:xfrm>
          <a:prstGeom prst="line">
            <a:avLst/>
          </a:prstGeom>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bwMode="auto">
          <a:xfrm flipV="1">
            <a:off x="6962930" y="5177398"/>
            <a:ext cx="0" cy="655252"/>
          </a:xfrm>
          <a:prstGeom prst="line">
            <a:avLst/>
          </a:prstGeom>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bwMode="auto">
          <a:xfrm flipV="1">
            <a:off x="8391167" y="5177398"/>
            <a:ext cx="0" cy="809725"/>
          </a:xfrm>
          <a:prstGeom prst="line">
            <a:avLst/>
          </a:prstGeom>
        </p:spPr>
        <p:style>
          <a:lnRef idx="1">
            <a:schemeClr val="dk1"/>
          </a:lnRef>
          <a:fillRef idx="0">
            <a:schemeClr val="dk1"/>
          </a:fillRef>
          <a:effectRef idx="0">
            <a:schemeClr val="dk1"/>
          </a:effectRef>
          <a:fontRef idx="minor">
            <a:schemeClr val="tx1"/>
          </a:fontRef>
        </p:style>
      </p:cxnSp>
      <p:cxnSp>
        <p:nvCxnSpPr>
          <p:cNvPr id="53" name="直接箭头连接符 52"/>
          <p:cNvCxnSpPr/>
          <p:nvPr/>
        </p:nvCxnSpPr>
        <p:spPr bwMode="auto">
          <a:xfrm flipV="1">
            <a:off x="7990698" y="5979020"/>
            <a:ext cx="400469" cy="41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直接箭头连接符 55"/>
          <p:cNvCxnSpPr/>
          <p:nvPr/>
        </p:nvCxnSpPr>
        <p:spPr bwMode="auto">
          <a:xfrm flipV="1">
            <a:off x="1616315" y="5166169"/>
            <a:ext cx="7165624" cy="370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60" name="对象 59"/>
          <p:cNvGraphicFramePr>
            <a:graphicFrameLocks noChangeAspect="1"/>
          </p:cNvGraphicFramePr>
          <p:nvPr/>
        </p:nvGraphicFramePr>
        <p:xfrm>
          <a:off x="3295358" y="5276076"/>
          <a:ext cx="299038" cy="414051"/>
        </p:xfrm>
        <a:graphic>
          <a:graphicData uri="http://schemas.openxmlformats.org/presentationml/2006/ole">
            <mc:AlternateContent xmlns:mc="http://schemas.openxmlformats.org/markup-compatibility/2006">
              <mc:Choice xmlns:v="urn:schemas-microsoft-com:vml" Requires="v">
                <p:oleObj spid="_x0000_s4119" name="Equation" r:id="rId11" imgW="3962400" imgH="5486400" progId="Equation.DSMT4">
                  <p:embed/>
                </p:oleObj>
              </mc:Choice>
              <mc:Fallback>
                <p:oleObj name="Equation" r:id="rId11" imgW="3962400" imgH="5486400" progId="Equation.DSMT4">
                  <p:embed/>
                  <p:pic>
                    <p:nvPicPr>
                      <p:cNvPr id="0" name="对象 59"/>
                      <p:cNvPicPr/>
                      <p:nvPr/>
                    </p:nvPicPr>
                    <p:blipFill>
                      <a:blip r:embed="rId12"/>
                      <a:stretch>
                        <a:fillRect/>
                      </a:stretch>
                    </p:blipFill>
                    <p:spPr>
                      <a:xfrm>
                        <a:off x="3295358" y="5276076"/>
                        <a:ext cx="299038" cy="414051"/>
                      </a:xfrm>
                      <a:prstGeom prst="rect">
                        <a:avLst/>
                      </a:prstGeom>
                    </p:spPr>
                  </p:pic>
                </p:oleObj>
              </mc:Fallback>
            </mc:AlternateContent>
          </a:graphicData>
        </a:graphic>
      </p:graphicFrame>
      <p:graphicFrame>
        <p:nvGraphicFramePr>
          <p:cNvPr id="61" name="对象 60"/>
          <p:cNvGraphicFramePr>
            <a:graphicFrameLocks noChangeAspect="1"/>
          </p:cNvGraphicFramePr>
          <p:nvPr/>
        </p:nvGraphicFramePr>
        <p:xfrm>
          <a:off x="4937622" y="5239045"/>
          <a:ext cx="357399" cy="459514"/>
        </p:xfrm>
        <a:graphic>
          <a:graphicData uri="http://schemas.openxmlformats.org/presentationml/2006/ole">
            <mc:AlternateContent xmlns:mc="http://schemas.openxmlformats.org/markup-compatibility/2006">
              <mc:Choice xmlns:v="urn:schemas-microsoft-com:vml" Requires="v">
                <p:oleObj spid="_x0000_s4120" name="Equation" r:id="rId13" imgW="4267200" imgH="5486400" progId="Equation.DSMT4">
                  <p:embed/>
                </p:oleObj>
              </mc:Choice>
              <mc:Fallback>
                <p:oleObj name="Equation" r:id="rId13" imgW="4267200" imgH="5486400" progId="Equation.DSMT4">
                  <p:embed/>
                  <p:pic>
                    <p:nvPicPr>
                      <p:cNvPr id="0" name="对象 60"/>
                      <p:cNvPicPr/>
                      <p:nvPr/>
                    </p:nvPicPr>
                    <p:blipFill>
                      <a:blip r:embed="rId14"/>
                      <a:stretch>
                        <a:fillRect/>
                      </a:stretch>
                    </p:blipFill>
                    <p:spPr>
                      <a:xfrm>
                        <a:off x="4937622" y="5239045"/>
                        <a:ext cx="357399" cy="459514"/>
                      </a:xfrm>
                      <a:prstGeom prst="rect">
                        <a:avLst/>
                      </a:prstGeom>
                    </p:spPr>
                  </p:pic>
                </p:oleObj>
              </mc:Fallback>
            </mc:AlternateContent>
          </a:graphicData>
        </a:graphic>
      </p:graphicFrame>
      <p:graphicFrame>
        <p:nvGraphicFramePr>
          <p:cNvPr id="62" name="对象 61"/>
          <p:cNvGraphicFramePr>
            <a:graphicFrameLocks noChangeAspect="1"/>
          </p:cNvGraphicFramePr>
          <p:nvPr/>
        </p:nvGraphicFramePr>
        <p:xfrm>
          <a:off x="7140575" y="5238750"/>
          <a:ext cx="476250" cy="430213"/>
        </p:xfrm>
        <a:graphic>
          <a:graphicData uri="http://schemas.openxmlformats.org/presentationml/2006/ole">
            <mc:AlternateContent xmlns:mc="http://schemas.openxmlformats.org/markup-compatibility/2006">
              <mc:Choice xmlns:v="urn:schemas-microsoft-com:vml" Requires="v">
                <p:oleObj spid="_x0000_s4121" name="Equation" r:id="rId15" imgW="6400800" imgH="5791200" progId="Equation.DSMT4">
                  <p:embed/>
                </p:oleObj>
              </mc:Choice>
              <mc:Fallback>
                <p:oleObj name="Equation" r:id="rId15" imgW="6400800" imgH="5791200" progId="Equation.DSMT4">
                  <p:embed/>
                  <p:pic>
                    <p:nvPicPr>
                      <p:cNvPr id="0" name="对象 61"/>
                      <p:cNvPicPr/>
                      <p:nvPr/>
                    </p:nvPicPr>
                    <p:blipFill>
                      <a:blip r:embed="rId16"/>
                      <a:stretch>
                        <a:fillRect/>
                      </a:stretch>
                    </p:blipFill>
                    <p:spPr>
                      <a:xfrm>
                        <a:off x="7140575" y="5238750"/>
                        <a:ext cx="476250" cy="430213"/>
                      </a:xfrm>
                      <a:prstGeom prst="rect">
                        <a:avLst/>
                      </a:prstGeom>
                    </p:spPr>
                  </p:pic>
                </p:oleObj>
              </mc:Fallback>
            </mc:AlternateContent>
          </a:graphicData>
        </a:graphic>
      </p:graphicFrame>
      <p:graphicFrame>
        <p:nvGraphicFramePr>
          <p:cNvPr id="63" name="对象 62"/>
          <p:cNvGraphicFramePr>
            <a:graphicFrameLocks noChangeAspect="1"/>
          </p:cNvGraphicFramePr>
          <p:nvPr/>
        </p:nvGraphicFramePr>
        <p:xfrm>
          <a:off x="8523288" y="5232400"/>
          <a:ext cx="349250" cy="439738"/>
        </p:xfrm>
        <a:graphic>
          <a:graphicData uri="http://schemas.openxmlformats.org/presentationml/2006/ole">
            <mc:AlternateContent xmlns:mc="http://schemas.openxmlformats.org/markup-compatibility/2006">
              <mc:Choice xmlns:v="urn:schemas-microsoft-com:vml" Requires="v">
                <p:oleObj spid="_x0000_s4122" name="Equation" r:id="rId17" imgW="4572000" imgH="5791200" progId="Equation.DSMT4">
                  <p:embed/>
                </p:oleObj>
              </mc:Choice>
              <mc:Fallback>
                <p:oleObj name="Equation" r:id="rId17" imgW="4572000" imgH="5791200" progId="Equation.DSMT4">
                  <p:embed/>
                  <p:pic>
                    <p:nvPicPr>
                      <p:cNvPr id="0" name="对象 62"/>
                      <p:cNvPicPr/>
                      <p:nvPr/>
                    </p:nvPicPr>
                    <p:blipFill>
                      <a:blip r:embed="rId18"/>
                      <a:stretch>
                        <a:fillRect/>
                      </a:stretch>
                    </p:blipFill>
                    <p:spPr>
                      <a:xfrm>
                        <a:off x="8523288" y="5232400"/>
                        <a:ext cx="349250" cy="439738"/>
                      </a:xfrm>
                      <a:prstGeom prst="rect">
                        <a:avLst/>
                      </a:prstGeom>
                    </p:spPr>
                  </p:pic>
                </p:oleObj>
              </mc:Fallback>
            </mc:AlternateContent>
          </a:graphicData>
        </a:graphic>
      </p:graphicFrame>
      <p:graphicFrame>
        <p:nvGraphicFramePr>
          <p:cNvPr id="64" name="对象 63"/>
          <p:cNvGraphicFramePr>
            <a:graphicFrameLocks noChangeAspect="1"/>
          </p:cNvGraphicFramePr>
          <p:nvPr/>
        </p:nvGraphicFramePr>
        <p:xfrm>
          <a:off x="1797128" y="5256642"/>
          <a:ext cx="352269" cy="452917"/>
        </p:xfrm>
        <a:graphic>
          <a:graphicData uri="http://schemas.openxmlformats.org/presentationml/2006/ole">
            <mc:AlternateContent xmlns:mc="http://schemas.openxmlformats.org/markup-compatibility/2006">
              <mc:Choice xmlns:v="urn:schemas-microsoft-com:vml" Requires="v">
                <p:oleObj spid="_x0000_s4123" name="Equation" r:id="rId19" imgW="4267200" imgH="5486400" progId="Equation.DSMT4">
                  <p:embed/>
                </p:oleObj>
              </mc:Choice>
              <mc:Fallback>
                <p:oleObj name="Equation" r:id="rId19" imgW="4267200" imgH="5486400" progId="Equation.DSMT4">
                  <p:embed/>
                  <p:pic>
                    <p:nvPicPr>
                      <p:cNvPr id="0" name="对象 63"/>
                      <p:cNvPicPr/>
                      <p:nvPr/>
                    </p:nvPicPr>
                    <p:blipFill>
                      <a:blip r:embed="rId20"/>
                      <a:stretch>
                        <a:fillRect/>
                      </a:stretch>
                    </p:blipFill>
                    <p:spPr>
                      <a:xfrm>
                        <a:off x="1797128" y="5256642"/>
                        <a:ext cx="352269" cy="452917"/>
                      </a:xfrm>
                      <a:prstGeom prst="rect">
                        <a:avLst/>
                      </a:prstGeom>
                    </p:spPr>
                  </p:pic>
                </p:oleObj>
              </mc:Fallback>
            </mc:AlternateContent>
          </a:graphicData>
        </a:graphic>
      </p:graphicFrame>
      <p:graphicFrame>
        <p:nvGraphicFramePr>
          <p:cNvPr id="65" name="对象 64"/>
          <p:cNvGraphicFramePr>
            <a:graphicFrameLocks noChangeAspect="1"/>
          </p:cNvGraphicFramePr>
          <p:nvPr/>
        </p:nvGraphicFramePr>
        <p:xfrm>
          <a:off x="811403" y="5572410"/>
          <a:ext cx="688781" cy="423865"/>
        </p:xfrm>
        <a:graphic>
          <a:graphicData uri="http://schemas.openxmlformats.org/presentationml/2006/ole">
            <mc:AlternateContent xmlns:mc="http://schemas.openxmlformats.org/markup-compatibility/2006">
              <mc:Choice xmlns:v="urn:schemas-microsoft-com:vml" Requires="v">
                <p:oleObj spid="_x0000_s4124" name="Equation" r:id="rId21" imgW="7924800" imgH="4876800" progId="Equation.DSMT4">
                  <p:embed/>
                </p:oleObj>
              </mc:Choice>
              <mc:Fallback>
                <p:oleObj name="Equation" r:id="rId21" imgW="7924800" imgH="4876800" progId="Equation.DSMT4">
                  <p:embed/>
                  <p:pic>
                    <p:nvPicPr>
                      <p:cNvPr id="0" name="对象 64"/>
                      <p:cNvPicPr/>
                      <p:nvPr/>
                    </p:nvPicPr>
                    <p:blipFill>
                      <a:blip r:embed="rId22"/>
                      <a:stretch>
                        <a:fillRect/>
                      </a:stretch>
                    </p:blipFill>
                    <p:spPr>
                      <a:xfrm>
                        <a:off x="811403" y="5572410"/>
                        <a:ext cx="688781" cy="423865"/>
                      </a:xfrm>
                      <a:prstGeom prst="rect">
                        <a:avLst/>
                      </a:prstGeom>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91485" y="104775"/>
            <a:ext cx="5961380" cy="685800"/>
          </a:xfrm>
        </p:spPr>
        <p:txBody>
          <a:bodyPr/>
          <a:lstStyle/>
          <a:p>
            <a:r>
              <a:rPr lang="en-US" altLang="zh-CN" sz="2400" dirty="0">
                <a:sym typeface="+mn-ea"/>
              </a:rPr>
              <a:t>R-S</a:t>
            </a:r>
            <a:r>
              <a:rPr lang="zh-CN" altLang="en-US" sz="2400" dirty="0">
                <a:sym typeface="+mn-ea"/>
              </a:rPr>
              <a:t>码的编码器</a:t>
            </a:r>
            <a:endParaRPr lang="zh-CN" altLang="en-US" sz="2400" dirty="0">
              <a:sym typeface="+mn-ea"/>
            </a:endParaRPr>
          </a:p>
        </p:txBody>
      </p:sp>
      <p:sp>
        <p:nvSpPr>
          <p:cNvPr id="10" name="矩形 9"/>
          <p:cNvSpPr/>
          <p:nvPr/>
        </p:nvSpPr>
        <p:spPr>
          <a:xfrm>
            <a:off x="2905850" y="3435667"/>
            <a:ext cx="3026004" cy="372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i="1" dirty="0">
                <a:solidFill>
                  <a:schemeClr val="tx1"/>
                </a:solidFill>
              </a:rPr>
              <a:t>RS</a:t>
            </a:r>
            <a:r>
              <a:rPr lang="zh-CN" altLang="en-US" sz="2000" dirty="0">
                <a:solidFill>
                  <a:schemeClr val="tx1"/>
                </a:solidFill>
                <a:latin typeface="+mn-ea"/>
              </a:rPr>
              <a:t>码编码电路图</a:t>
            </a:r>
            <a:endParaRPr lang="zh-CN" altLang="en-US" sz="2000" dirty="0">
              <a:solidFill>
                <a:schemeClr val="tx1"/>
              </a:solidFill>
              <a:latin typeface="+mn-ea"/>
            </a:endParaRPr>
          </a:p>
        </p:txBody>
      </p:sp>
      <p:sp>
        <p:nvSpPr>
          <p:cNvPr id="5" name="矩形 4"/>
          <p:cNvSpPr/>
          <p:nvPr/>
        </p:nvSpPr>
        <p:spPr>
          <a:xfrm>
            <a:off x="457308" y="1080001"/>
            <a:ext cx="4952870" cy="4570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i="1" dirty="0">
                <a:solidFill>
                  <a:schemeClr val="tx1"/>
                </a:solidFill>
              </a:rPr>
              <a:t>RS</a:t>
            </a:r>
            <a:r>
              <a:rPr lang="zh-CN" altLang="en-US" sz="2000" dirty="0">
                <a:solidFill>
                  <a:schemeClr val="tx1"/>
                </a:solidFill>
                <a:latin typeface="+mn-ea"/>
              </a:rPr>
              <a:t>码编码电路：</a:t>
            </a:r>
            <a:endParaRPr lang="en-US" altLang="zh-CN" sz="2000" dirty="0">
              <a:solidFill>
                <a:schemeClr val="tx1"/>
              </a:solidFill>
              <a:latin typeface="+mn-ea"/>
            </a:endParaRPr>
          </a:p>
        </p:txBody>
      </p:sp>
      <p:graphicFrame>
        <p:nvGraphicFramePr>
          <p:cNvPr id="3" name="对象 2"/>
          <p:cNvGraphicFramePr>
            <a:graphicFrameLocks noChangeAspect="1"/>
          </p:cNvGraphicFramePr>
          <p:nvPr/>
        </p:nvGraphicFramePr>
        <p:xfrm>
          <a:off x="494624" y="1618110"/>
          <a:ext cx="4461287" cy="457089"/>
        </p:xfrm>
        <a:graphic>
          <a:graphicData uri="http://schemas.openxmlformats.org/presentationml/2006/ole">
            <mc:AlternateContent xmlns:mc="http://schemas.openxmlformats.org/markup-compatibility/2006">
              <mc:Choice xmlns:v="urn:schemas-microsoft-com:vml" Requires="v">
                <p:oleObj spid="_x0000_s5140" name="Equation" r:id="rId1" imgW="56692800" imgH="5791200" progId="Equation.DSMT4">
                  <p:embed/>
                </p:oleObj>
              </mc:Choice>
              <mc:Fallback>
                <p:oleObj name="Equation" r:id="rId1" imgW="56692800" imgH="5791200" progId="Equation.DSMT4">
                  <p:embed/>
                  <p:pic>
                    <p:nvPicPr>
                      <p:cNvPr id="0" name="图片 5139"/>
                      <p:cNvPicPr/>
                      <p:nvPr/>
                    </p:nvPicPr>
                    <p:blipFill>
                      <a:blip r:embed="rId2"/>
                      <a:stretch>
                        <a:fillRect/>
                      </a:stretch>
                    </p:blipFill>
                    <p:spPr>
                      <a:xfrm>
                        <a:off x="494624" y="1618110"/>
                        <a:ext cx="4461287" cy="457089"/>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512350" y="2140203"/>
          <a:ext cx="7337481" cy="457089"/>
        </p:xfrm>
        <a:graphic>
          <a:graphicData uri="http://schemas.openxmlformats.org/presentationml/2006/ole">
            <mc:AlternateContent xmlns:mc="http://schemas.openxmlformats.org/markup-compatibility/2006">
              <mc:Choice xmlns:v="urn:schemas-microsoft-com:vml" Requires="v">
                <p:oleObj spid="_x0000_s5141" name="Equation" r:id="rId3" imgW="92964000" imgH="5791200" progId="Equation.DSMT4">
                  <p:embed/>
                </p:oleObj>
              </mc:Choice>
              <mc:Fallback>
                <p:oleObj name="Equation" r:id="rId3" imgW="92964000" imgH="5791200" progId="Equation.DSMT4">
                  <p:embed/>
                  <p:pic>
                    <p:nvPicPr>
                      <p:cNvPr id="0" name="图片 5140"/>
                      <p:cNvPicPr/>
                      <p:nvPr/>
                    </p:nvPicPr>
                    <p:blipFill>
                      <a:blip r:embed="rId4"/>
                      <a:stretch>
                        <a:fillRect/>
                      </a:stretch>
                    </p:blipFill>
                    <p:spPr>
                      <a:xfrm>
                        <a:off x="512350" y="2140203"/>
                        <a:ext cx="7337481" cy="457089"/>
                      </a:xfrm>
                      <a:prstGeom prst="rect">
                        <a:avLst/>
                      </a:prstGeom>
                    </p:spPr>
                  </p:pic>
                </p:oleObj>
              </mc:Fallback>
            </mc:AlternateContent>
          </a:graphicData>
        </a:graphic>
      </p:graphicFrame>
      <p:sp>
        <p:nvSpPr>
          <p:cNvPr id="6" name="文本框 5"/>
          <p:cNvSpPr txBox="1"/>
          <p:nvPr/>
        </p:nvSpPr>
        <p:spPr>
          <a:xfrm>
            <a:off x="537202" y="2701065"/>
            <a:ext cx="6981398" cy="400110"/>
          </a:xfrm>
          <a:prstGeom prst="rect">
            <a:avLst/>
          </a:prstGeom>
          <a:noFill/>
        </p:spPr>
        <p:txBody>
          <a:bodyPr wrap="none" rtlCol="0" anchor="t">
            <a:spAutoFit/>
          </a:bodyPr>
          <a:lstStyle/>
          <a:p>
            <a:r>
              <a:rPr lang="zh-CN" altLang="en-US" sz="2000" dirty="0">
                <a:latin typeface="黑体" panose="02010609060101010101" pitchFamily="49" charset="-122"/>
                <a:ea typeface="黑体" panose="02010609060101010101" pitchFamily="49" charset="-122"/>
                <a:sym typeface="+mn-ea"/>
              </a:rPr>
              <a:t>那么               的</a:t>
            </a:r>
            <a:r>
              <a:rPr lang="en-US" altLang="zh-CN" sz="2000" dirty="0">
                <a:latin typeface="黑体" panose="02010609060101010101" pitchFamily="49" charset="-122"/>
                <a:ea typeface="黑体" panose="02010609060101010101" pitchFamily="49" charset="-122"/>
                <a:sym typeface="+mn-ea"/>
              </a:rPr>
              <a:t>RS</a:t>
            </a:r>
            <a:r>
              <a:rPr lang="zh-CN" altLang="en-US" sz="2000" dirty="0">
                <a:latin typeface="黑体" panose="02010609060101010101" pitchFamily="49" charset="-122"/>
                <a:ea typeface="黑体" panose="02010609060101010101" pitchFamily="49" charset="-122"/>
                <a:sym typeface="+mn-ea"/>
              </a:rPr>
              <a:t>编码电路图如下：            </a:t>
            </a:r>
            <a:endParaRPr lang="zh-CN" altLang="en-US" sz="2000" dirty="0">
              <a:latin typeface="黑体" panose="02010609060101010101" pitchFamily="49" charset="-122"/>
              <a:ea typeface="黑体" panose="02010609060101010101" pitchFamily="49" charset="-122"/>
              <a:sym typeface="+mn-ea"/>
            </a:endParaRPr>
          </a:p>
        </p:txBody>
      </p:sp>
      <p:graphicFrame>
        <p:nvGraphicFramePr>
          <p:cNvPr id="7" name="对象 6"/>
          <p:cNvGraphicFramePr>
            <a:graphicFrameLocks noChangeAspect="1"/>
          </p:cNvGraphicFramePr>
          <p:nvPr/>
        </p:nvGraphicFramePr>
        <p:xfrm>
          <a:off x="1219288" y="2700393"/>
          <a:ext cx="1714455" cy="400782"/>
        </p:xfrm>
        <a:graphic>
          <a:graphicData uri="http://schemas.openxmlformats.org/presentationml/2006/ole">
            <mc:AlternateContent xmlns:mc="http://schemas.openxmlformats.org/markup-compatibility/2006">
              <mc:Choice xmlns:v="urn:schemas-microsoft-com:vml" Requires="v">
                <p:oleObj spid="_x0000_s5142" name="Equation" r:id="rId5" imgW="23469600" imgH="5486400" progId="Equation.DSMT4">
                  <p:embed/>
                </p:oleObj>
              </mc:Choice>
              <mc:Fallback>
                <p:oleObj name="Equation" r:id="rId5" imgW="23469600" imgH="5486400" progId="Equation.DSMT4">
                  <p:embed/>
                  <p:pic>
                    <p:nvPicPr>
                      <p:cNvPr id="0" name="图片 5141"/>
                      <p:cNvPicPr/>
                      <p:nvPr/>
                    </p:nvPicPr>
                    <p:blipFill>
                      <a:blip r:embed="rId6"/>
                      <a:stretch>
                        <a:fillRect/>
                      </a:stretch>
                    </p:blipFill>
                    <p:spPr>
                      <a:xfrm>
                        <a:off x="1219288" y="2700393"/>
                        <a:ext cx="1714455" cy="400782"/>
                      </a:xfrm>
                      <a:prstGeom prst="rect">
                        <a:avLst/>
                      </a:prstGeom>
                    </p:spPr>
                  </p:pic>
                </p:oleObj>
              </mc:Fallback>
            </mc:AlternateContent>
          </a:graphicData>
        </a:graphic>
      </p:graphicFrame>
      <p:sp>
        <p:nvSpPr>
          <p:cNvPr id="8" name="矩形 7"/>
          <p:cNvSpPr/>
          <p:nvPr/>
        </p:nvSpPr>
        <p:spPr>
          <a:xfrm>
            <a:off x="304912" y="1080001"/>
            <a:ext cx="8534176" cy="2120405"/>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93789" y="5765629"/>
            <a:ext cx="304792" cy="30479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a:t>
            </a:r>
            <a:endParaRPr lang="zh-CN" altLang="en-US" sz="2000" b="1" dirty="0">
              <a:solidFill>
                <a:schemeClr val="tx1"/>
              </a:solidFill>
            </a:endParaRPr>
          </a:p>
        </p:txBody>
      </p:sp>
      <p:sp>
        <p:nvSpPr>
          <p:cNvPr id="13" name="椭圆 12"/>
          <p:cNvSpPr/>
          <p:nvPr/>
        </p:nvSpPr>
        <p:spPr>
          <a:xfrm>
            <a:off x="2380413" y="5751059"/>
            <a:ext cx="304792" cy="30479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a:t>
            </a:r>
            <a:endParaRPr lang="zh-CN" altLang="en-US" sz="2000" b="1" dirty="0">
              <a:solidFill>
                <a:schemeClr val="tx1"/>
              </a:solidFill>
            </a:endParaRPr>
          </a:p>
        </p:txBody>
      </p:sp>
      <p:sp>
        <p:nvSpPr>
          <p:cNvPr id="14" name="椭圆 13"/>
          <p:cNvSpPr/>
          <p:nvPr/>
        </p:nvSpPr>
        <p:spPr>
          <a:xfrm>
            <a:off x="3919629" y="5739830"/>
            <a:ext cx="304792" cy="30479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a:t>
            </a:r>
            <a:endParaRPr lang="zh-CN" altLang="en-US" sz="2000" b="1" dirty="0">
              <a:solidFill>
                <a:schemeClr val="tx1"/>
              </a:solidFill>
            </a:endParaRPr>
          </a:p>
        </p:txBody>
      </p:sp>
      <p:sp>
        <p:nvSpPr>
          <p:cNvPr id="15" name="椭圆 14"/>
          <p:cNvSpPr/>
          <p:nvPr/>
        </p:nvSpPr>
        <p:spPr>
          <a:xfrm>
            <a:off x="6140404" y="5743984"/>
            <a:ext cx="304792" cy="30479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a:t>
            </a:r>
            <a:endParaRPr lang="zh-CN" altLang="en-US" sz="2000" b="1" dirty="0">
              <a:solidFill>
                <a:schemeClr val="tx1"/>
              </a:solidFill>
            </a:endParaRPr>
          </a:p>
        </p:txBody>
      </p:sp>
      <p:sp>
        <p:nvSpPr>
          <p:cNvPr id="16" name="矩形: 圆角 15"/>
          <p:cNvSpPr/>
          <p:nvPr/>
        </p:nvSpPr>
        <p:spPr>
          <a:xfrm>
            <a:off x="1499051" y="5656966"/>
            <a:ext cx="457188" cy="478831"/>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圆角 16"/>
          <p:cNvSpPr/>
          <p:nvPr/>
        </p:nvSpPr>
        <p:spPr>
          <a:xfrm>
            <a:off x="3061971" y="5656965"/>
            <a:ext cx="457188" cy="478831"/>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圆角 17"/>
          <p:cNvSpPr/>
          <p:nvPr/>
        </p:nvSpPr>
        <p:spPr>
          <a:xfrm>
            <a:off x="5282746" y="5656965"/>
            <a:ext cx="457188" cy="478831"/>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圆角 18"/>
          <p:cNvSpPr/>
          <p:nvPr/>
        </p:nvSpPr>
        <p:spPr>
          <a:xfrm>
            <a:off x="6845665" y="5656965"/>
            <a:ext cx="457188" cy="478831"/>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0" name="直接箭头连接符 19"/>
          <p:cNvCxnSpPr/>
          <p:nvPr/>
        </p:nvCxnSpPr>
        <p:spPr bwMode="auto">
          <a:xfrm>
            <a:off x="436230" y="6432084"/>
            <a:ext cx="137156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直接箭头连接符 20"/>
          <p:cNvCxnSpPr>
            <a:stCxn id="12" idx="6"/>
          </p:cNvCxnSpPr>
          <p:nvPr/>
        </p:nvCxnSpPr>
        <p:spPr bwMode="auto">
          <a:xfrm>
            <a:off x="1098581" y="5918025"/>
            <a:ext cx="40047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直接箭头连接符 21"/>
          <p:cNvCxnSpPr>
            <a:stCxn id="16" idx="3"/>
            <a:endCxn id="13" idx="2"/>
          </p:cNvCxnSpPr>
          <p:nvPr/>
        </p:nvCxnSpPr>
        <p:spPr bwMode="auto">
          <a:xfrm>
            <a:off x="1956239" y="5896382"/>
            <a:ext cx="424174" cy="70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直接箭头连接符 22"/>
          <p:cNvCxnSpPr>
            <a:stCxn id="13" idx="6"/>
            <a:endCxn id="17" idx="1"/>
          </p:cNvCxnSpPr>
          <p:nvPr/>
        </p:nvCxnSpPr>
        <p:spPr bwMode="auto">
          <a:xfrm flipV="1">
            <a:off x="2685205" y="5896381"/>
            <a:ext cx="376766" cy="70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直接箭头连接符 23"/>
          <p:cNvCxnSpPr>
            <a:stCxn id="17" idx="3"/>
            <a:endCxn id="14" idx="2"/>
          </p:cNvCxnSpPr>
          <p:nvPr/>
        </p:nvCxnSpPr>
        <p:spPr bwMode="auto">
          <a:xfrm flipV="1">
            <a:off x="3519159" y="5892226"/>
            <a:ext cx="400470" cy="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直接箭头连接符 24"/>
          <p:cNvCxnSpPr/>
          <p:nvPr/>
        </p:nvCxnSpPr>
        <p:spPr bwMode="auto">
          <a:xfrm>
            <a:off x="4224421" y="5918025"/>
            <a:ext cx="29290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p:cNvCxnSpPr/>
          <p:nvPr/>
        </p:nvCxnSpPr>
        <p:spPr bwMode="auto">
          <a:xfrm>
            <a:off x="4989844" y="5918025"/>
            <a:ext cx="29290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直接箭头连接符 26"/>
          <p:cNvCxnSpPr>
            <a:stCxn id="18" idx="3"/>
            <a:endCxn id="15" idx="2"/>
          </p:cNvCxnSpPr>
          <p:nvPr/>
        </p:nvCxnSpPr>
        <p:spPr bwMode="auto">
          <a:xfrm flipV="1">
            <a:off x="5739934" y="5896380"/>
            <a:ext cx="40047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直接箭头连接符 27"/>
          <p:cNvCxnSpPr>
            <a:stCxn id="15" idx="6"/>
          </p:cNvCxnSpPr>
          <p:nvPr/>
        </p:nvCxnSpPr>
        <p:spPr bwMode="auto">
          <a:xfrm flipV="1">
            <a:off x="6445196" y="5892226"/>
            <a:ext cx="400469" cy="41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文本框 28"/>
          <p:cNvSpPr txBox="1"/>
          <p:nvPr/>
        </p:nvSpPr>
        <p:spPr>
          <a:xfrm>
            <a:off x="4540793" y="5715252"/>
            <a:ext cx="733320" cy="369332"/>
          </a:xfrm>
          <a:prstGeom prst="rect">
            <a:avLst/>
          </a:prstGeom>
          <a:noFill/>
        </p:spPr>
        <p:txBody>
          <a:bodyPr wrap="square" rtlCol="0" anchor="t">
            <a:spAutoFit/>
          </a:bodyPr>
          <a:lstStyle/>
          <a:p>
            <a:r>
              <a:rPr lang="en-US" altLang="zh-CN" b="1" dirty="0">
                <a:latin typeface="黑体" panose="02010609060101010101" pitchFamily="49" charset="-122"/>
                <a:ea typeface="黑体" panose="02010609060101010101" pitchFamily="49" charset="-122"/>
                <a:sym typeface="+mn-ea"/>
              </a:rPr>
              <a:t>…</a:t>
            </a:r>
            <a:endParaRPr lang="zh-CN" altLang="en-US" b="1" dirty="0">
              <a:latin typeface="黑体" panose="02010609060101010101" pitchFamily="49" charset="-122"/>
              <a:ea typeface="黑体" panose="02010609060101010101" pitchFamily="49" charset="-122"/>
              <a:sym typeface="+mn-ea"/>
            </a:endParaRPr>
          </a:p>
        </p:txBody>
      </p:sp>
      <p:cxnSp>
        <p:nvCxnSpPr>
          <p:cNvPr id="30" name="直接连接符 29"/>
          <p:cNvCxnSpPr/>
          <p:nvPr/>
        </p:nvCxnSpPr>
        <p:spPr bwMode="auto">
          <a:xfrm flipV="1">
            <a:off x="945901" y="4078934"/>
            <a:ext cx="0" cy="655252"/>
          </a:xfrm>
          <a:prstGeom prst="line">
            <a:avLst/>
          </a:prstGeom>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bwMode="auto">
          <a:xfrm flipV="1">
            <a:off x="2532525" y="4053135"/>
            <a:ext cx="0" cy="655253"/>
          </a:xfrm>
          <a:prstGeom prst="line">
            <a:avLst/>
          </a:prstGeom>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bwMode="auto">
          <a:xfrm flipV="1">
            <a:off x="4071741" y="4064364"/>
            <a:ext cx="0" cy="655252"/>
          </a:xfrm>
          <a:prstGeom prst="line">
            <a:avLst/>
          </a:prstGeom>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bwMode="auto">
          <a:xfrm flipV="1">
            <a:off x="6292516" y="4053135"/>
            <a:ext cx="0" cy="655252"/>
          </a:xfrm>
          <a:prstGeom prst="line">
            <a:avLst/>
          </a:prstGeom>
        </p:spPr>
        <p:style>
          <a:lnRef idx="1">
            <a:schemeClr val="dk1"/>
          </a:lnRef>
          <a:fillRef idx="0">
            <a:schemeClr val="dk1"/>
          </a:fillRef>
          <a:effectRef idx="0">
            <a:schemeClr val="dk1"/>
          </a:effectRef>
          <a:fontRef idx="minor">
            <a:schemeClr val="tx1"/>
          </a:fontRef>
        </p:style>
      </p:cxnSp>
      <p:cxnSp>
        <p:nvCxnSpPr>
          <p:cNvPr id="35" name="直接箭头连接符 34"/>
          <p:cNvCxnSpPr>
            <a:stCxn id="19" idx="3"/>
            <a:endCxn id="84" idx="2"/>
          </p:cNvCxnSpPr>
          <p:nvPr/>
        </p:nvCxnSpPr>
        <p:spPr bwMode="auto">
          <a:xfrm>
            <a:off x="7302853" y="5896381"/>
            <a:ext cx="246811" cy="1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37" name="对象 36"/>
          <p:cNvGraphicFramePr>
            <a:graphicFrameLocks noChangeAspect="1"/>
          </p:cNvGraphicFramePr>
          <p:nvPr/>
        </p:nvGraphicFramePr>
        <p:xfrm>
          <a:off x="2624944" y="4151813"/>
          <a:ext cx="299038" cy="414051"/>
        </p:xfrm>
        <a:graphic>
          <a:graphicData uri="http://schemas.openxmlformats.org/presentationml/2006/ole">
            <mc:AlternateContent xmlns:mc="http://schemas.openxmlformats.org/markup-compatibility/2006">
              <mc:Choice xmlns:v="urn:schemas-microsoft-com:vml" Requires="v">
                <p:oleObj spid="_x0000_s5143" name="Equation" r:id="rId7" imgW="3962400" imgH="5486400" progId="Equation.DSMT4">
                  <p:embed/>
                </p:oleObj>
              </mc:Choice>
              <mc:Fallback>
                <p:oleObj name="Equation" r:id="rId7" imgW="3962400" imgH="5486400" progId="Equation.DSMT4">
                  <p:embed/>
                  <p:pic>
                    <p:nvPicPr>
                      <p:cNvPr id="0" name="对象 59"/>
                      <p:cNvPicPr/>
                      <p:nvPr/>
                    </p:nvPicPr>
                    <p:blipFill>
                      <a:blip r:embed="rId8"/>
                      <a:stretch>
                        <a:fillRect/>
                      </a:stretch>
                    </p:blipFill>
                    <p:spPr>
                      <a:xfrm>
                        <a:off x="2624944" y="4151813"/>
                        <a:ext cx="299038" cy="414051"/>
                      </a:xfrm>
                      <a:prstGeom prst="rect">
                        <a:avLst/>
                      </a:prstGeom>
                    </p:spPr>
                  </p:pic>
                </p:oleObj>
              </mc:Fallback>
            </mc:AlternateContent>
          </a:graphicData>
        </a:graphic>
      </p:graphicFrame>
      <p:graphicFrame>
        <p:nvGraphicFramePr>
          <p:cNvPr id="38" name="对象 37"/>
          <p:cNvGraphicFramePr>
            <a:graphicFrameLocks noChangeAspect="1"/>
          </p:cNvGraphicFramePr>
          <p:nvPr/>
        </p:nvGraphicFramePr>
        <p:xfrm>
          <a:off x="4267208" y="4114782"/>
          <a:ext cx="357399" cy="459514"/>
        </p:xfrm>
        <a:graphic>
          <a:graphicData uri="http://schemas.openxmlformats.org/presentationml/2006/ole">
            <mc:AlternateContent xmlns:mc="http://schemas.openxmlformats.org/markup-compatibility/2006">
              <mc:Choice xmlns:v="urn:schemas-microsoft-com:vml" Requires="v">
                <p:oleObj spid="_x0000_s5144" name="Equation" r:id="rId9" imgW="4267200" imgH="5486400" progId="Equation.DSMT4">
                  <p:embed/>
                </p:oleObj>
              </mc:Choice>
              <mc:Fallback>
                <p:oleObj name="Equation" r:id="rId9" imgW="4267200" imgH="5486400" progId="Equation.DSMT4">
                  <p:embed/>
                  <p:pic>
                    <p:nvPicPr>
                      <p:cNvPr id="0" name="对象 60"/>
                      <p:cNvPicPr/>
                      <p:nvPr/>
                    </p:nvPicPr>
                    <p:blipFill>
                      <a:blip r:embed="rId10"/>
                      <a:stretch>
                        <a:fillRect/>
                      </a:stretch>
                    </p:blipFill>
                    <p:spPr>
                      <a:xfrm>
                        <a:off x="4267208" y="4114782"/>
                        <a:ext cx="357399" cy="459514"/>
                      </a:xfrm>
                      <a:prstGeom prst="rect">
                        <a:avLst/>
                      </a:prstGeom>
                    </p:spPr>
                  </p:pic>
                </p:oleObj>
              </mc:Fallback>
            </mc:AlternateContent>
          </a:graphicData>
        </a:graphic>
      </p:graphicFrame>
      <p:graphicFrame>
        <p:nvGraphicFramePr>
          <p:cNvPr id="39" name="对象 38"/>
          <p:cNvGraphicFramePr>
            <a:graphicFrameLocks noChangeAspect="1"/>
          </p:cNvGraphicFramePr>
          <p:nvPr/>
        </p:nvGraphicFramePr>
        <p:xfrm>
          <a:off x="6379674" y="4125600"/>
          <a:ext cx="657225" cy="407987"/>
        </p:xfrm>
        <a:graphic>
          <a:graphicData uri="http://schemas.openxmlformats.org/presentationml/2006/ole">
            <mc:AlternateContent xmlns:mc="http://schemas.openxmlformats.org/markup-compatibility/2006">
              <mc:Choice xmlns:v="urn:schemas-microsoft-com:vml" Requires="v">
                <p:oleObj spid="_x0000_s5145" name="Equation" r:id="rId11" imgW="8839200" imgH="5486400" progId="Equation.DSMT4">
                  <p:embed/>
                </p:oleObj>
              </mc:Choice>
              <mc:Fallback>
                <p:oleObj name="Equation" r:id="rId11" imgW="8839200" imgH="5486400" progId="Equation.DSMT4">
                  <p:embed/>
                  <p:pic>
                    <p:nvPicPr>
                      <p:cNvPr id="0" name="对象 61"/>
                      <p:cNvPicPr/>
                      <p:nvPr/>
                    </p:nvPicPr>
                    <p:blipFill>
                      <a:blip r:embed="rId12"/>
                      <a:stretch>
                        <a:fillRect/>
                      </a:stretch>
                    </p:blipFill>
                    <p:spPr>
                      <a:xfrm>
                        <a:off x="6379674" y="4125600"/>
                        <a:ext cx="657225" cy="407987"/>
                      </a:xfrm>
                      <a:prstGeom prst="rect">
                        <a:avLst/>
                      </a:prstGeom>
                    </p:spPr>
                  </p:pic>
                </p:oleObj>
              </mc:Fallback>
            </mc:AlternateContent>
          </a:graphicData>
        </a:graphic>
      </p:graphicFrame>
      <p:graphicFrame>
        <p:nvGraphicFramePr>
          <p:cNvPr id="40" name="对象 39"/>
          <p:cNvGraphicFramePr>
            <a:graphicFrameLocks noChangeAspect="1"/>
          </p:cNvGraphicFramePr>
          <p:nvPr/>
        </p:nvGraphicFramePr>
        <p:xfrm>
          <a:off x="7702061" y="4119250"/>
          <a:ext cx="652463" cy="415925"/>
        </p:xfrm>
        <a:graphic>
          <a:graphicData uri="http://schemas.openxmlformats.org/presentationml/2006/ole">
            <mc:AlternateContent xmlns:mc="http://schemas.openxmlformats.org/markup-compatibility/2006">
              <mc:Choice xmlns:v="urn:schemas-microsoft-com:vml" Requires="v">
                <p:oleObj spid="_x0000_s5146" name="Equation" r:id="rId13" imgW="8534400" imgH="5486400" progId="Equation.DSMT4">
                  <p:embed/>
                </p:oleObj>
              </mc:Choice>
              <mc:Fallback>
                <p:oleObj name="Equation" r:id="rId13" imgW="8534400" imgH="5486400" progId="Equation.DSMT4">
                  <p:embed/>
                  <p:pic>
                    <p:nvPicPr>
                      <p:cNvPr id="0" name="对象 62"/>
                      <p:cNvPicPr/>
                      <p:nvPr/>
                    </p:nvPicPr>
                    <p:blipFill>
                      <a:blip r:embed="rId14"/>
                      <a:stretch>
                        <a:fillRect/>
                      </a:stretch>
                    </p:blipFill>
                    <p:spPr>
                      <a:xfrm>
                        <a:off x="7702061" y="4119250"/>
                        <a:ext cx="652463" cy="415925"/>
                      </a:xfrm>
                      <a:prstGeom prst="rect">
                        <a:avLst/>
                      </a:prstGeom>
                    </p:spPr>
                  </p:pic>
                </p:oleObj>
              </mc:Fallback>
            </mc:AlternateContent>
          </a:graphicData>
        </a:graphic>
      </p:graphicFrame>
      <p:graphicFrame>
        <p:nvGraphicFramePr>
          <p:cNvPr id="41" name="对象 40"/>
          <p:cNvGraphicFramePr>
            <a:graphicFrameLocks noChangeAspect="1"/>
          </p:cNvGraphicFramePr>
          <p:nvPr/>
        </p:nvGraphicFramePr>
        <p:xfrm>
          <a:off x="1126714" y="4132379"/>
          <a:ext cx="352269" cy="452917"/>
        </p:xfrm>
        <a:graphic>
          <a:graphicData uri="http://schemas.openxmlformats.org/presentationml/2006/ole">
            <mc:AlternateContent xmlns:mc="http://schemas.openxmlformats.org/markup-compatibility/2006">
              <mc:Choice xmlns:v="urn:schemas-microsoft-com:vml" Requires="v">
                <p:oleObj spid="_x0000_s5147" name="Equation" r:id="rId15" imgW="4267200" imgH="5486400" progId="Equation.DSMT4">
                  <p:embed/>
                </p:oleObj>
              </mc:Choice>
              <mc:Fallback>
                <p:oleObj name="Equation" r:id="rId15" imgW="4267200" imgH="5486400" progId="Equation.DSMT4">
                  <p:embed/>
                  <p:pic>
                    <p:nvPicPr>
                      <p:cNvPr id="0" name="对象 63"/>
                      <p:cNvPicPr/>
                      <p:nvPr/>
                    </p:nvPicPr>
                    <p:blipFill>
                      <a:blip r:embed="rId16"/>
                      <a:stretch>
                        <a:fillRect/>
                      </a:stretch>
                    </p:blipFill>
                    <p:spPr>
                      <a:xfrm>
                        <a:off x="1126714" y="4132379"/>
                        <a:ext cx="352269" cy="452917"/>
                      </a:xfrm>
                      <a:prstGeom prst="rect">
                        <a:avLst/>
                      </a:prstGeom>
                    </p:spPr>
                  </p:pic>
                </p:oleObj>
              </mc:Fallback>
            </mc:AlternateContent>
          </a:graphicData>
        </a:graphic>
      </p:graphicFrame>
      <p:graphicFrame>
        <p:nvGraphicFramePr>
          <p:cNvPr id="42" name="对象 41"/>
          <p:cNvGraphicFramePr>
            <a:graphicFrameLocks noChangeAspect="1"/>
          </p:cNvGraphicFramePr>
          <p:nvPr/>
        </p:nvGraphicFramePr>
        <p:xfrm>
          <a:off x="1024528" y="6465610"/>
          <a:ext cx="654281" cy="388206"/>
        </p:xfrm>
        <a:graphic>
          <a:graphicData uri="http://schemas.openxmlformats.org/presentationml/2006/ole">
            <mc:AlternateContent xmlns:mc="http://schemas.openxmlformats.org/markup-compatibility/2006">
              <mc:Choice xmlns:v="urn:schemas-microsoft-com:vml" Requires="v">
                <p:oleObj spid="_x0000_s5148" name="Equation" r:id="rId17" imgW="8229600" imgH="4876800" progId="Equation.DSMT4">
                  <p:embed/>
                </p:oleObj>
              </mc:Choice>
              <mc:Fallback>
                <p:oleObj name="Equation" r:id="rId17" imgW="8229600" imgH="4876800" progId="Equation.DSMT4">
                  <p:embed/>
                  <p:pic>
                    <p:nvPicPr>
                      <p:cNvPr id="0" name="对象 64"/>
                      <p:cNvPicPr/>
                      <p:nvPr/>
                    </p:nvPicPr>
                    <p:blipFill>
                      <a:blip r:embed="rId18"/>
                      <a:stretch>
                        <a:fillRect/>
                      </a:stretch>
                    </p:blipFill>
                    <p:spPr>
                      <a:xfrm>
                        <a:off x="1024528" y="6465610"/>
                        <a:ext cx="654281" cy="388206"/>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43" name="椭圆 42"/>
              <p:cNvSpPr/>
              <p:nvPr/>
            </p:nvSpPr>
            <p:spPr>
              <a:xfrm>
                <a:off x="888139" y="4699529"/>
                <a:ext cx="272779" cy="37235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zh-CN" sz="2000" b="1" i="0" smtClean="0">
                          <a:solidFill>
                            <a:schemeClr val="tx1"/>
                          </a:solidFill>
                          <a:latin typeface="Cambria Math" panose="02040503050406030204" pitchFamily="18" charset="0"/>
                        </a:rPr>
                        <m:t>×</m:t>
                      </m:r>
                    </m:oMath>
                  </m:oMathPara>
                </a14:m>
                <a:endParaRPr lang="zh-CN" altLang="en-US" sz="2000" b="1" dirty="0">
                  <a:solidFill>
                    <a:schemeClr val="tx1"/>
                  </a:solidFill>
                  <a:latin typeface="+mn-ea"/>
                </a:endParaRPr>
              </a:p>
            </p:txBody>
          </p:sp>
        </mc:Choice>
        <mc:Fallback>
          <p:sp>
            <p:nvSpPr>
              <p:cNvPr id="43" name="椭圆 42"/>
              <p:cNvSpPr>
                <a:spLocks noRot="1" noChangeAspect="1" noMove="1" noResize="1" noEditPoints="1" noAdjustHandles="1" noChangeArrowheads="1" noChangeShapeType="1" noTextEdit="1"/>
              </p:cNvSpPr>
              <p:nvPr/>
            </p:nvSpPr>
            <p:spPr>
              <a:xfrm>
                <a:off x="888139" y="4699529"/>
                <a:ext cx="272779" cy="372357"/>
              </a:xfrm>
              <a:prstGeom prst="ellipse">
                <a:avLst/>
              </a:prstGeom>
              <a:blipFill rotWithShape="1">
                <a:blip r:embed="rId19"/>
                <a:stretch>
                  <a:fillRect l="-150" t="-142" r="51" b="3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9" name="椭圆 8"/>
          <p:cNvSpPr/>
          <p:nvPr/>
        </p:nvSpPr>
        <p:spPr>
          <a:xfrm>
            <a:off x="783989" y="4728675"/>
            <a:ext cx="342725" cy="35778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44" name="椭圆 43"/>
              <p:cNvSpPr/>
              <p:nvPr/>
            </p:nvSpPr>
            <p:spPr>
              <a:xfrm>
                <a:off x="2459596" y="4682528"/>
                <a:ext cx="272779" cy="37235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zh-CN" sz="2000" b="1" i="0" smtClean="0">
                          <a:solidFill>
                            <a:schemeClr val="tx1"/>
                          </a:solidFill>
                          <a:latin typeface="Cambria Math" panose="02040503050406030204" pitchFamily="18" charset="0"/>
                        </a:rPr>
                        <m:t>×</m:t>
                      </m:r>
                    </m:oMath>
                  </m:oMathPara>
                </a14:m>
                <a:endParaRPr lang="zh-CN" altLang="en-US" sz="2000" b="1" dirty="0">
                  <a:solidFill>
                    <a:schemeClr val="tx1"/>
                  </a:solidFill>
                  <a:latin typeface="+mn-ea"/>
                </a:endParaRPr>
              </a:p>
            </p:txBody>
          </p:sp>
        </mc:Choice>
        <mc:Fallback>
          <p:sp>
            <p:nvSpPr>
              <p:cNvPr id="44" name="椭圆 43"/>
              <p:cNvSpPr>
                <a:spLocks noRot="1" noChangeAspect="1" noMove="1" noResize="1" noEditPoints="1" noAdjustHandles="1" noChangeArrowheads="1" noChangeShapeType="1" noTextEdit="1"/>
              </p:cNvSpPr>
              <p:nvPr/>
            </p:nvSpPr>
            <p:spPr>
              <a:xfrm>
                <a:off x="2459596" y="4682528"/>
                <a:ext cx="272779" cy="372357"/>
              </a:xfrm>
              <a:prstGeom prst="ellipse">
                <a:avLst/>
              </a:prstGeom>
              <a:blipFill rotWithShape="1">
                <a:blip r:embed="rId19"/>
                <a:stretch>
                  <a:fillRect l="-88" t="-10" r="222" b="7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45" name="椭圆 44"/>
          <p:cNvSpPr/>
          <p:nvPr/>
        </p:nvSpPr>
        <p:spPr>
          <a:xfrm>
            <a:off x="2355446" y="4711674"/>
            <a:ext cx="342725" cy="35778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46" name="椭圆 45"/>
              <p:cNvSpPr/>
              <p:nvPr/>
            </p:nvSpPr>
            <p:spPr>
              <a:xfrm>
                <a:off x="4008250" y="4689774"/>
                <a:ext cx="272779" cy="37235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zh-CN" sz="2000" b="1" i="0" smtClean="0">
                          <a:solidFill>
                            <a:schemeClr val="tx1"/>
                          </a:solidFill>
                          <a:latin typeface="Cambria Math" panose="02040503050406030204" pitchFamily="18" charset="0"/>
                        </a:rPr>
                        <m:t>×</m:t>
                      </m:r>
                    </m:oMath>
                  </m:oMathPara>
                </a14:m>
                <a:endParaRPr lang="zh-CN" altLang="en-US" sz="2000" b="1" dirty="0">
                  <a:solidFill>
                    <a:schemeClr val="tx1"/>
                  </a:solidFill>
                  <a:latin typeface="+mn-ea"/>
                </a:endParaRPr>
              </a:p>
            </p:txBody>
          </p:sp>
        </mc:Choice>
        <mc:Fallback>
          <p:sp>
            <p:nvSpPr>
              <p:cNvPr id="46" name="椭圆 45"/>
              <p:cNvSpPr>
                <a:spLocks noRot="1" noChangeAspect="1" noMove="1" noResize="1" noEditPoints="1" noAdjustHandles="1" noChangeArrowheads="1" noChangeShapeType="1" noTextEdit="1"/>
              </p:cNvSpPr>
              <p:nvPr/>
            </p:nvSpPr>
            <p:spPr>
              <a:xfrm>
                <a:off x="4008250" y="4689774"/>
                <a:ext cx="272779" cy="372357"/>
              </a:xfrm>
              <a:prstGeom prst="ellipse">
                <a:avLst/>
              </a:prstGeom>
              <a:blipFill rotWithShape="1">
                <a:blip r:embed="rId19"/>
                <a:stretch>
                  <a:fillRect l="-48" t="-80" r="181" b="1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47" name="椭圆 46"/>
          <p:cNvSpPr/>
          <p:nvPr/>
        </p:nvSpPr>
        <p:spPr>
          <a:xfrm>
            <a:off x="3904100" y="4718920"/>
            <a:ext cx="342725" cy="35778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48" name="椭圆 47"/>
              <p:cNvSpPr/>
              <p:nvPr/>
            </p:nvSpPr>
            <p:spPr>
              <a:xfrm>
                <a:off x="6223353" y="4682528"/>
                <a:ext cx="272779" cy="37235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zh-CN" sz="2000" b="1" i="0" smtClean="0">
                          <a:solidFill>
                            <a:schemeClr val="tx1"/>
                          </a:solidFill>
                          <a:latin typeface="Cambria Math" panose="02040503050406030204" pitchFamily="18" charset="0"/>
                        </a:rPr>
                        <m:t>×</m:t>
                      </m:r>
                    </m:oMath>
                  </m:oMathPara>
                </a14:m>
                <a:endParaRPr lang="zh-CN" altLang="en-US" sz="2000" b="1" dirty="0">
                  <a:solidFill>
                    <a:schemeClr val="tx1"/>
                  </a:solidFill>
                  <a:latin typeface="+mn-ea"/>
                </a:endParaRPr>
              </a:p>
            </p:txBody>
          </p:sp>
        </mc:Choice>
        <mc:Fallback>
          <p:sp>
            <p:nvSpPr>
              <p:cNvPr id="48" name="椭圆 47"/>
              <p:cNvSpPr>
                <a:spLocks noRot="1" noChangeAspect="1" noMove="1" noResize="1" noEditPoints="1" noAdjustHandles="1" noChangeArrowheads="1" noChangeShapeType="1" noTextEdit="1"/>
              </p:cNvSpPr>
              <p:nvPr/>
            </p:nvSpPr>
            <p:spPr>
              <a:xfrm>
                <a:off x="6223353" y="4682528"/>
                <a:ext cx="272779" cy="372357"/>
              </a:xfrm>
              <a:prstGeom prst="ellipse">
                <a:avLst/>
              </a:prstGeom>
              <a:blipFill rotWithShape="1">
                <a:blip r:embed="rId19"/>
                <a:stretch>
                  <a:fillRect l="-129" t="-10" r="30" b="7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49" name="椭圆 48"/>
          <p:cNvSpPr/>
          <p:nvPr/>
        </p:nvSpPr>
        <p:spPr>
          <a:xfrm>
            <a:off x="6119203" y="4711674"/>
            <a:ext cx="342725" cy="35778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50" name="椭圆 49"/>
              <p:cNvSpPr/>
              <p:nvPr/>
            </p:nvSpPr>
            <p:spPr>
              <a:xfrm>
                <a:off x="7634848" y="4682528"/>
                <a:ext cx="272779" cy="37235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zh-CN" sz="2000" b="1" i="0" smtClean="0">
                          <a:solidFill>
                            <a:schemeClr val="tx1"/>
                          </a:solidFill>
                          <a:latin typeface="Cambria Math" panose="02040503050406030204" pitchFamily="18" charset="0"/>
                        </a:rPr>
                        <m:t>×</m:t>
                      </m:r>
                    </m:oMath>
                  </m:oMathPara>
                </a14:m>
                <a:endParaRPr lang="zh-CN" altLang="en-US" sz="2000" b="1" dirty="0">
                  <a:solidFill>
                    <a:schemeClr val="tx1"/>
                  </a:solidFill>
                  <a:latin typeface="+mn-ea"/>
                </a:endParaRPr>
              </a:p>
            </p:txBody>
          </p:sp>
        </mc:Choice>
        <mc:Fallback>
          <p:sp>
            <p:nvSpPr>
              <p:cNvPr id="50" name="椭圆 49"/>
              <p:cNvSpPr>
                <a:spLocks noRot="1" noChangeAspect="1" noMove="1" noResize="1" noEditPoints="1" noAdjustHandles="1" noChangeArrowheads="1" noChangeShapeType="1" noTextEdit="1"/>
              </p:cNvSpPr>
              <p:nvPr/>
            </p:nvSpPr>
            <p:spPr>
              <a:xfrm>
                <a:off x="7634848" y="4682528"/>
                <a:ext cx="272779" cy="372357"/>
              </a:xfrm>
              <a:prstGeom prst="ellipse">
                <a:avLst/>
              </a:prstGeom>
              <a:blipFill rotWithShape="1">
                <a:blip r:embed="rId19"/>
                <a:stretch>
                  <a:fillRect l="-89" t="-10" r="223" b="7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51" name="椭圆 50"/>
          <p:cNvSpPr/>
          <p:nvPr/>
        </p:nvSpPr>
        <p:spPr>
          <a:xfrm>
            <a:off x="7530698" y="4711674"/>
            <a:ext cx="342725" cy="35778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p:cNvCxnSpPr/>
          <p:nvPr/>
        </p:nvCxnSpPr>
        <p:spPr bwMode="auto">
          <a:xfrm flipV="1">
            <a:off x="7704806" y="4064364"/>
            <a:ext cx="0" cy="655252"/>
          </a:xfrm>
          <a:prstGeom prst="line">
            <a:avLst/>
          </a:prstGeom>
        </p:spPr>
        <p:style>
          <a:lnRef idx="1">
            <a:schemeClr val="dk1"/>
          </a:lnRef>
          <a:fillRef idx="0">
            <a:schemeClr val="dk1"/>
          </a:fillRef>
          <a:effectRef idx="0">
            <a:schemeClr val="dk1"/>
          </a:effectRef>
          <a:fontRef idx="minor">
            <a:schemeClr val="tx1"/>
          </a:fontRef>
        </p:style>
      </p:cxnSp>
      <p:cxnSp>
        <p:nvCxnSpPr>
          <p:cNvPr id="55" name="直接箭头连接符 54"/>
          <p:cNvCxnSpPr/>
          <p:nvPr/>
        </p:nvCxnSpPr>
        <p:spPr bwMode="auto">
          <a:xfrm>
            <a:off x="945901" y="4064364"/>
            <a:ext cx="0" cy="3421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直接箭头连接符 57"/>
          <p:cNvCxnSpPr/>
          <p:nvPr/>
        </p:nvCxnSpPr>
        <p:spPr bwMode="auto">
          <a:xfrm flipH="1">
            <a:off x="6621082" y="4053135"/>
            <a:ext cx="219692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bwMode="auto">
          <a:xfrm flipH="1">
            <a:off x="945901" y="4053135"/>
            <a:ext cx="6756160" cy="0"/>
          </a:xfrm>
          <a:prstGeom prst="line">
            <a:avLst/>
          </a:prstGeom>
        </p:spPr>
        <p:style>
          <a:lnRef idx="1">
            <a:schemeClr val="dk1"/>
          </a:lnRef>
          <a:fillRef idx="0">
            <a:schemeClr val="dk1"/>
          </a:fillRef>
          <a:effectRef idx="0">
            <a:schemeClr val="dk1"/>
          </a:effectRef>
          <a:fontRef idx="minor">
            <a:schemeClr val="tx1"/>
          </a:fontRef>
        </p:style>
      </p:cxnSp>
      <p:cxnSp>
        <p:nvCxnSpPr>
          <p:cNvPr id="68" name="直接箭头连接符 67"/>
          <p:cNvCxnSpPr/>
          <p:nvPr/>
        </p:nvCxnSpPr>
        <p:spPr bwMode="auto">
          <a:xfrm flipH="1">
            <a:off x="3268370" y="4053135"/>
            <a:ext cx="80337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直接箭头连接符 68"/>
          <p:cNvCxnSpPr/>
          <p:nvPr/>
        </p:nvCxnSpPr>
        <p:spPr bwMode="auto">
          <a:xfrm>
            <a:off x="2532525" y="4114782"/>
            <a:ext cx="0" cy="3421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 name="直接箭头连接符 69"/>
          <p:cNvCxnSpPr/>
          <p:nvPr/>
        </p:nvCxnSpPr>
        <p:spPr bwMode="auto">
          <a:xfrm>
            <a:off x="4071741" y="4091287"/>
            <a:ext cx="0" cy="3421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1" name="直接箭头连接符 70"/>
          <p:cNvCxnSpPr/>
          <p:nvPr/>
        </p:nvCxnSpPr>
        <p:spPr bwMode="auto">
          <a:xfrm>
            <a:off x="6292516" y="4078934"/>
            <a:ext cx="0" cy="3421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2" name="直接箭头连接符 71"/>
          <p:cNvCxnSpPr/>
          <p:nvPr/>
        </p:nvCxnSpPr>
        <p:spPr bwMode="auto">
          <a:xfrm>
            <a:off x="7704806" y="4091287"/>
            <a:ext cx="0" cy="3421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3" name="直接连接符 72"/>
          <p:cNvCxnSpPr/>
          <p:nvPr/>
        </p:nvCxnSpPr>
        <p:spPr bwMode="auto">
          <a:xfrm flipV="1">
            <a:off x="945901" y="5086457"/>
            <a:ext cx="0" cy="655252"/>
          </a:xfrm>
          <a:prstGeom prst="line">
            <a:avLst/>
          </a:prstGeom>
        </p:spPr>
        <p:style>
          <a:lnRef idx="1">
            <a:schemeClr val="dk1"/>
          </a:lnRef>
          <a:fillRef idx="0">
            <a:schemeClr val="dk1"/>
          </a:fillRef>
          <a:effectRef idx="0">
            <a:schemeClr val="dk1"/>
          </a:effectRef>
          <a:fontRef idx="minor">
            <a:schemeClr val="tx1"/>
          </a:fontRef>
        </p:style>
      </p:cxnSp>
      <p:cxnSp>
        <p:nvCxnSpPr>
          <p:cNvPr id="74" name="直接箭头连接符 73"/>
          <p:cNvCxnSpPr/>
          <p:nvPr/>
        </p:nvCxnSpPr>
        <p:spPr bwMode="auto">
          <a:xfrm>
            <a:off x="945901" y="5071887"/>
            <a:ext cx="0" cy="3421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5" name="直接连接符 74"/>
          <p:cNvCxnSpPr/>
          <p:nvPr/>
        </p:nvCxnSpPr>
        <p:spPr bwMode="auto">
          <a:xfrm flipV="1">
            <a:off x="2532525" y="5086457"/>
            <a:ext cx="0" cy="655252"/>
          </a:xfrm>
          <a:prstGeom prst="line">
            <a:avLst/>
          </a:prstGeom>
        </p:spPr>
        <p:style>
          <a:lnRef idx="1">
            <a:schemeClr val="dk1"/>
          </a:lnRef>
          <a:fillRef idx="0">
            <a:schemeClr val="dk1"/>
          </a:fillRef>
          <a:effectRef idx="0">
            <a:schemeClr val="dk1"/>
          </a:effectRef>
          <a:fontRef idx="minor">
            <a:schemeClr val="tx1"/>
          </a:fontRef>
        </p:style>
      </p:cxnSp>
      <p:cxnSp>
        <p:nvCxnSpPr>
          <p:cNvPr id="76" name="直接箭头连接符 75"/>
          <p:cNvCxnSpPr/>
          <p:nvPr/>
        </p:nvCxnSpPr>
        <p:spPr bwMode="auto">
          <a:xfrm>
            <a:off x="2532525" y="5071887"/>
            <a:ext cx="0" cy="3421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7" name="直接连接符 76"/>
          <p:cNvCxnSpPr/>
          <p:nvPr/>
        </p:nvCxnSpPr>
        <p:spPr bwMode="auto">
          <a:xfrm flipV="1">
            <a:off x="4071741" y="5086457"/>
            <a:ext cx="0" cy="655252"/>
          </a:xfrm>
          <a:prstGeom prst="line">
            <a:avLst/>
          </a:prstGeom>
        </p:spPr>
        <p:style>
          <a:lnRef idx="1">
            <a:schemeClr val="dk1"/>
          </a:lnRef>
          <a:fillRef idx="0">
            <a:schemeClr val="dk1"/>
          </a:fillRef>
          <a:effectRef idx="0">
            <a:schemeClr val="dk1"/>
          </a:effectRef>
          <a:fontRef idx="minor">
            <a:schemeClr val="tx1"/>
          </a:fontRef>
        </p:style>
      </p:cxnSp>
      <p:cxnSp>
        <p:nvCxnSpPr>
          <p:cNvPr id="78" name="直接箭头连接符 77"/>
          <p:cNvCxnSpPr/>
          <p:nvPr/>
        </p:nvCxnSpPr>
        <p:spPr bwMode="auto">
          <a:xfrm>
            <a:off x="4071741" y="5071887"/>
            <a:ext cx="0" cy="3421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9" name="直接连接符 78"/>
          <p:cNvCxnSpPr/>
          <p:nvPr/>
        </p:nvCxnSpPr>
        <p:spPr bwMode="auto">
          <a:xfrm flipV="1">
            <a:off x="6290565" y="5086457"/>
            <a:ext cx="0" cy="655252"/>
          </a:xfrm>
          <a:prstGeom prst="line">
            <a:avLst/>
          </a:prstGeom>
        </p:spPr>
        <p:style>
          <a:lnRef idx="1">
            <a:schemeClr val="dk1"/>
          </a:lnRef>
          <a:fillRef idx="0">
            <a:schemeClr val="dk1"/>
          </a:fillRef>
          <a:effectRef idx="0">
            <a:schemeClr val="dk1"/>
          </a:effectRef>
          <a:fontRef idx="minor">
            <a:schemeClr val="tx1"/>
          </a:fontRef>
        </p:style>
      </p:cxnSp>
      <p:cxnSp>
        <p:nvCxnSpPr>
          <p:cNvPr id="80" name="直接箭头连接符 79"/>
          <p:cNvCxnSpPr/>
          <p:nvPr/>
        </p:nvCxnSpPr>
        <p:spPr bwMode="auto">
          <a:xfrm>
            <a:off x="6290565" y="5071887"/>
            <a:ext cx="0" cy="3421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1" name="直接连接符 80"/>
          <p:cNvCxnSpPr/>
          <p:nvPr/>
        </p:nvCxnSpPr>
        <p:spPr bwMode="auto">
          <a:xfrm flipV="1">
            <a:off x="7703839" y="5086457"/>
            <a:ext cx="0" cy="655252"/>
          </a:xfrm>
          <a:prstGeom prst="line">
            <a:avLst/>
          </a:prstGeom>
        </p:spPr>
        <p:style>
          <a:lnRef idx="1">
            <a:schemeClr val="dk1"/>
          </a:lnRef>
          <a:fillRef idx="0">
            <a:schemeClr val="dk1"/>
          </a:fillRef>
          <a:effectRef idx="0">
            <a:schemeClr val="dk1"/>
          </a:effectRef>
          <a:fontRef idx="minor">
            <a:schemeClr val="tx1"/>
          </a:fontRef>
        </p:style>
      </p:cxnSp>
      <p:cxnSp>
        <p:nvCxnSpPr>
          <p:cNvPr id="82" name="直接箭头连接符 81"/>
          <p:cNvCxnSpPr/>
          <p:nvPr/>
        </p:nvCxnSpPr>
        <p:spPr bwMode="auto">
          <a:xfrm>
            <a:off x="7703839" y="5071887"/>
            <a:ext cx="0" cy="3421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4" name="椭圆 83"/>
          <p:cNvSpPr/>
          <p:nvPr/>
        </p:nvSpPr>
        <p:spPr>
          <a:xfrm>
            <a:off x="7549664" y="5744136"/>
            <a:ext cx="304792" cy="30479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a:t>
            </a:r>
            <a:endParaRPr lang="zh-CN" altLang="en-US" sz="2000" b="1" dirty="0">
              <a:solidFill>
                <a:schemeClr val="tx1"/>
              </a:solidFill>
            </a:endParaRPr>
          </a:p>
        </p:txBody>
      </p:sp>
      <p:cxnSp>
        <p:nvCxnSpPr>
          <p:cNvPr id="90" name="直接连接符 89"/>
          <p:cNvCxnSpPr/>
          <p:nvPr/>
        </p:nvCxnSpPr>
        <p:spPr bwMode="auto">
          <a:xfrm>
            <a:off x="1024528" y="6432084"/>
            <a:ext cx="6695018" cy="3257"/>
          </a:xfrm>
          <a:prstGeom prst="line">
            <a:avLst/>
          </a:prstGeom>
        </p:spPr>
        <p:style>
          <a:lnRef idx="1">
            <a:schemeClr val="dk1"/>
          </a:lnRef>
          <a:fillRef idx="0">
            <a:schemeClr val="dk1"/>
          </a:fillRef>
          <a:effectRef idx="0">
            <a:schemeClr val="dk1"/>
          </a:effectRef>
          <a:fontRef idx="minor">
            <a:schemeClr val="tx1"/>
          </a:fontRef>
        </p:style>
      </p:cxnSp>
      <p:cxnSp>
        <p:nvCxnSpPr>
          <p:cNvPr id="95" name="直接箭头连接符 94"/>
          <p:cNvCxnSpPr>
            <a:endCxn id="84" idx="4"/>
          </p:cNvCxnSpPr>
          <p:nvPr/>
        </p:nvCxnSpPr>
        <p:spPr bwMode="auto">
          <a:xfrm flipH="1" flipV="1">
            <a:off x="7702060" y="6048928"/>
            <a:ext cx="17486" cy="3831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7" name="直接箭头连接符 96"/>
          <p:cNvCxnSpPr/>
          <p:nvPr/>
        </p:nvCxnSpPr>
        <p:spPr bwMode="auto">
          <a:xfrm>
            <a:off x="7719546" y="4053135"/>
            <a:ext cx="119574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0" name="矩形 99"/>
          <p:cNvSpPr/>
          <p:nvPr/>
        </p:nvSpPr>
        <p:spPr>
          <a:xfrm>
            <a:off x="7484154" y="3619194"/>
            <a:ext cx="1559265" cy="312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商输出</a:t>
            </a:r>
            <a:endParaRPr lang="zh-CN" altLang="en-US" sz="2000" dirty="0">
              <a:solidFill>
                <a:schemeClr val="tx1"/>
              </a:solidFill>
              <a:latin typeface="+mn-ea"/>
            </a:endParaRPr>
          </a:p>
        </p:txBody>
      </p:sp>
      <p:sp>
        <p:nvSpPr>
          <p:cNvPr id="101" name="矩形 100"/>
          <p:cNvSpPr/>
          <p:nvPr/>
        </p:nvSpPr>
        <p:spPr>
          <a:xfrm>
            <a:off x="605674" y="6070973"/>
            <a:ext cx="1317704" cy="3226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输入</a:t>
            </a:r>
            <a:endParaRPr lang="zh-CN" altLang="en-US" sz="2000" dirty="0">
              <a:solidFill>
                <a:schemeClr val="tx1"/>
              </a:solidFill>
              <a:latin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en-US" altLang="zh-CN" sz="2400" dirty="0">
                <a:sym typeface="+mn-ea"/>
              </a:rPr>
              <a:t>R-S</a:t>
            </a:r>
            <a:r>
              <a:rPr lang="zh-CN" altLang="en-US" sz="2400" dirty="0">
                <a:sym typeface="+mn-ea"/>
              </a:rPr>
              <a:t>码的生成矩阵和校验矩阵</a:t>
            </a:r>
            <a:endParaRPr lang="zh-CN" altLang="en-US" sz="2400" dirty="0">
              <a:sym typeface="+mn-ea"/>
            </a:endParaRPr>
          </a:p>
        </p:txBody>
      </p:sp>
      <p:sp>
        <p:nvSpPr>
          <p:cNvPr id="13" name="文本框 12"/>
          <p:cNvSpPr txBox="1"/>
          <p:nvPr/>
        </p:nvSpPr>
        <p:spPr>
          <a:xfrm>
            <a:off x="248022" y="1839933"/>
            <a:ext cx="8647953" cy="400110"/>
          </a:xfrm>
          <a:prstGeom prst="rect">
            <a:avLst/>
          </a:prstGeom>
          <a:noFill/>
        </p:spPr>
        <p:txBody>
          <a:bodyPr wrap="square" rtlCol="0" anchor="t">
            <a:spAutoFit/>
          </a:bodyPr>
          <a:lstStyle/>
          <a:p>
            <a:pPr marL="342900" indent="-342900">
              <a:buFont typeface="Wingdings" panose="05000000000000000000" pitchFamily="2" charset="2"/>
              <a:buChar char="l"/>
            </a:pPr>
            <a:r>
              <a:rPr lang="zh-CN" altLang="en-US" sz="2000" dirty="0">
                <a:latin typeface="Times New Roman" panose="02020603050405020304" pitchFamily="18" charset="0"/>
                <a:ea typeface="黑体" panose="02010609060101010101" pitchFamily="49" charset="-122"/>
                <a:cs typeface="+mn-cs"/>
              </a:rPr>
              <a:t>生成矩阵</a:t>
            </a:r>
            <a:r>
              <a:rPr lang="en-US" altLang="zh-CN" sz="2000" i="1" dirty="0">
                <a:latin typeface="Times New Roman" panose="02020603050405020304" pitchFamily="18" charset="0"/>
                <a:ea typeface="黑体" panose="02010609060101010101" pitchFamily="49" charset="-122"/>
                <a:cs typeface="+mn-cs"/>
              </a:rPr>
              <a:t>G</a:t>
            </a:r>
            <a:r>
              <a:rPr lang="zh-CN" altLang="en-US" sz="2000" dirty="0">
                <a:latin typeface="Times New Roman" panose="02020603050405020304" pitchFamily="18" charset="0"/>
                <a:ea typeface="黑体" panose="02010609060101010101" pitchFamily="49" charset="-122"/>
                <a:cs typeface="+mn-cs"/>
              </a:rPr>
              <a:t>是由生成多项式</a:t>
            </a:r>
            <a:r>
              <a:rPr lang="en-US" altLang="zh-CN" sz="2000" i="1" dirty="0">
                <a:latin typeface="Times New Roman" panose="02020603050405020304" pitchFamily="18" charset="0"/>
                <a:ea typeface="黑体" panose="02010609060101010101" pitchFamily="49" charset="-122"/>
                <a:cs typeface="+mn-cs"/>
              </a:rPr>
              <a:t>g</a:t>
            </a:r>
            <a:r>
              <a:rPr lang="en-US" altLang="zh-CN" sz="2000" dirty="0">
                <a:latin typeface="Times New Roman" panose="02020603050405020304" pitchFamily="18" charset="0"/>
                <a:ea typeface="黑体" panose="02010609060101010101" pitchFamily="49" charset="-122"/>
                <a:cs typeface="+mn-cs"/>
              </a:rPr>
              <a:t>(</a:t>
            </a:r>
            <a:r>
              <a:rPr lang="en-US" altLang="zh-CN" sz="2000" i="1" dirty="0">
                <a:latin typeface="Times New Roman" panose="02020603050405020304" pitchFamily="18" charset="0"/>
                <a:ea typeface="黑体" panose="02010609060101010101" pitchFamily="49" charset="-122"/>
                <a:cs typeface="+mn-cs"/>
              </a:rPr>
              <a:t>x</a:t>
            </a:r>
            <a:r>
              <a:rPr lang="en-US" altLang="zh-CN" sz="2000" dirty="0">
                <a:latin typeface="Times New Roman" panose="02020603050405020304" pitchFamily="18" charset="0"/>
                <a:ea typeface="黑体" panose="02010609060101010101" pitchFamily="49" charset="-122"/>
                <a:cs typeface="+mn-cs"/>
              </a:rPr>
              <a:t>)</a:t>
            </a:r>
            <a:r>
              <a:rPr lang="zh-CN" altLang="en-US" sz="2000" dirty="0">
                <a:latin typeface="Times New Roman" panose="02020603050405020304" pitchFamily="18" charset="0"/>
                <a:ea typeface="黑体" panose="02010609060101010101" pitchFamily="49" charset="-122"/>
                <a:cs typeface="+mn-cs"/>
              </a:rPr>
              <a:t>得到的矩阵</a:t>
            </a:r>
            <a:r>
              <a:rPr lang="en-US" altLang="zh-CN" sz="2000" dirty="0">
                <a:latin typeface="Times New Roman" panose="02020603050405020304" pitchFamily="18" charset="0"/>
                <a:ea typeface="黑体" panose="02010609060101010101" pitchFamily="49" charset="-122"/>
                <a:cs typeface="+mn-cs"/>
              </a:rPr>
              <a:t>,</a:t>
            </a:r>
            <a:r>
              <a:rPr lang="zh-CN" altLang="en-US" sz="2000" dirty="0">
                <a:latin typeface="Times New Roman" panose="02020603050405020304" pitchFamily="18" charset="0"/>
                <a:ea typeface="黑体" panose="02010609060101010101" pitchFamily="49" charset="-122"/>
                <a:cs typeface="+mn-cs"/>
              </a:rPr>
              <a:t>它是一个</a:t>
            </a:r>
            <a:r>
              <a:rPr lang="en-US" altLang="zh-CN" sz="2000" i="1" dirty="0">
                <a:latin typeface="Times New Roman" panose="02020603050405020304" pitchFamily="18" charset="0"/>
                <a:ea typeface="黑体" panose="02010609060101010101" pitchFamily="49" charset="-122"/>
                <a:cs typeface="+mn-cs"/>
              </a:rPr>
              <a:t>k</a:t>
            </a:r>
            <a:r>
              <a:rPr lang="zh-CN" altLang="en-US" sz="2000" dirty="0">
                <a:latin typeface="Times New Roman" panose="02020603050405020304" pitchFamily="18" charset="0"/>
                <a:ea typeface="黑体" panose="02010609060101010101" pitchFamily="49" charset="-122"/>
                <a:cs typeface="+mn-cs"/>
              </a:rPr>
              <a:t>行</a:t>
            </a:r>
            <a:r>
              <a:rPr lang="en-US" altLang="zh-CN" sz="2000" i="1" dirty="0">
                <a:latin typeface="Times New Roman" panose="02020603050405020304" pitchFamily="18" charset="0"/>
                <a:ea typeface="黑体" panose="02010609060101010101" pitchFamily="49" charset="-122"/>
                <a:cs typeface="+mn-cs"/>
              </a:rPr>
              <a:t>n</a:t>
            </a:r>
            <a:r>
              <a:rPr lang="zh-CN" altLang="en-US" sz="2000" dirty="0">
                <a:latin typeface="Times New Roman" panose="02020603050405020304" pitchFamily="18" charset="0"/>
                <a:ea typeface="黑体" panose="02010609060101010101" pitchFamily="49" charset="-122"/>
                <a:cs typeface="+mn-cs"/>
              </a:rPr>
              <a:t>列的矩阵。</a:t>
            </a:r>
            <a:endParaRPr lang="en-US" altLang="zh-CN" sz="2000" dirty="0">
              <a:latin typeface="Times New Roman" panose="02020603050405020304" pitchFamily="18" charset="0"/>
              <a:ea typeface="黑体" panose="02010609060101010101" pitchFamily="49" charset="-122"/>
              <a:cs typeface="+mn-cs"/>
            </a:endParaRPr>
          </a:p>
        </p:txBody>
      </p:sp>
      <p:sp>
        <p:nvSpPr>
          <p:cNvPr id="3" name="带形: 前凸弯 2"/>
          <p:cNvSpPr/>
          <p:nvPr/>
        </p:nvSpPr>
        <p:spPr>
          <a:xfrm>
            <a:off x="190553" y="873617"/>
            <a:ext cx="3795734" cy="781577"/>
          </a:xfrm>
          <a:prstGeom prst="ellipseRibbon">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是什么？</a:t>
            </a:r>
            <a:endParaRPr lang="zh-CN" altLang="en-US" sz="2000" dirty="0">
              <a:solidFill>
                <a:schemeClr val="tx1"/>
              </a:solidFill>
            </a:endParaRPr>
          </a:p>
        </p:txBody>
      </p:sp>
      <p:graphicFrame>
        <p:nvGraphicFramePr>
          <p:cNvPr id="4" name="对象 3"/>
          <p:cNvGraphicFramePr>
            <a:graphicFrameLocks noChangeAspect="1"/>
          </p:cNvGraphicFramePr>
          <p:nvPr/>
        </p:nvGraphicFramePr>
        <p:xfrm>
          <a:off x="3200436" y="2240049"/>
          <a:ext cx="1828752" cy="1869390"/>
        </p:xfrm>
        <a:graphic>
          <a:graphicData uri="http://schemas.openxmlformats.org/presentationml/2006/ole">
            <mc:AlternateContent xmlns:mc="http://schemas.openxmlformats.org/markup-compatibility/2006">
              <mc:Choice xmlns:v="urn:schemas-microsoft-com:vml" Requires="v">
                <p:oleObj spid="_x0000_s6148" name="Equation" r:id="rId1" imgW="27432000" imgH="28041600" progId="Equation.DSMT4">
                  <p:embed/>
                </p:oleObj>
              </mc:Choice>
              <mc:Fallback>
                <p:oleObj name="Equation" r:id="rId1" imgW="27432000" imgH="28041600" progId="Equation.DSMT4">
                  <p:embed/>
                  <p:pic>
                    <p:nvPicPr>
                      <p:cNvPr id="0" name="对象 3"/>
                      <p:cNvPicPr/>
                      <p:nvPr/>
                    </p:nvPicPr>
                    <p:blipFill>
                      <a:blip r:embed="rId2"/>
                      <a:stretch>
                        <a:fillRect/>
                      </a:stretch>
                    </p:blipFill>
                    <p:spPr>
                      <a:xfrm>
                        <a:off x="3200436" y="2240049"/>
                        <a:ext cx="1828752" cy="1869390"/>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7" name="文本框 6"/>
              <p:cNvSpPr txBox="1"/>
              <p:nvPr/>
            </p:nvSpPr>
            <p:spPr>
              <a:xfrm>
                <a:off x="248023" y="4849225"/>
                <a:ext cx="8647953" cy="1323439"/>
              </a:xfrm>
              <a:prstGeom prst="rect">
                <a:avLst/>
              </a:prstGeom>
              <a:noFill/>
              <a:ln>
                <a:solidFill>
                  <a:srgbClr val="0070C0"/>
                </a:solidFill>
              </a:ln>
            </p:spPr>
            <p:txBody>
              <a:bodyPr wrap="square" rtlCol="0" anchor="t">
                <a:spAutoFit/>
              </a:bodyPr>
              <a:lstStyle/>
              <a:p>
                <a:pPr marL="342900" indent="-342900">
                  <a:buFont typeface="Wingdings" panose="05000000000000000000" pitchFamily="2" charset="2"/>
                  <a:buChar char="l"/>
                </a:pPr>
                <a:r>
                  <a:rPr lang="zh-CN" altLang="en-US" sz="2000" dirty="0">
                    <a:latin typeface="Times New Roman" panose="02020603050405020304" pitchFamily="18" charset="0"/>
                    <a:ea typeface="黑体" panose="02010609060101010101" pitchFamily="49" charset="-122"/>
                    <a:cs typeface="+mn-cs"/>
                  </a:rPr>
                  <a:t>校验矩阵</a:t>
                </a:r>
                <a:r>
                  <a:rPr lang="en-US" altLang="zh-CN" sz="2000" i="1" dirty="0">
                    <a:latin typeface="Times New Roman" panose="02020603050405020304" pitchFamily="18" charset="0"/>
                    <a:ea typeface="黑体" panose="02010609060101010101" pitchFamily="49" charset="-122"/>
                    <a:cs typeface="+mn-cs"/>
                  </a:rPr>
                  <a:t>H</a:t>
                </a:r>
                <a:r>
                  <a:rPr lang="zh-CN" altLang="en-US" sz="2000" dirty="0">
                    <a:latin typeface="Times New Roman" panose="02020603050405020304" pitchFamily="18" charset="0"/>
                    <a:ea typeface="黑体" panose="02010609060101010101" pitchFamily="49" charset="-122"/>
                    <a:cs typeface="+mn-cs"/>
                  </a:rPr>
                  <a:t>是</a:t>
                </a:r>
                <a:r>
                  <a:rPr lang="en-US" altLang="zh-CN" sz="2000" dirty="0">
                    <a:latin typeface="Times New Roman" panose="02020603050405020304" pitchFamily="18" charset="0"/>
                    <a:ea typeface="黑体" panose="02010609060101010101" pitchFamily="49" charset="-122"/>
                    <a:cs typeface="+mn-cs"/>
                  </a:rPr>
                  <a:t>(</a:t>
                </a:r>
                <a:r>
                  <a:rPr lang="en-US" altLang="zh-CN" sz="2000" i="1" dirty="0">
                    <a:latin typeface="Times New Roman" panose="02020603050405020304" pitchFamily="18" charset="0"/>
                    <a:ea typeface="黑体" panose="02010609060101010101" pitchFamily="49" charset="-122"/>
                    <a:cs typeface="+mn-cs"/>
                  </a:rPr>
                  <a:t>n</a:t>
                </a:r>
                <a:r>
                  <a:rPr lang="en-US" altLang="zh-CN" sz="2000" dirty="0">
                    <a:latin typeface="Times New Roman" panose="02020603050405020304" pitchFamily="18" charset="0"/>
                    <a:ea typeface="黑体" panose="02010609060101010101" pitchFamily="49" charset="-122"/>
                    <a:cs typeface="+mn-cs"/>
                  </a:rPr>
                  <a:t>,</a:t>
                </a:r>
                <a:r>
                  <a:rPr lang="en-US" altLang="zh-CN" sz="2000" i="1" dirty="0">
                    <a:latin typeface="Times New Roman" panose="02020603050405020304" pitchFamily="18" charset="0"/>
                    <a:ea typeface="黑体" panose="02010609060101010101" pitchFamily="49" charset="-122"/>
                    <a:cs typeface="+mn-cs"/>
                  </a:rPr>
                  <a:t>k</a:t>
                </a:r>
                <a:r>
                  <a:rPr lang="en-US" altLang="zh-CN" sz="2000" dirty="0">
                    <a:latin typeface="Times New Roman" panose="02020603050405020304" pitchFamily="18" charset="0"/>
                    <a:ea typeface="黑体" panose="02010609060101010101" pitchFamily="49" charset="-122"/>
                    <a:cs typeface="+mn-cs"/>
                  </a:rPr>
                  <a:t>)</a:t>
                </a:r>
                <a:r>
                  <a:rPr lang="en-US" altLang="zh-CN" sz="2000" i="1" dirty="0">
                    <a:latin typeface="Times New Roman" panose="02020603050405020304" pitchFamily="18" charset="0"/>
                    <a:ea typeface="黑体" panose="02010609060101010101" pitchFamily="49" charset="-122"/>
                    <a:cs typeface="+mn-cs"/>
                  </a:rPr>
                  <a:t>RS</a:t>
                </a:r>
                <a:r>
                  <a:rPr lang="zh-CN" altLang="en-US" sz="2000" dirty="0">
                    <a:latin typeface="Times New Roman" panose="02020603050405020304" pitchFamily="18" charset="0"/>
                    <a:ea typeface="黑体" panose="02010609060101010101" pitchFamily="49" charset="-122"/>
                    <a:cs typeface="+mn-cs"/>
                  </a:rPr>
                  <a:t>码的对偶码</a:t>
                </a:r>
                <a:r>
                  <a:rPr lang="en-US" altLang="zh-CN" sz="2000" dirty="0">
                    <a:latin typeface="Times New Roman" panose="02020603050405020304" pitchFamily="18" charset="0"/>
                    <a:ea typeface="黑体" panose="02010609060101010101" pitchFamily="49" charset="-122"/>
                    <a:cs typeface="+mn-cs"/>
                  </a:rPr>
                  <a:t>(</a:t>
                </a:r>
                <a:r>
                  <a:rPr lang="en-US" altLang="zh-CN" sz="2000" i="1" dirty="0">
                    <a:latin typeface="Times New Roman" panose="02020603050405020304" pitchFamily="18" charset="0"/>
                    <a:ea typeface="黑体" panose="02010609060101010101" pitchFamily="49" charset="-122"/>
                    <a:cs typeface="+mn-cs"/>
                  </a:rPr>
                  <a:t>n,n-k</a:t>
                </a:r>
                <a:r>
                  <a:rPr lang="en-US" altLang="zh-CN" sz="2000" dirty="0">
                    <a:latin typeface="Times New Roman" panose="02020603050405020304" pitchFamily="18" charset="0"/>
                    <a:ea typeface="黑体" panose="02010609060101010101" pitchFamily="49" charset="-122"/>
                    <a:cs typeface="+mn-cs"/>
                  </a:rPr>
                  <a:t>)</a:t>
                </a:r>
                <a:r>
                  <a:rPr lang="en-US" altLang="zh-CN" sz="2000" i="1" dirty="0">
                    <a:latin typeface="Times New Roman" panose="02020603050405020304" pitchFamily="18" charset="0"/>
                    <a:ea typeface="黑体" panose="02010609060101010101" pitchFamily="49" charset="-122"/>
                    <a:cs typeface="+mn-cs"/>
                  </a:rPr>
                  <a:t>RS</a:t>
                </a:r>
                <a:r>
                  <a:rPr lang="zh-CN" altLang="en-US" sz="2000" dirty="0">
                    <a:latin typeface="Times New Roman" panose="02020603050405020304" pitchFamily="18" charset="0"/>
                    <a:ea typeface="黑体" panose="02010609060101010101" pitchFamily="49" charset="-122"/>
                    <a:cs typeface="+mn-cs"/>
                  </a:rPr>
                  <a:t>码的生成矩阵，</a:t>
                </a:r>
                <a:r>
                  <a:rPr lang="en-US" altLang="zh-CN" sz="2000" dirty="0">
                    <a:latin typeface="Times New Roman" panose="02020603050405020304" pitchFamily="18" charset="0"/>
                    <a:ea typeface="黑体" panose="02010609060101010101" pitchFamily="49" charset="-122"/>
                    <a:cs typeface="+mn-cs"/>
                  </a:rPr>
                  <a:t>(</a:t>
                </a:r>
                <a:r>
                  <a:rPr lang="en-US" altLang="zh-CN" sz="2000" i="1" dirty="0">
                    <a:latin typeface="Times New Roman" panose="02020603050405020304" pitchFamily="18" charset="0"/>
                    <a:ea typeface="黑体" panose="02010609060101010101" pitchFamily="49" charset="-122"/>
                    <a:cs typeface="+mn-cs"/>
                  </a:rPr>
                  <a:t>n</a:t>
                </a:r>
                <a:r>
                  <a:rPr lang="en-US" altLang="zh-CN" sz="2000" dirty="0">
                    <a:latin typeface="Times New Roman" panose="02020603050405020304" pitchFamily="18" charset="0"/>
                    <a:ea typeface="黑体" panose="02010609060101010101" pitchFamily="49" charset="-122"/>
                    <a:cs typeface="+mn-cs"/>
                  </a:rPr>
                  <a:t>,</a:t>
                </a:r>
                <a:r>
                  <a:rPr lang="en-US" altLang="zh-CN" sz="2000" i="1" dirty="0">
                    <a:latin typeface="Times New Roman" panose="02020603050405020304" pitchFamily="18" charset="0"/>
                    <a:ea typeface="黑体" panose="02010609060101010101" pitchFamily="49" charset="-122"/>
                    <a:cs typeface="+mn-cs"/>
                  </a:rPr>
                  <a:t>k</a:t>
                </a:r>
                <a:r>
                  <a:rPr lang="en-US" altLang="zh-CN" sz="2000" dirty="0">
                    <a:latin typeface="Times New Roman" panose="02020603050405020304" pitchFamily="18" charset="0"/>
                    <a:ea typeface="黑体" panose="02010609060101010101" pitchFamily="49" charset="-122"/>
                    <a:cs typeface="+mn-cs"/>
                  </a:rPr>
                  <a:t>)</a:t>
                </a:r>
                <a:r>
                  <a:rPr lang="zh-CN" altLang="en-US" sz="2000" dirty="0">
                    <a:latin typeface="Times New Roman" panose="02020603050405020304" pitchFamily="18" charset="0"/>
                    <a:ea typeface="黑体" panose="02010609060101010101" pitchFamily="49" charset="-122"/>
                    <a:cs typeface="+mn-cs"/>
                  </a:rPr>
                  <a:t>码中的任何一个码字与对偶码中的任何一个码字正交，也与矩阵</a:t>
                </a:r>
                <a:r>
                  <a:rPr lang="en-US" altLang="zh-CN" sz="2000" i="1" dirty="0">
                    <a:latin typeface="Times New Roman" panose="02020603050405020304" pitchFamily="18" charset="0"/>
                    <a:ea typeface="黑体" panose="02010609060101010101" pitchFamily="49" charset="-122"/>
                    <a:cs typeface="+mn-cs"/>
                  </a:rPr>
                  <a:t>H</a:t>
                </a:r>
                <a:r>
                  <a:rPr lang="zh-CN" altLang="en-US" sz="2000" dirty="0">
                    <a:latin typeface="Times New Roman" panose="02020603050405020304" pitchFamily="18" charset="0"/>
                    <a:ea typeface="黑体" panose="02010609060101010101" pitchFamily="49" charset="-122"/>
                    <a:cs typeface="+mn-cs"/>
                  </a:rPr>
                  <a:t>中的每一行正交。</a:t>
                </a:r>
                <a:endParaRPr lang="en-US" altLang="zh-CN" sz="2000" dirty="0">
                  <a:latin typeface="Times New Roman" panose="02020603050405020304" pitchFamily="18" charset="0"/>
                  <a:ea typeface="黑体" panose="02010609060101010101" pitchFamily="49" charset="-122"/>
                  <a:cs typeface="+mn-cs"/>
                </a:endParaRPr>
              </a:p>
              <a:p>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cs typeface="+mn-cs"/>
                        </a:rPr>
                        <m:t>𝑐</m:t>
                      </m:r>
                      <m:sSup>
                        <m:sSupPr>
                          <m:ctrlPr>
                            <a:rPr lang="en-US" altLang="zh-CN" sz="2000" i="1" smtClean="0">
                              <a:solidFill>
                                <a:schemeClr val="tx1"/>
                              </a:solidFill>
                              <a:latin typeface="Cambria Math" panose="02040503050406030204" pitchFamily="18" charset="0"/>
                              <a:cs typeface="+mn-cs"/>
                            </a:rPr>
                          </m:ctrlPr>
                        </m:sSupPr>
                        <m:e>
                          <m:r>
                            <a:rPr lang="en-US" altLang="zh-CN" sz="2000" i="1" smtClean="0">
                              <a:solidFill>
                                <a:schemeClr val="tx1"/>
                              </a:solidFill>
                              <a:latin typeface="Cambria Math" panose="02040503050406030204" pitchFamily="18" charset="0"/>
                              <a:cs typeface="+mn-cs"/>
                            </a:rPr>
                            <m:t>𝐻</m:t>
                          </m:r>
                        </m:e>
                        <m:sup>
                          <m:r>
                            <a:rPr lang="en-US" altLang="zh-CN" sz="2000" i="1" smtClean="0">
                              <a:solidFill>
                                <a:schemeClr val="tx1"/>
                              </a:solidFill>
                              <a:latin typeface="Cambria Math" panose="02040503050406030204" pitchFamily="18" charset="0"/>
                              <a:cs typeface="+mn-cs"/>
                            </a:rPr>
                            <m:t>𝑇</m:t>
                          </m:r>
                        </m:sup>
                      </m:sSup>
                      <m:r>
                        <a:rPr lang="en-US" altLang="zh-CN" sz="2000" i="1" smtClean="0">
                          <a:solidFill>
                            <a:schemeClr val="tx1"/>
                          </a:solidFill>
                          <a:latin typeface="Cambria Math" panose="02040503050406030204" pitchFamily="18" charset="0"/>
                          <a:cs typeface="+mn-cs"/>
                        </a:rPr>
                        <m:t>=</m:t>
                      </m:r>
                      <m:r>
                        <a:rPr lang="en-US" altLang="zh-CN" sz="2000" i="1" smtClean="0">
                          <a:solidFill>
                            <a:schemeClr val="tx1"/>
                          </a:solidFill>
                          <a:latin typeface="Cambria Math" panose="02040503050406030204" pitchFamily="18" charset="0"/>
                          <a:cs typeface="+mn-cs"/>
                        </a:rPr>
                        <m:t>0</m:t>
                      </m:r>
                    </m:oMath>
                  </m:oMathPara>
                </a14:m>
                <a:endParaRPr lang="en-US" altLang="zh-CN" sz="2000" dirty="0">
                  <a:solidFill>
                    <a:schemeClr val="tx1"/>
                  </a:solidFill>
                  <a:latin typeface="+mn-lt"/>
                  <a:ea typeface="黑体" panose="02010609060101010101" pitchFamily="49" charset="-122"/>
                  <a:cs typeface="+mn-cs"/>
                </a:endParaRPr>
              </a:p>
              <a:p>
                <a:endParaRPr lang="en-US" altLang="zh-CN" sz="2000" dirty="0">
                  <a:latin typeface="Times New Roman" panose="02020603050405020304" pitchFamily="18" charset="0"/>
                  <a:ea typeface="黑体" panose="02010609060101010101" pitchFamily="49" charset="-122"/>
                  <a:cs typeface="+mn-cs"/>
                </a:endParaRPr>
              </a:p>
            </p:txBody>
          </p:sp>
        </mc:Choice>
        <mc:Fallback>
          <p:sp>
            <p:nvSpPr>
              <p:cNvPr id="7" name="文本框 6"/>
              <p:cNvSpPr txBox="1">
                <a:spLocks noRot="1" noChangeAspect="1" noMove="1" noResize="1" noEditPoints="1" noAdjustHandles="1" noChangeArrowheads="1" noChangeShapeType="1" noTextEdit="1"/>
              </p:cNvSpPr>
              <p:nvPr/>
            </p:nvSpPr>
            <p:spPr>
              <a:xfrm>
                <a:off x="248023" y="4849225"/>
                <a:ext cx="8647953" cy="1323439"/>
              </a:xfrm>
              <a:prstGeom prst="rect">
                <a:avLst/>
              </a:prstGeom>
              <a:blipFill rotWithShape="1">
                <a:blip r:embed="rId3"/>
                <a:stretch>
                  <a:fillRect l="-56" t="-363" r="-48" b="-349"/>
                </a:stretch>
              </a:blipFill>
              <a:ln>
                <a:solidFill>
                  <a:srgbClr val="0070C0"/>
                </a:solidFill>
              </a:ln>
            </p:spPr>
            <p:txBody>
              <a:bodyPr/>
              <a:lstStyle/>
              <a:p>
                <a:r>
                  <a:rPr lang="zh-CN" altLang="en-US">
                    <a:noFill/>
                  </a:rPr>
                  <a:t> </a:t>
                </a:r>
              </a:p>
            </p:txBody>
          </p:sp>
        </mc:Fallback>
      </mc:AlternateContent>
      <p:sp>
        <p:nvSpPr>
          <p:cNvPr id="5" name="矩形 4"/>
          <p:cNvSpPr/>
          <p:nvPr/>
        </p:nvSpPr>
        <p:spPr>
          <a:xfrm>
            <a:off x="248022" y="1839933"/>
            <a:ext cx="8647953" cy="242444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en-US" altLang="zh-CN" sz="2400" dirty="0">
                <a:sym typeface="+mn-ea"/>
              </a:rPr>
              <a:t>R-S</a:t>
            </a:r>
            <a:r>
              <a:rPr lang="zh-CN" altLang="en-US" sz="2400" dirty="0">
                <a:sym typeface="+mn-ea"/>
              </a:rPr>
              <a:t>码的生成矩阵和校验矩阵</a:t>
            </a:r>
            <a:endParaRPr lang="zh-CN" altLang="en-US" sz="2400" dirty="0">
              <a:sym typeface="+mn-ea"/>
            </a:endParaRPr>
          </a:p>
        </p:txBody>
      </p:sp>
      <mc:AlternateContent xmlns:mc="http://schemas.openxmlformats.org/markup-compatibility/2006">
        <mc:Choice xmlns:a14="http://schemas.microsoft.com/office/drawing/2010/main" Requires="a14">
          <p:sp>
            <p:nvSpPr>
              <p:cNvPr id="13" name="文本框 12"/>
              <p:cNvSpPr txBox="1"/>
              <p:nvPr/>
            </p:nvSpPr>
            <p:spPr>
              <a:xfrm>
                <a:off x="213763" y="2174933"/>
                <a:ext cx="8647953" cy="707886"/>
              </a:xfrm>
              <a:prstGeom prst="rect">
                <a:avLst/>
              </a:prstGeom>
              <a:noFill/>
              <a:ln>
                <a:solidFill>
                  <a:srgbClr val="0070C0"/>
                </a:solidFill>
              </a:ln>
            </p:spPr>
            <p:txBody>
              <a:bodyPr wrap="square" rtlCol="0" anchor="t">
                <a:spAutoFit/>
              </a:bodyPr>
              <a:lstStyle/>
              <a:p>
                <a:pPr marL="342900" indent="-342900">
                  <a:buFont typeface="Wingdings" panose="05000000000000000000" pitchFamily="2" charset="2"/>
                  <a:buChar char="l"/>
                </a:pPr>
                <a:r>
                  <a:rPr lang="zh-CN" altLang="en-US" sz="2000" dirty="0">
                    <a:solidFill>
                      <a:srgbClr val="000000"/>
                    </a:solidFill>
                    <a:latin typeface="Times New Roman" panose="02020603050405020304" pitchFamily="18" charset="0"/>
                    <a:ea typeface="黑体" panose="02010609060101010101" pitchFamily="49" charset="-122"/>
                    <a:cs typeface="+mn-cs"/>
                  </a:rPr>
                  <a:t>生成矩阵</a:t>
                </a:r>
                <a:r>
                  <a:rPr lang="en-US" altLang="zh-CN" sz="2000" i="1" dirty="0">
                    <a:solidFill>
                      <a:srgbClr val="000000"/>
                    </a:solidFill>
                    <a:latin typeface="Times New Roman" panose="02020603050405020304" pitchFamily="18" charset="0"/>
                    <a:ea typeface="黑体" panose="02010609060101010101" pitchFamily="49" charset="-122"/>
                    <a:cs typeface="+mn-cs"/>
                  </a:rPr>
                  <a:t>G</a:t>
                </a:r>
                <a:r>
                  <a:rPr lang="zh-CN" altLang="en-US" sz="2000" dirty="0">
                    <a:solidFill>
                      <a:srgbClr val="000000"/>
                    </a:solidFill>
                    <a:latin typeface="Times New Roman" panose="02020603050405020304" pitchFamily="18" charset="0"/>
                    <a:ea typeface="黑体" panose="02010609060101010101" pitchFamily="49" charset="-122"/>
                    <a:cs typeface="+mn-cs"/>
                  </a:rPr>
                  <a:t>可用来求发送码字</a:t>
                </a:r>
                <a14:m>
                  <m:oMath xmlns:m="http://schemas.openxmlformats.org/officeDocument/2006/math">
                    <m:r>
                      <a:rPr lang="en-US" altLang="zh-CN" sz="2000" b="0" i="1" smtClean="0">
                        <a:solidFill>
                          <a:schemeClr val="tx1"/>
                        </a:solidFill>
                        <a:latin typeface="Cambria Math" panose="02040503050406030204" pitchFamily="18" charset="0"/>
                        <a:cs typeface="+mn-cs"/>
                      </a:rPr>
                      <m:t>𝑐</m:t>
                    </m:r>
                  </m:oMath>
                </a14:m>
                <a:r>
                  <a:rPr lang="zh-CN" altLang="en-US" sz="2000" dirty="0">
                    <a:solidFill>
                      <a:srgbClr val="000000"/>
                    </a:solidFill>
                    <a:latin typeface="+mn-lt"/>
                    <a:ea typeface="黑体" panose="02010609060101010101" pitchFamily="49" charset="-122"/>
                    <a:cs typeface="+mn-cs"/>
                  </a:rPr>
                  <a:t>。</a:t>
                </a:r>
                <a:endParaRPr lang="en-US" altLang="zh-CN" sz="2000" dirty="0">
                  <a:solidFill>
                    <a:srgbClr val="000000"/>
                  </a:solidFill>
                  <a:latin typeface="+mn-lt"/>
                  <a:ea typeface="黑体" panose="02010609060101010101" pitchFamily="49" charset="-122"/>
                  <a:cs typeface="+mn-cs"/>
                </a:endParaRPr>
              </a:p>
              <a:p>
                <a:r>
                  <a:rPr lang="en-US" altLang="zh-CN" sz="2000" i="1" dirty="0">
                    <a:solidFill>
                      <a:srgbClr val="000000"/>
                    </a:solidFill>
                    <a:latin typeface="+mn-lt"/>
                    <a:ea typeface="黑体" panose="02010609060101010101" pitchFamily="49" charset="-122"/>
                    <a:cs typeface="+mn-cs"/>
                  </a:rPr>
                  <a:t>                   m</a:t>
                </a:r>
                <a:r>
                  <a:rPr lang="en-US" altLang="zh-CN" sz="2000" dirty="0">
                    <a:solidFill>
                      <a:srgbClr val="000000"/>
                    </a:solidFill>
                    <a:latin typeface="Times New Roman" panose="02020603050405020304" pitchFamily="18" charset="0"/>
                    <a:ea typeface="黑体" panose="02010609060101010101" pitchFamily="49" charset="-122"/>
                    <a:cs typeface="+mn-cs"/>
                  </a:rPr>
                  <a:t> (</a:t>
                </a:r>
                <a:r>
                  <a:rPr lang="en-US" altLang="zh-CN" sz="2000" i="1" dirty="0">
                    <a:solidFill>
                      <a:srgbClr val="000000"/>
                    </a:solidFill>
                    <a:latin typeface="Times New Roman" panose="02020603050405020304" pitchFamily="18" charset="0"/>
                    <a:ea typeface="黑体" panose="02010609060101010101" pitchFamily="49" charset="-122"/>
                    <a:cs typeface="+mn-cs"/>
                  </a:rPr>
                  <a:t>x</a:t>
                </a:r>
                <a:r>
                  <a:rPr lang="en-US" altLang="zh-CN" sz="2000" dirty="0">
                    <a:solidFill>
                      <a:srgbClr val="000000"/>
                    </a:solidFill>
                    <a:latin typeface="Times New Roman" panose="02020603050405020304" pitchFamily="18" charset="0"/>
                    <a:ea typeface="黑体" panose="02010609060101010101" pitchFamily="49" charset="-122"/>
                    <a:cs typeface="+mn-cs"/>
                  </a:rPr>
                  <a:t>)</a:t>
                </a:r>
                <a:r>
                  <a:rPr lang="en-US" altLang="zh-CN" sz="2000" i="1" dirty="0">
                    <a:solidFill>
                      <a:srgbClr val="000000"/>
                    </a:solidFill>
                    <a:latin typeface="Times New Roman" panose="02020603050405020304" pitchFamily="18" charset="0"/>
                    <a:ea typeface="黑体" panose="02010609060101010101" pitchFamily="49" charset="-122"/>
                    <a:cs typeface="+mn-cs"/>
                  </a:rPr>
                  <a:t>G</a:t>
                </a:r>
                <a:r>
                  <a:rPr lang="en-US" altLang="zh-CN" sz="2000" dirty="0">
                    <a:solidFill>
                      <a:srgbClr val="000000"/>
                    </a:solidFill>
                    <a:latin typeface="Times New Roman" panose="02020603050405020304" pitchFamily="18" charset="0"/>
                    <a:ea typeface="黑体" panose="02010609060101010101" pitchFamily="49" charset="-122"/>
                    <a:cs typeface="+mn-cs"/>
                  </a:rPr>
                  <a:t>=</a:t>
                </a:r>
                <a:r>
                  <a:rPr lang="en-US" altLang="zh-CN" sz="2000" i="1" dirty="0">
                    <a:solidFill>
                      <a:srgbClr val="000000"/>
                    </a:solidFill>
                    <a:latin typeface="Times New Roman" panose="02020603050405020304" pitchFamily="18" charset="0"/>
                    <a:ea typeface="黑体" panose="02010609060101010101" pitchFamily="49" charset="-122"/>
                    <a:cs typeface="+mn-cs"/>
                  </a:rPr>
                  <a:t>c</a:t>
                </a:r>
                <a:r>
                  <a:rPr lang="en-US" altLang="zh-CN" sz="2000" dirty="0">
                    <a:solidFill>
                      <a:srgbClr val="000000"/>
                    </a:solidFill>
                    <a:latin typeface="Times New Roman" panose="02020603050405020304" pitchFamily="18" charset="0"/>
                    <a:ea typeface="黑体" panose="02010609060101010101" pitchFamily="49" charset="-122"/>
                    <a:cs typeface="+mn-cs"/>
                  </a:rPr>
                  <a:t>(</a:t>
                </a:r>
                <a:r>
                  <a:rPr lang="en-US" altLang="zh-CN" sz="2000" i="1" dirty="0">
                    <a:solidFill>
                      <a:srgbClr val="000000"/>
                    </a:solidFill>
                    <a:latin typeface="Times New Roman" panose="02020603050405020304" pitchFamily="18" charset="0"/>
                    <a:ea typeface="黑体" panose="02010609060101010101" pitchFamily="49" charset="-122"/>
                    <a:cs typeface="+mn-cs"/>
                  </a:rPr>
                  <a:t>x</a:t>
                </a:r>
                <a:r>
                  <a:rPr lang="en-US" altLang="zh-CN" sz="2000" dirty="0">
                    <a:solidFill>
                      <a:srgbClr val="000000"/>
                    </a:solidFill>
                    <a:latin typeface="Times New Roman" panose="02020603050405020304" pitchFamily="18" charset="0"/>
                    <a:ea typeface="黑体" panose="02010609060101010101" pitchFamily="49" charset="-122"/>
                    <a:cs typeface="+mn-cs"/>
                  </a:rPr>
                  <a:t>)</a:t>
                </a:r>
                <a:endParaRPr lang="en-US" altLang="zh-CN" sz="2000" i="1" dirty="0">
                  <a:solidFill>
                    <a:srgbClr val="000000"/>
                  </a:solidFill>
                  <a:latin typeface="+mn-lt"/>
                  <a:ea typeface="黑体" panose="02010609060101010101" pitchFamily="49" charset="-122"/>
                  <a:cs typeface="+mn-cs"/>
                </a:endParaRPr>
              </a:p>
            </p:txBody>
          </p:sp>
        </mc:Choice>
        <mc:Fallback>
          <p:sp>
            <p:nvSpPr>
              <p:cNvPr id="13" name="文本框 12"/>
              <p:cNvSpPr txBox="1">
                <a:spLocks noRot="1" noChangeAspect="1" noMove="1" noResize="1" noEditPoints="1" noAdjustHandles="1" noChangeArrowheads="1" noChangeShapeType="1" noTextEdit="1"/>
              </p:cNvSpPr>
              <p:nvPr/>
            </p:nvSpPr>
            <p:spPr>
              <a:xfrm>
                <a:off x="213763" y="2174933"/>
                <a:ext cx="8647953" cy="707886"/>
              </a:xfrm>
              <a:prstGeom prst="rect">
                <a:avLst/>
              </a:prstGeom>
              <a:blipFill rotWithShape="1">
                <a:blip r:embed="rId1"/>
                <a:stretch>
                  <a:fillRect l="-56" t="-726" r="-48" b="-639"/>
                </a:stretch>
              </a:blipFill>
              <a:ln>
                <a:solidFill>
                  <a:srgbClr val="0070C0"/>
                </a:solidFill>
              </a:ln>
            </p:spPr>
            <p:txBody>
              <a:bodyPr/>
              <a:lstStyle/>
              <a:p>
                <a:r>
                  <a:rPr lang="zh-CN" altLang="en-US">
                    <a:noFill/>
                  </a:rPr>
                  <a:t> </a:t>
                </a:r>
              </a:p>
            </p:txBody>
          </p:sp>
        </mc:Fallback>
      </mc:AlternateContent>
      <p:sp>
        <p:nvSpPr>
          <p:cNvPr id="8" name="带形: 前凸弯 7"/>
          <p:cNvSpPr/>
          <p:nvPr/>
        </p:nvSpPr>
        <p:spPr>
          <a:xfrm>
            <a:off x="190553" y="873617"/>
            <a:ext cx="3795734" cy="781577"/>
          </a:xfrm>
          <a:prstGeom prst="ellipseRibbon">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为什么？</a:t>
            </a:r>
            <a:endParaRPr lang="zh-CN" altLang="en-US" sz="2000" dirty="0">
              <a:solidFill>
                <a:schemeClr val="tx1"/>
              </a:solidFill>
            </a:endParaRPr>
          </a:p>
        </p:txBody>
      </p:sp>
      <mc:AlternateContent xmlns:mc="http://schemas.openxmlformats.org/markup-compatibility/2006">
        <mc:Choice xmlns:a14="http://schemas.microsoft.com/office/drawing/2010/main" Requires="a14">
          <p:sp>
            <p:nvSpPr>
              <p:cNvPr id="6" name="文本框 5"/>
              <p:cNvSpPr txBox="1"/>
              <p:nvPr/>
            </p:nvSpPr>
            <p:spPr>
              <a:xfrm>
                <a:off x="213763" y="4267178"/>
                <a:ext cx="8647953" cy="1015663"/>
              </a:xfrm>
              <a:prstGeom prst="rect">
                <a:avLst/>
              </a:prstGeom>
              <a:noFill/>
              <a:ln>
                <a:solidFill>
                  <a:srgbClr val="0070C0"/>
                </a:solidFill>
              </a:ln>
            </p:spPr>
            <p:txBody>
              <a:bodyPr wrap="square" rtlCol="0" anchor="t">
                <a:spAutoFit/>
              </a:bodyPr>
              <a:lstStyle/>
              <a:p>
                <a:pPr marL="342900" indent="-342900">
                  <a:buFont typeface="Wingdings" panose="05000000000000000000" pitchFamily="2" charset="2"/>
                  <a:buChar char="l"/>
                </a:pPr>
                <a:r>
                  <a:rPr lang="zh-CN" altLang="en-US" sz="2000" dirty="0">
                    <a:latin typeface="Times New Roman" panose="02020603050405020304" pitchFamily="18" charset="0"/>
                    <a:ea typeface="黑体" panose="02010609060101010101" pitchFamily="49" charset="-122"/>
                    <a:cs typeface="+mn-cs"/>
                  </a:rPr>
                  <a:t>校验矩阵</a:t>
                </a:r>
                <a:r>
                  <a:rPr lang="en-US" altLang="zh-CN" sz="2000" i="1" dirty="0">
                    <a:latin typeface="Times New Roman" panose="02020603050405020304" pitchFamily="18" charset="0"/>
                    <a:ea typeface="黑体" panose="02010609060101010101" pitchFamily="49" charset="-122"/>
                    <a:cs typeface="+mn-cs"/>
                  </a:rPr>
                  <a:t>H</a:t>
                </a:r>
                <a:r>
                  <a:rPr lang="zh-CN" altLang="en-US" sz="2000" dirty="0">
                    <a:latin typeface="Times New Roman" panose="02020603050405020304" pitchFamily="18" charset="0"/>
                    <a:ea typeface="黑体" panose="02010609060101010101" pitchFamily="49" charset="-122"/>
                    <a:cs typeface="+mn-cs"/>
                  </a:rPr>
                  <a:t>可以用来验证接受序列是否有差错，在</a:t>
                </a:r>
                <a:r>
                  <a:rPr lang="en-US" altLang="zh-CN" sz="2000" i="1" dirty="0">
                    <a:latin typeface="Times New Roman" panose="02020603050405020304" pitchFamily="18" charset="0"/>
                    <a:ea typeface="黑体" panose="02010609060101010101" pitchFamily="49" charset="-122"/>
                    <a:cs typeface="+mn-cs"/>
                  </a:rPr>
                  <a:t>RS</a:t>
                </a:r>
                <a:r>
                  <a:rPr lang="zh-CN" altLang="en-US" sz="2000" dirty="0">
                    <a:latin typeface="Times New Roman" panose="02020603050405020304" pitchFamily="18" charset="0"/>
                    <a:ea typeface="黑体" panose="02010609060101010101" pitchFamily="49" charset="-122"/>
                    <a:cs typeface="+mn-cs"/>
                  </a:rPr>
                  <a:t>码的译码过程中有着重要的作用，可以通过校验矩阵</a:t>
                </a:r>
                <a:r>
                  <a:rPr lang="en-US" altLang="zh-CN" sz="2000" i="1" dirty="0">
                    <a:latin typeface="Times New Roman" panose="02020603050405020304" pitchFamily="18" charset="0"/>
                    <a:ea typeface="黑体" panose="02010609060101010101" pitchFamily="49" charset="-122"/>
                    <a:cs typeface="+mn-cs"/>
                  </a:rPr>
                  <a:t>H</a:t>
                </a:r>
                <a:r>
                  <a:rPr lang="zh-CN" altLang="en-US" sz="2000" dirty="0">
                    <a:latin typeface="Times New Roman" panose="02020603050405020304" pitchFamily="18" charset="0"/>
                    <a:ea typeface="黑体" panose="02010609060101010101" pitchFamily="49" charset="-122"/>
                    <a:cs typeface="+mn-cs"/>
                  </a:rPr>
                  <a:t>求得伴随式</a:t>
                </a:r>
                <a:r>
                  <a:rPr lang="en-US" altLang="zh-CN" sz="2000" i="1" dirty="0">
                    <a:latin typeface="Times New Roman" panose="02020603050405020304" pitchFamily="18" charset="0"/>
                    <a:ea typeface="黑体" panose="02010609060101010101" pitchFamily="49" charset="-122"/>
                    <a:cs typeface="+mn-cs"/>
                  </a:rPr>
                  <a:t>S</a:t>
                </a:r>
                <a:r>
                  <a:rPr lang="zh-CN" altLang="en-US" sz="2000" dirty="0">
                    <a:latin typeface="Times New Roman" panose="02020603050405020304" pitchFamily="18" charset="0"/>
                    <a:ea typeface="黑体" panose="02010609060101010101" pitchFamily="49" charset="-122"/>
                    <a:cs typeface="+mn-cs"/>
                  </a:rPr>
                  <a:t>。</a:t>
                </a:r>
                <a:endParaRPr lang="en-US" altLang="zh-CN" sz="2000" dirty="0">
                  <a:solidFill>
                    <a:schemeClr val="tx1"/>
                  </a:solidFill>
                  <a:latin typeface="+mn-lt"/>
                  <a:ea typeface="黑体" panose="02010609060101010101" pitchFamily="49" charset="-122"/>
                  <a:cs typeface="+mn-cs"/>
                </a:endParaRPr>
              </a:p>
              <a:p>
                <a:r>
                  <a:rPr lang="en-US" altLang="zh-CN" sz="2000" dirty="0">
                    <a:latin typeface="Times New Roman" panose="02020603050405020304" pitchFamily="18" charset="0"/>
                    <a:ea typeface="黑体" panose="02010609060101010101" pitchFamily="49" charset="-122"/>
                    <a:cs typeface="+mn-cs"/>
                  </a:rPr>
                  <a:t>                    </a:t>
                </a:r>
                <a:r>
                  <a:rPr lang="en-US" altLang="zh-CN" sz="2000" i="1" dirty="0">
                    <a:latin typeface="Times New Roman" panose="02020603050405020304" pitchFamily="18" charset="0"/>
                    <a:ea typeface="黑体" panose="02010609060101010101" pitchFamily="49" charset="-122"/>
                    <a:cs typeface="+mn-cs"/>
                  </a:rPr>
                  <a:t>S=R</a:t>
                </a:r>
                <a14:m>
                  <m:oMath xmlns:m="http://schemas.openxmlformats.org/officeDocument/2006/math">
                    <m:sSup>
                      <m:sSupPr>
                        <m:ctrlPr>
                          <a:rPr lang="en-US" altLang="zh-CN" sz="2000" i="1" smtClean="0">
                            <a:solidFill>
                              <a:srgbClr val="836967"/>
                            </a:solidFill>
                            <a:latin typeface="Cambria Math" panose="02040503050406030204" pitchFamily="18" charset="0"/>
                            <a:cs typeface="+mn-cs"/>
                          </a:rPr>
                        </m:ctrlPr>
                      </m:sSupPr>
                      <m:e>
                        <m:r>
                          <a:rPr lang="en-US" altLang="zh-CN" sz="2000" i="1" smtClean="0">
                            <a:latin typeface="Cambria Math" panose="02040503050406030204" pitchFamily="18" charset="0"/>
                            <a:cs typeface="+mn-cs"/>
                          </a:rPr>
                          <m:t>𝐻</m:t>
                        </m:r>
                      </m:e>
                      <m:sup>
                        <m:r>
                          <a:rPr lang="en-US" altLang="zh-CN" sz="2000" i="1" smtClean="0">
                            <a:latin typeface="Cambria Math" panose="02040503050406030204" pitchFamily="18" charset="0"/>
                            <a:cs typeface="+mn-cs"/>
                          </a:rPr>
                          <m:t>𝑇</m:t>
                        </m:r>
                      </m:sup>
                    </m:sSup>
                  </m:oMath>
                </a14:m>
                <a:endParaRPr lang="en-US" altLang="zh-CN" sz="2000" dirty="0">
                  <a:latin typeface="Times New Roman" panose="02020603050405020304" pitchFamily="18" charset="0"/>
                  <a:ea typeface="黑体" panose="02010609060101010101" pitchFamily="49" charset="-122"/>
                  <a:cs typeface="+mn-cs"/>
                </a:endParaRPr>
              </a:p>
            </p:txBody>
          </p:sp>
        </mc:Choice>
        <mc:Fallback>
          <p:sp>
            <p:nvSpPr>
              <p:cNvPr id="6" name="文本框 5"/>
              <p:cNvSpPr txBox="1">
                <a:spLocks noRot="1" noChangeAspect="1" noMove="1" noResize="1" noEditPoints="1" noAdjustHandles="1" noChangeArrowheads="1" noChangeShapeType="1" noTextEdit="1"/>
              </p:cNvSpPr>
              <p:nvPr/>
            </p:nvSpPr>
            <p:spPr>
              <a:xfrm>
                <a:off x="213763" y="4267178"/>
                <a:ext cx="8647953" cy="1015663"/>
              </a:xfrm>
              <a:prstGeom prst="rect">
                <a:avLst/>
              </a:prstGeom>
              <a:blipFill rotWithShape="1">
                <a:blip r:embed="rId2"/>
                <a:stretch>
                  <a:fillRect l="-56" t="-498" r="-48" b="-410"/>
                </a:stretch>
              </a:blipFill>
              <a:ln>
                <a:solidFill>
                  <a:srgbClr val="0070C0"/>
                </a:solidFill>
              </a:ln>
            </p:spPr>
            <p:txBody>
              <a:bodyPr/>
              <a:lstStyle/>
              <a:p>
                <a:r>
                  <a:rPr lang="zh-CN" alt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a:xfrm>
            <a:off x="3886218" y="104775"/>
            <a:ext cx="5066647" cy="685800"/>
          </a:xfrm>
        </p:spPr>
        <p:txBody>
          <a:bodyPr vert="horz" wrap="square" lIns="91440" tIns="45720" rIns="91440" bIns="45720" anchor="ctr"/>
          <a:lstStyle/>
          <a:p>
            <a:r>
              <a:rPr lang="en-US" altLang="zh-CN" sz="2400" dirty="0"/>
              <a:t>	</a:t>
            </a:r>
            <a:r>
              <a:rPr lang="en-US" altLang="zh-CN" sz="2400" i="1" dirty="0"/>
              <a:t>Reed-Solomon</a:t>
            </a:r>
            <a:r>
              <a:rPr lang="zh-CN" altLang="en-US" sz="2400" dirty="0"/>
              <a:t>编码内容提要</a:t>
            </a:r>
            <a:endParaRPr lang="zh-CN" altLang="en-US" sz="2400" dirty="0"/>
          </a:p>
        </p:txBody>
      </p:sp>
      <p:sp>
        <p:nvSpPr>
          <p:cNvPr id="5" name="AutoShape 46"/>
          <p:cNvSpPr>
            <a:spLocks noChangeArrowheads="1"/>
          </p:cNvSpPr>
          <p:nvPr/>
        </p:nvSpPr>
        <p:spPr bwMode="ltGray">
          <a:xfrm rot="5400000">
            <a:off x="-2422525" y="14747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rgbClr val="C0C0C0">
                  <a:gamma/>
                  <a:tint val="45490"/>
                  <a:invGamma/>
                </a:srgbClr>
              </a:gs>
              <a:gs pos="50000">
                <a:srgbClr val="C0C0C0"/>
              </a:gs>
              <a:gs pos="100000">
                <a:srgbClr val="C0C0C0">
                  <a:gamma/>
                  <a:tint val="45490"/>
                  <a:invGamma/>
                </a:srgbClr>
              </a:gs>
            </a:gsLst>
            <a:lin ang="0" scaled="1"/>
          </a:gradFill>
          <a:ln w="9525" algn="ctr">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6" name="AutoShape 47"/>
          <p:cNvSpPr>
            <a:spLocks noChangeArrowheads="1"/>
          </p:cNvSpPr>
          <p:nvPr/>
        </p:nvSpPr>
        <p:spPr bwMode="ltGray">
          <a:xfrm rot="5400000" flipH="1">
            <a:off x="-2016919" y="1910556"/>
            <a:ext cx="4032250" cy="3929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gradFill rotWithShape="1">
            <a:gsLst>
              <a:gs pos="0">
                <a:srgbClr val="6699FF">
                  <a:alpha val="56000"/>
                </a:srgbClr>
              </a:gs>
              <a:gs pos="100000">
                <a:srgbClr val="6699FF">
                  <a:gamma/>
                  <a:tint val="0"/>
                  <a:invGamma/>
                  <a:alpha val="48000"/>
                </a:srgbClr>
              </a:gs>
            </a:gsLst>
            <a:lin ang="5400000" scaled="1"/>
          </a:gradFill>
          <a:ln w="0" algn="ctr">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8198" name="AutoShape 49"/>
          <p:cNvSpPr/>
          <p:nvPr/>
        </p:nvSpPr>
        <p:spPr>
          <a:xfrm>
            <a:off x="2242185" y="4801235"/>
            <a:ext cx="5530850" cy="647065"/>
          </a:xfrm>
          <a:prstGeom prst="roundRect">
            <a:avLst>
              <a:gd name="adj" fmla="val 50000"/>
            </a:avLst>
          </a:prstGeom>
          <a:noFill/>
          <a:ln w="28575" cap="flat" cmpd="sng">
            <a:solidFill>
              <a:srgbClr val="C0C0C0"/>
            </a:solidFill>
            <a:prstDash val="solid"/>
            <a:headEnd type="none" w="med" len="med"/>
            <a:tailEnd type="none" w="med" len="med"/>
          </a:ln>
        </p:spPr>
        <p:txBody>
          <a:bodyPr wrap="none" anchor="ctr"/>
          <a:lstStyle/>
          <a:p>
            <a:pPr lvl="0" algn="l" eaLnBrk="1" hangingPunct="1">
              <a:buNone/>
            </a:pPr>
            <a:r>
              <a:rPr lang="en-US" altLang="zh-CN" sz="2800" b="1" kern="0" noProof="0" dirty="0">
                <a:ln>
                  <a:noFill/>
                </a:ln>
                <a:effectLst/>
                <a:uLnTx/>
                <a:uFillTx/>
                <a:cs typeface="+mn-cs"/>
                <a:sym typeface="+mn-ea"/>
              </a:rPr>
              <a:t>RS</a:t>
            </a:r>
            <a:r>
              <a:rPr lang="zh-CN" altLang="en-US" sz="2800" b="1" kern="0" noProof="0" dirty="0">
                <a:ln>
                  <a:noFill/>
                </a:ln>
                <a:effectLst/>
                <a:uLnTx/>
                <a:uFillTx/>
                <a:cs typeface="+mn-cs"/>
                <a:sym typeface="+mn-ea"/>
              </a:rPr>
              <a:t>码的设计与思考</a:t>
            </a:r>
            <a:endParaRPr lang="zh-CN" altLang="en-US" sz="2800" b="1" kern="0" noProof="0" dirty="0">
              <a:ln>
                <a:noFill/>
              </a:ln>
              <a:effectLst/>
              <a:uLnTx/>
              <a:uFillTx/>
              <a:cs typeface="+mn-cs"/>
              <a:sym typeface="+mn-ea"/>
            </a:endParaRPr>
          </a:p>
        </p:txBody>
      </p:sp>
      <p:sp>
        <p:nvSpPr>
          <p:cNvPr id="9" name="AutoShape 50"/>
          <p:cNvSpPr>
            <a:spLocks noChangeArrowheads="1"/>
          </p:cNvSpPr>
          <p:nvPr/>
        </p:nvSpPr>
        <p:spPr bwMode="gray">
          <a:xfrm>
            <a:off x="2438400" y="3837305"/>
            <a:ext cx="6172200" cy="647065"/>
          </a:xfrm>
          <a:prstGeom prst="roundRect">
            <a:avLst>
              <a:gd name="adj" fmla="val 50000"/>
            </a:avLst>
          </a:prstGeom>
          <a:noFill/>
          <a:ln w="28575" algn="ctr">
            <a:solidFill>
              <a:srgbClr val="C0C0C0"/>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en-US" altLang="zh-CN" sz="2800" b="1" kern="0" noProof="0" dirty="0">
                <a:ln>
                  <a:noFill/>
                </a:ln>
                <a:effectLst/>
                <a:uLnTx/>
                <a:uFillTx/>
                <a:cs typeface="+mn-cs"/>
                <a:sym typeface="+mn-ea"/>
              </a:rPr>
              <a:t>RS</a:t>
            </a:r>
            <a:r>
              <a:rPr lang="zh-CN" altLang="en-US" sz="2800" b="1" kern="0" noProof="0" dirty="0">
                <a:ln>
                  <a:noFill/>
                </a:ln>
                <a:effectLst/>
                <a:uLnTx/>
                <a:uFillTx/>
                <a:cs typeface="+mn-cs"/>
                <a:sym typeface="+mn-ea"/>
              </a:rPr>
              <a:t>码的译码</a:t>
            </a:r>
            <a:endParaRPr lang="zh-CN" altLang="en-US" sz="2800" b="1" kern="0" noProof="0" dirty="0">
              <a:ln>
                <a:noFill/>
              </a:ln>
              <a:effectLst/>
              <a:uLnTx/>
              <a:uFillTx/>
              <a:cs typeface="+mn-cs"/>
              <a:sym typeface="+mn-ea"/>
            </a:endParaRPr>
          </a:p>
        </p:txBody>
      </p:sp>
      <p:sp>
        <p:nvSpPr>
          <p:cNvPr id="10" name="AutoShape 51"/>
          <p:cNvSpPr>
            <a:spLocks noChangeArrowheads="1"/>
          </p:cNvSpPr>
          <p:nvPr/>
        </p:nvSpPr>
        <p:spPr bwMode="gray">
          <a:xfrm>
            <a:off x="2437130" y="2893060"/>
            <a:ext cx="5486400" cy="698500"/>
          </a:xfrm>
          <a:prstGeom prst="roundRect">
            <a:avLst>
              <a:gd name="adj" fmla="val 50000"/>
            </a:avLst>
          </a:prstGeom>
          <a:noFill/>
          <a:ln w="28575" algn="ctr">
            <a:solidFill>
              <a:srgbClr val="C0C0C0"/>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1" u="none" strike="noStrike" kern="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RS</a:t>
            </a:r>
            <a:r>
              <a:rPr kumimoji="0" lang="zh-CN" altLang="en-US" sz="2800" b="1" i="0" u="none" strike="noStrike" kern="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码的编码</a:t>
            </a:r>
            <a:endParaRPr kumimoji="0" lang="zh-CN" altLang="en-US" sz="2800" b="1" i="0" u="none" strike="noStrike" kern="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 name="AutoShape 52"/>
          <p:cNvSpPr>
            <a:spLocks noChangeArrowheads="1"/>
          </p:cNvSpPr>
          <p:nvPr/>
        </p:nvSpPr>
        <p:spPr bwMode="gray">
          <a:xfrm>
            <a:off x="1840865" y="1821180"/>
            <a:ext cx="5426710" cy="675005"/>
          </a:xfrm>
          <a:prstGeom prst="roundRect">
            <a:avLst>
              <a:gd name="adj" fmla="val 50000"/>
            </a:avLst>
          </a:prstGeom>
          <a:noFill/>
          <a:ln w="28575" algn="ctr">
            <a:solidFill>
              <a:srgbClr val="C0C0C0"/>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en-US" altLang="zh-CN" sz="2800" b="1" kern="0" dirty="0">
                <a:cs typeface="+mn-cs"/>
              </a:rPr>
              <a:t>RS</a:t>
            </a:r>
            <a:r>
              <a:rPr lang="zh-CN" altLang="en-US" sz="2800" b="1" kern="0" dirty="0">
                <a:cs typeface="+mn-cs"/>
              </a:rPr>
              <a:t>码的现实应用</a:t>
            </a:r>
            <a:endParaRPr lang="zh-CN" altLang="en-US" sz="2800" b="1" kern="0" dirty="0">
              <a:cs typeface="+mn-cs"/>
            </a:endParaRPr>
          </a:p>
        </p:txBody>
      </p:sp>
      <p:grpSp>
        <p:nvGrpSpPr>
          <p:cNvPr id="8202" name="Group 53"/>
          <p:cNvGrpSpPr/>
          <p:nvPr/>
        </p:nvGrpSpPr>
        <p:grpSpPr>
          <a:xfrm>
            <a:off x="1523365" y="1985328"/>
            <a:ext cx="381000" cy="381000"/>
            <a:chOff x="2078" y="1680"/>
            <a:chExt cx="1615" cy="1615"/>
          </a:xfrm>
        </p:grpSpPr>
        <p:sp>
          <p:nvSpPr>
            <p:cNvPr id="13" name="Oval 54"/>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4" name="Oval 55"/>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5" name="Oval 56"/>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6" name="Oval 57"/>
            <p:cNvSpPr>
              <a:spLocks noChangeArrowheads="1"/>
            </p:cNvSpPr>
            <p:nvPr/>
          </p:nvSpPr>
          <p:spPr bwMode="gray">
            <a:xfrm>
              <a:off x="2253" y="1855"/>
              <a:ext cx="1265" cy="1265"/>
            </a:xfrm>
            <a:prstGeom prst="ellipse">
              <a:avLst/>
            </a:prstGeom>
            <a:gradFill rotWithShape="1">
              <a:gsLst>
                <a:gs pos="0">
                  <a:srgbClr val="FFCC00">
                    <a:gamma/>
                    <a:shade val="0"/>
                    <a:invGamma/>
                  </a:srgbClr>
                </a:gs>
                <a:gs pos="100000">
                  <a:srgbClr val="FFCC00"/>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7" name="Oval 58"/>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8" name="Oval 59"/>
            <p:cNvSpPr>
              <a:spLocks noChangeArrowheads="1"/>
            </p:cNvSpPr>
            <p:nvPr/>
          </p:nvSpPr>
          <p:spPr bwMode="gray">
            <a:xfrm>
              <a:off x="2334" y="1936"/>
              <a:ext cx="1097" cy="1104"/>
            </a:xfrm>
            <a:prstGeom prst="ellipse">
              <a:avLst/>
            </a:prstGeom>
            <a:gradFill rotWithShape="1">
              <a:gsLst>
                <a:gs pos="0">
                  <a:srgbClr val="FFCC00"/>
                </a:gs>
                <a:gs pos="100000">
                  <a:srgbClr val="FFCC00">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8203" name="Group 60"/>
          <p:cNvGrpSpPr/>
          <p:nvPr/>
        </p:nvGrpSpPr>
        <p:grpSpPr>
          <a:xfrm>
            <a:off x="2056765" y="3074988"/>
            <a:ext cx="381000" cy="381000"/>
            <a:chOff x="2078" y="1680"/>
            <a:chExt cx="1615" cy="1615"/>
          </a:xfrm>
        </p:grpSpPr>
        <p:sp>
          <p:nvSpPr>
            <p:cNvPr id="20" name="Oval 61"/>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1" name="Oval 62"/>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2" name="Oval 63"/>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3" name="Oval 64"/>
            <p:cNvSpPr>
              <a:spLocks noChangeArrowheads="1"/>
            </p:cNvSpPr>
            <p:nvPr/>
          </p:nvSpPr>
          <p:spPr bwMode="gray">
            <a:xfrm>
              <a:off x="2253" y="1855"/>
              <a:ext cx="1265" cy="1265"/>
            </a:xfrm>
            <a:prstGeom prst="ellipse">
              <a:avLst/>
            </a:prstGeom>
            <a:gradFill rotWithShape="1">
              <a:gsLst>
                <a:gs pos="0">
                  <a:srgbClr val="48BE67">
                    <a:gamma/>
                    <a:shade val="0"/>
                    <a:invGamma/>
                  </a:srgbClr>
                </a:gs>
                <a:gs pos="100000">
                  <a:srgbClr val="48BE67"/>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4" name="Oval 65"/>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5" name="Oval 66"/>
            <p:cNvSpPr>
              <a:spLocks noChangeArrowheads="1"/>
            </p:cNvSpPr>
            <p:nvPr/>
          </p:nvSpPr>
          <p:spPr bwMode="gray">
            <a:xfrm>
              <a:off x="2334" y="1936"/>
              <a:ext cx="1097" cy="1104"/>
            </a:xfrm>
            <a:prstGeom prst="ellipse">
              <a:avLst/>
            </a:prstGeom>
            <a:gradFill rotWithShape="1">
              <a:gsLst>
                <a:gs pos="0">
                  <a:srgbClr val="48BE67"/>
                </a:gs>
                <a:gs pos="100000">
                  <a:srgbClr val="48BE67">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8204" name="Group 67"/>
          <p:cNvGrpSpPr/>
          <p:nvPr/>
        </p:nvGrpSpPr>
        <p:grpSpPr>
          <a:xfrm>
            <a:off x="2133600" y="3913188"/>
            <a:ext cx="381000" cy="381000"/>
            <a:chOff x="2078" y="1680"/>
            <a:chExt cx="1615" cy="1615"/>
          </a:xfrm>
        </p:grpSpPr>
        <p:sp>
          <p:nvSpPr>
            <p:cNvPr id="27" name="Oval 68"/>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8" name="Oval 69"/>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9" name="Oval 70"/>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0" name="Oval 71"/>
            <p:cNvSpPr>
              <a:spLocks noChangeArrowheads="1"/>
            </p:cNvSpPr>
            <p:nvPr/>
          </p:nvSpPr>
          <p:spPr bwMode="gray">
            <a:xfrm>
              <a:off x="2253" y="1855"/>
              <a:ext cx="1265" cy="1265"/>
            </a:xfrm>
            <a:prstGeom prst="ellipse">
              <a:avLst/>
            </a:prstGeom>
            <a:gradFill rotWithShape="1">
              <a:gsLst>
                <a:gs pos="0">
                  <a:srgbClr val="21B3E1"/>
                </a:gs>
                <a:gs pos="100000">
                  <a:srgbClr val="21B3E1">
                    <a:gamma/>
                    <a:shade val="46275"/>
                    <a:invGamma/>
                  </a:srgbClr>
                </a:gs>
              </a:gsLst>
              <a:lin ang="54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1" name="Oval 72"/>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2" name="Oval 73"/>
            <p:cNvSpPr>
              <a:spLocks noChangeArrowheads="1"/>
            </p:cNvSpPr>
            <p:nvPr/>
          </p:nvSpPr>
          <p:spPr bwMode="gray">
            <a:xfrm>
              <a:off x="2334" y="1936"/>
              <a:ext cx="1097" cy="1104"/>
            </a:xfrm>
            <a:prstGeom prst="ellipse">
              <a:avLst/>
            </a:prstGeom>
            <a:gradFill rotWithShape="1">
              <a:gsLst>
                <a:gs pos="0">
                  <a:srgbClr val="21B3E1"/>
                </a:gs>
                <a:gs pos="100000">
                  <a:srgbClr val="21B3E1">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8205" name="Group 74"/>
          <p:cNvGrpSpPr/>
          <p:nvPr/>
        </p:nvGrpSpPr>
        <p:grpSpPr>
          <a:xfrm>
            <a:off x="1905635" y="4826953"/>
            <a:ext cx="381000" cy="381000"/>
            <a:chOff x="2078" y="1680"/>
            <a:chExt cx="1615" cy="1615"/>
          </a:xfrm>
        </p:grpSpPr>
        <p:sp>
          <p:nvSpPr>
            <p:cNvPr id="34" name="Oval 75"/>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5" name="Oval 76"/>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6" name="Oval 77"/>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7" name="Oval 78"/>
            <p:cNvSpPr>
              <a:spLocks noChangeArrowheads="1"/>
            </p:cNvSpPr>
            <p:nvPr/>
          </p:nvSpPr>
          <p:spPr bwMode="gray">
            <a:xfrm>
              <a:off x="2253" y="1855"/>
              <a:ext cx="1265" cy="1265"/>
            </a:xfrm>
            <a:prstGeom prst="ellipse">
              <a:avLst/>
            </a:prstGeom>
            <a:gradFill rotWithShape="1">
              <a:gsLst>
                <a:gs pos="0">
                  <a:srgbClr val="8D67E1">
                    <a:gamma/>
                    <a:shade val="0"/>
                    <a:invGamma/>
                  </a:srgbClr>
                </a:gs>
                <a:gs pos="100000">
                  <a:srgbClr val="8D67E1"/>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8" name="Oval 79"/>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9" name="Oval 80"/>
            <p:cNvSpPr>
              <a:spLocks noChangeArrowheads="1"/>
            </p:cNvSpPr>
            <p:nvPr/>
          </p:nvSpPr>
          <p:spPr bwMode="gray">
            <a:xfrm>
              <a:off x="2334" y="1936"/>
              <a:ext cx="1097" cy="1104"/>
            </a:xfrm>
            <a:prstGeom prst="ellipse">
              <a:avLst/>
            </a:prstGeom>
            <a:gradFill rotWithShape="1">
              <a:gsLst>
                <a:gs pos="0">
                  <a:srgbClr val="8D67E1"/>
                </a:gs>
                <a:gs pos="100000">
                  <a:srgbClr val="8D67E1">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en-US" altLang="zh-CN" sz="2400" dirty="0">
                <a:sym typeface="+mn-ea"/>
              </a:rPr>
              <a:t>R-S</a:t>
            </a:r>
            <a:r>
              <a:rPr lang="zh-CN" altLang="en-US" sz="2400" dirty="0">
                <a:sym typeface="+mn-ea"/>
              </a:rPr>
              <a:t>码的生成矩阵和校验矩阵</a:t>
            </a:r>
            <a:endParaRPr lang="zh-CN" altLang="en-US" sz="2400" dirty="0">
              <a:sym typeface="+mn-ea"/>
            </a:endParaRPr>
          </a:p>
        </p:txBody>
      </p:sp>
      <p:sp>
        <p:nvSpPr>
          <p:cNvPr id="7" name="带形: 前凸弯 6"/>
          <p:cNvSpPr/>
          <p:nvPr/>
        </p:nvSpPr>
        <p:spPr>
          <a:xfrm>
            <a:off x="190553" y="873617"/>
            <a:ext cx="3795734" cy="781577"/>
          </a:xfrm>
          <a:prstGeom prst="ellipseRibbon">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怎么求？</a:t>
            </a:r>
            <a:endParaRPr lang="zh-CN" altLang="en-US" sz="2000" dirty="0">
              <a:solidFill>
                <a:schemeClr val="tx1"/>
              </a:solidFill>
            </a:endParaRPr>
          </a:p>
        </p:txBody>
      </p:sp>
      <p:graphicFrame>
        <p:nvGraphicFramePr>
          <p:cNvPr id="6" name="对象 5"/>
          <p:cNvGraphicFramePr>
            <a:graphicFrameLocks noChangeAspect="1"/>
          </p:cNvGraphicFramePr>
          <p:nvPr/>
        </p:nvGraphicFramePr>
        <p:xfrm>
          <a:off x="1535295" y="1963244"/>
          <a:ext cx="1765486" cy="1804718"/>
        </p:xfrm>
        <a:graphic>
          <a:graphicData uri="http://schemas.openxmlformats.org/presentationml/2006/ole">
            <mc:AlternateContent xmlns:mc="http://schemas.openxmlformats.org/markup-compatibility/2006">
              <mc:Choice xmlns:v="urn:schemas-microsoft-com:vml" Requires="v">
                <p:oleObj spid="_x0000_s7178" name="Equation" r:id="rId1" imgW="27432000" imgH="28041600" progId="Equation.DSMT4">
                  <p:embed/>
                </p:oleObj>
              </mc:Choice>
              <mc:Fallback>
                <p:oleObj name="Equation" r:id="rId1" imgW="27432000" imgH="28041600" progId="Equation.DSMT4">
                  <p:embed/>
                  <p:pic>
                    <p:nvPicPr>
                      <p:cNvPr id="0" name="对象 5"/>
                      <p:cNvPicPr/>
                      <p:nvPr/>
                    </p:nvPicPr>
                    <p:blipFill>
                      <a:blip r:embed="rId2"/>
                      <a:stretch>
                        <a:fillRect/>
                      </a:stretch>
                    </p:blipFill>
                    <p:spPr>
                      <a:xfrm>
                        <a:off x="1535295" y="1963244"/>
                        <a:ext cx="1765486" cy="1804718"/>
                      </a:xfrm>
                      <a:prstGeom prst="rect">
                        <a:avLst/>
                      </a:prstGeom>
                    </p:spPr>
                  </p:pic>
                </p:oleObj>
              </mc:Fallback>
            </mc:AlternateContent>
          </a:graphicData>
        </a:graphic>
      </p:graphicFrame>
      <p:sp>
        <p:nvSpPr>
          <p:cNvPr id="3" name="文本框 2"/>
          <p:cNvSpPr txBox="1"/>
          <p:nvPr/>
        </p:nvSpPr>
        <p:spPr>
          <a:xfrm>
            <a:off x="885758" y="2654057"/>
            <a:ext cx="649537" cy="369332"/>
          </a:xfrm>
          <a:prstGeom prst="rect">
            <a:avLst/>
          </a:prstGeom>
          <a:noFill/>
        </p:spPr>
        <p:txBody>
          <a:bodyPr wrap="none" rtlCol="0" anchor="t">
            <a:spAutoFit/>
          </a:bodyPr>
          <a:lstStyle/>
          <a:p>
            <a:r>
              <a:rPr lang="zh-CN" altLang="en-US" dirty="0">
                <a:latin typeface="黑体" panose="02010609060101010101" pitchFamily="49" charset="-122"/>
                <a:ea typeface="黑体" panose="02010609060101010101" pitchFamily="49" charset="-122"/>
                <a:sym typeface="+mn-ea"/>
              </a:rPr>
              <a:t>已知</a:t>
            </a:r>
            <a:endParaRPr lang="zh-CN" altLang="en-US" dirty="0">
              <a:latin typeface="黑体" panose="02010609060101010101" pitchFamily="49" charset="-122"/>
              <a:ea typeface="黑体" panose="02010609060101010101" pitchFamily="49" charset="-122"/>
              <a:sym typeface="+mn-ea"/>
            </a:endParaRPr>
          </a:p>
        </p:txBody>
      </p:sp>
      <p:graphicFrame>
        <p:nvGraphicFramePr>
          <p:cNvPr id="4" name="对象 3"/>
          <p:cNvGraphicFramePr>
            <a:graphicFrameLocks noChangeAspect="1"/>
          </p:cNvGraphicFramePr>
          <p:nvPr/>
        </p:nvGraphicFramePr>
        <p:xfrm>
          <a:off x="5476412" y="2453902"/>
          <a:ext cx="881974" cy="316606"/>
        </p:xfrm>
        <a:graphic>
          <a:graphicData uri="http://schemas.openxmlformats.org/presentationml/2006/ole">
            <mc:AlternateContent xmlns:mc="http://schemas.openxmlformats.org/markup-compatibility/2006">
              <mc:Choice xmlns:v="urn:schemas-microsoft-com:vml" Requires="v">
                <p:oleObj spid="_x0000_s7179" name="Equation" r:id="rId3" imgW="11887200" imgH="4267200" progId="Equation.DSMT4">
                  <p:embed/>
                </p:oleObj>
              </mc:Choice>
              <mc:Fallback>
                <p:oleObj name="Equation" r:id="rId3" imgW="11887200" imgH="4267200" progId="Equation.DSMT4">
                  <p:embed/>
                  <p:pic>
                    <p:nvPicPr>
                      <p:cNvPr id="0" name="对象 3"/>
                      <p:cNvPicPr/>
                      <p:nvPr/>
                    </p:nvPicPr>
                    <p:blipFill>
                      <a:blip r:embed="rId4"/>
                      <a:stretch>
                        <a:fillRect/>
                      </a:stretch>
                    </p:blipFill>
                    <p:spPr>
                      <a:xfrm>
                        <a:off x="5476412" y="2453902"/>
                        <a:ext cx="881974" cy="316606"/>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5463930" y="3042661"/>
          <a:ext cx="2571907" cy="393895"/>
        </p:xfrm>
        <a:graphic>
          <a:graphicData uri="http://schemas.openxmlformats.org/presentationml/2006/ole">
            <mc:AlternateContent xmlns:mc="http://schemas.openxmlformats.org/markup-compatibility/2006">
              <mc:Choice xmlns:v="urn:schemas-microsoft-com:vml" Requires="v">
                <p:oleObj spid="_x0000_s7180" name="Equation" r:id="rId5" imgW="33832800" imgH="5181600" progId="Equation.DSMT4">
                  <p:embed/>
                </p:oleObj>
              </mc:Choice>
              <mc:Fallback>
                <p:oleObj name="Equation" r:id="rId5" imgW="33832800" imgH="5181600" progId="Equation.DSMT4">
                  <p:embed/>
                  <p:pic>
                    <p:nvPicPr>
                      <p:cNvPr id="0" name="对象 7"/>
                      <p:cNvPicPr/>
                      <p:nvPr/>
                    </p:nvPicPr>
                    <p:blipFill>
                      <a:blip r:embed="rId6"/>
                      <a:stretch>
                        <a:fillRect/>
                      </a:stretch>
                    </p:blipFill>
                    <p:spPr>
                      <a:xfrm>
                        <a:off x="5463930" y="3042661"/>
                        <a:ext cx="2571907" cy="393895"/>
                      </a:xfrm>
                      <a:prstGeom prst="rect">
                        <a:avLst/>
                      </a:prstGeom>
                    </p:spPr>
                  </p:pic>
                </p:oleObj>
              </mc:Fallback>
            </mc:AlternateContent>
          </a:graphicData>
        </a:graphic>
      </p:graphicFrame>
      <p:sp>
        <p:nvSpPr>
          <p:cNvPr id="9" name="矩形 8"/>
          <p:cNvSpPr/>
          <p:nvPr/>
        </p:nvSpPr>
        <p:spPr>
          <a:xfrm>
            <a:off x="533506" y="1738144"/>
            <a:ext cx="3733702" cy="2291624"/>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463930" y="1963244"/>
            <a:ext cx="954107" cy="400110"/>
          </a:xfrm>
          <a:prstGeom prst="rect">
            <a:avLst/>
          </a:prstGeom>
          <a:noFill/>
        </p:spPr>
        <p:txBody>
          <a:bodyPr wrap="none" rtlCol="0" anchor="t">
            <a:spAutoFit/>
          </a:bodyPr>
          <a:lstStyle/>
          <a:p>
            <a:r>
              <a:rPr lang="zh-CN" altLang="en-US" sz="2000" dirty="0">
                <a:latin typeface="黑体" panose="02010609060101010101" pitchFamily="49" charset="-122"/>
                <a:ea typeface="黑体" panose="02010609060101010101" pitchFamily="49" charset="-122"/>
                <a:sym typeface="+mn-ea"/>
              </a:rPr>
              <a:t>又因为</a:t>
            </a:r>
            <a:endParaRPr lang="zh-CN" altLang="en-US" sz="2000" dirty="0">
              <a:latin typeface="黑体" panose="02010609060101010101" pitchFamily="49" charset="-122"/>
              <a:ea typeface="黑体" panose="02010609060101010101" pitchFamily="49" charset="-122"/>
              <a:sym typeface="+mn-ea"/>
            </a:endParaRPr>
          </a:p>
        </p:txBody>
      </p:sp>
      <p:sp>
        <p:nvSpPr>
          <p:cNvPr id="12" name="矩形 11"/>
          <p:cNvSpPr/>
          <p:nvPr/>
        </p:nvSpPr>
        <p:spPr>
          <a:xfrm>
            <a:off x="5099111" y="1738144"/>
            <a:ext cx="3733702" cy="2291624"/>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加号 13"/>
          <p:cNvSpPr/>
          <p:nvPr/>
        </p:nvSpPr>
        <p:spPr>
          <a:xfrm>
            <a:off x="4473721" y="2654057"/>
            <a:ext cx="452678" cy="470151"/>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下 14"/>
          <p:cNvSpPr/>
          <p:nvPr/>
        </p:nvSpPr>
        <p:spPr>
          <a:xfrm>
            <a:off x="4541984" y="3604146"/>
            <a:ext cx="304792" cy="644314"/>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498171" y="4348291"/>
            <a:ext cx="5057795" cy="400110"/>
          </a:xfrm>
          <a:prstGeom prst="rect">
            <a:avLst/>
          </a:prstGeom>
          <a:noFill/>
        </p:spPr>
        <p:txBody>
          <a:bodyPr wrap="none" rtlCol="0" anchor="t">
            <a:spAutoFit/>
          </a:bodyPr>
          <a:lstStyle/>
          <a:p>
            <a:r>
              <a:rPr lang="zh-CN" altLang="en-US" sz="2000" dirty="0">
                <a:latin typeface="黑体" panose="02010609060101010101" pitchFamily="49" charset="-122"/>
                <a:ea typeface="黑体" panose="02010609060101010101" pitchFamily="49" charset="-122"/>
                <a:sym typeface="+mn-ea"/>
              </a:rPr>
              <a:t>所以生成矩阵一定可以进行如下的线性变换</a:t>
            </a:r>
            <a:endParaRPr lang="zh-CN" altLang="en-US" sz="2000" dirty="0">
              <a:latin typeface="黑体" panose="02010609060101010101" pitchFamily="49" charset="-122"/>
              <a:ea typeface="黑体" panose="02010609060101010101" pitchFamily="49" charset="-122"/>
              <a:sym typeface="+mn-ea"/>
            </a:endParaRPr>
          </a:p>
        </p:txBody>
      </p:sp>
      <p:sp>
        <p:nvSpPr>
          <p:cNvPr id="17" name="矩形 16"/>
          <p:cNvSpPr/>
          <p:nvPr/>
        </p:nvSpPr>
        <p:spPr>
          <a:xfrm>
            <a:off x="555947" y="4360873"/>
            <a:ext cx="8276866" cy="2128629"/>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8" name="对象 17"/>
          <p:cNvGraphicFramePr>
            <a:graphicFrameLocks noChangeAspect="1"/>
          </p:cNvGraphicFramePr>
          <p:nvPr/>
        </p:nvGraphicFramePr>
        <p:xfrm>
          <a:off x="618967" y="4683875"/>
          <a:ext cx="5809409" cy="1805627"/>
        </p:xfrm>
        <a:graphic>
          <a:graphicData uri="http://schemas.openxmlformats.org/presentationml/2006/ole">
            <mc:AlternateContent xmlns:mc="http://schemas.openxmlformats.org/markup-compatibility/2006">
              <mc:Choice xmlns:v="urn:schemas-microsoft-com:vml" Requires="v">
                <p:oleObj spid="_x0000_s7181" name="Equation" r:id="rId7" imgW="90220800" imgH="28041600" progId="Equation.DSMT4">
                  <p:embed/>
                </p:oleObj>
              </mc:Choice>
              <mc:Fallback>
                <p:oleObj name="Equation" r:id="rId7" imgW="90220800" imgH="28041600" progId="Equation.DSMT4">
                  <p:embed/>
                  <p:pic>
                    <p:nvPicPr>
                      <p:cNvPr id="0" name="对象 17"/>
                      <p:cNvPicPr/>
                      <p:nvPr/>
                    </p:nvPicPr>
                    <p:blipFill>
                      <a:blip r:embed="rId8"/>
                      <a:stretch>
                        <a:fillRect/>
                      </a:stretch>
                    </p:blipFill>
                    <p:spPr>
                      <a:xfrm>
                        <a:off x="618967" y="4683875"/>
                        <a:ext cx="5809409" cy="1805627"/>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19" name="矩形 18"/>
              <p:cNvSpPr/>
              <p:nvPr/>
            </p:nvSpPr>
            <p:spPr>
              <a:xfrm>
                <a:off x="6476950" y="5680852"/>
                <a:ext cx="2355863" cy="80865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zh-CN" altLang="en-US" sz="2000" i="1" smtClean="0">
                            <a:solidFill>
                              <a:schemeClr val="tx1"/>
                            </a:solidFill>
                            <a:latin typeface="Cambria Math" panose="02040503050406030204" pitchFamily="18" charset="0"/>
                          </a:rPr>
                        </m:ctrlPr>
                      </m:sSubPr>
                      <m:e>
                        <m:r>
                          <a:rPr lang="zh-CN" altLang="en-US" sz="2000" i="1" smtClean="0">
                            <a:solidFill>
                              <a:schemeClr val="tx1"/>
                            </a:solidFill>
                            <a:latin typeface="Cambria Math" panose="02040503050406030204" pitchFamily="18" charset="0"/>
                          </a:rPr>
                          <m:t>𝐼</m:t>
                        </m:r>
                      </m:e>
                      <m:sub>
                        <m:r>
                          <a:rPr lang="en-US" altLang="zh-CN" sz="2000" b="0" i="1" smtClean="0">
                            <a:solidFill>
                              <a:schemeClr val="tx1"/>
                            </a:solidFill>
                            <a:latin typeface="Cambria Math" panose="02040503050406030204" pitchFamily="18" charset="0"/>
                          </a:rPr>
                          <m:t>𝐾</m:t>
                        </m:r>
                      </m:sub>
                    </m:sSub>
                  </m:oMath>
                </a14:m>
                <a:r>
                  <a:rPr lang="zh-CN" altLang="en-US" sz="2000" dirty="0">
                    <a:solidFill>
                      <a:schemeClr val="tx1"/>
                    </a:solidFill>
                  </a:rPr>
                  <a:t>为单位矩阵，</a:t>
                </a:r>
                <a:r>
                  <a:rPr lang="en-US" altLang="zh-CN" sz="2000" i="1" dirty="0">
                    <a:solidFill>
                      <a:schemeClr val="tx1"/>
                    </a:solidFill>
                  </a:rPr>
                  <a:t>P</a:t>
                </a:r>
                <a:r>
                  <a:rPr lang="zh-CN" altLang="en-US" sz="2000" dirty="0">
                    <a:solidFill>
                      <a:schemeClr val="tx1"/>
                    </a:solidFill>
                  </a:rPr>
                  <a:t>为校验位组成的矩阵</a:t>
                </a:r>
                <a:endParaRPr lang="zh-CN" altLang="en-US" dirty="0">
                  <a:solidFill>
                    <a:schemeClr val="tx1"/>
                  </a:solidFill>
                </a:endParaRPr>
              </a:p>
            </p:txBody>
          </p:sp>
        </mc:Choice>
        <mc:Fallback>
          <p:sp>
            <p:nvSpPr>
              <p:cNvPr id="19" name="矩形 18"/>
              <p:cNvSpPr>
                <a:spLocks noRot="1" noChangeAspect="1" noMove="1" noResize="1" noEditPoints="1" noAdjustHandles="1" noChangeArrowheads="1" noChangeShapeType="1" noTextEdit="1"/>
              </p:cNvSpPr>
              <p:nvPr/>
            </p:nvSpPr>
            <p:spPr>
              <a:xfrm>
                <a:off x="6476950" y="5680852"/>
                <a:ext cx="2355863" cy="808650"/>
              </a:xfrm>
              <a:prstGeom prst="rect">
                <a:avLst/>
              </a:prstGeom>
              <a:blipFill rotWithShape="1">
                <a:blip r:embed="rId9"/>
                <a:stretch>
                  <a:fillRect l="-294" t="-803" r="-244" b="-731"/>
                </a:stretch>
              </a:blip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en-US" altLang="zh-CN" sz="2400" dirty="0">
                <a:sym typeface="+mn-ea"/>
              </a:rPr>
              <a:t>R-S</a:t>
            </a:r>
            <a:r>
              <a:rPr lang="zh-CN" altLang="en-US" sz="2400" dirty="0">
                <a:sym typeface="+mn-ea"/>
              </a:rPr>
              <a:t>码的生成矩阵和校验矩阵</a:t>
            </a:r>
            <a:endParaRPr lang="zh-CN" altLang="en-US" sz="2400" dirty="0">
              <a:sym typeface="+mn-ea"/>
            </a:endParaRPr>
          </a:p>
        </p:txBody>
      </p:sp>
      <p:sp>
        <p:nvSpPr>
          <p:cNvPr id="7" name="带形: 前凸弯 6"/>
          <p:cNvSpPr/>
          <p:nvPr/>
        </p:nvSpPr>
        <p:spPr>
          <a:xfrm>
            <a:off x="190553" y="873617"/>
            <a:ext cx="3795734" cy="781577"/>
          </a:xfrm>
          <a:prstGeom prst="ellipseRibbon">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怎么求？</a:t>
            </a:r>
            <a:endParaRPr lang="zh-CN" altLang="en-US" sz="2000" dirty="0">
              <a:solidFill>
                <a:schemeClr val="tx1"/>
              </a:solidFill>
            </a:endParaRPr>
          </a:p>
        </p:txBody>
      </p:sp>
      <p:sp>
        <p:nvSpPr>
          <p:cNvPr id="3" name="文本框 2"/>
          <p:cNvSpPr txBox="1"/>
          <p:nvPr/>
        </p:nvSpPr>
        <p:spPr>
          <a:xfrm>
            <a:off x="838298" y="2147910"/>
            <a:ext cx="697627" cy="400110"/>
          </a:xfrm>
          <a:prstGeom prst="rect">
            <a:avLst/>
          </a:prstGeom>
          <a:noFill/>
        </p:spPr>
        <p:txBody>
          <a:bodyPr wrap="none" rtlCol="0" anchor="t">
            <a:spAutoFit/>
          </a:bodyPr>
          <a:lstStyle/>
          <a:p>
            <a:r>
              <a:rPr lang="zh-CN" altLang="en-US" sz="2000" dirty="0">
                <a:latin typeface="黑体" panose="02010609060101010101" pitchFamily="49" charset="-122"/>
                <a:ea typeface="黑体" panose="02010609060101010101" pitchFamily="49" charset="-122"/>
                <a:sym typeface="+mn-ea"/>
              </a:rPr>
              <a:t>已知</a:t>
            </a:r>
            <a:endParaRPr lang="zh-CN" altLang="en-US" sz="2000" dirty="0">
              <a:latin typeface="黑体" panose="02010609060101010101" pitchFamily="49" charset="-122"/>
              <a:ea typeface="黑体" panose="02010609060101010101" pitchFamily="49" charset="-122"/>
              <a:sym typeface="+mn-ea"/>
            </a:endParaRPr>
          </a:p>
        </p:txBody>
      </p:sp>
      <p:graphicFrame>
        <p:nvGraphicFramePr>
          <p:cNvPr id="4" name="对象 3"/>
          <p:cNvGraphicFramePr>
            <a:graphicFrameLocks noChangeAspect="1"/>
          </p:cNvGraphicFramePr>
          <p:nvPr/>
        </p:nvGraphicFramePr>
        <p:xfrm>
          <a:off x="1792627" y="2199742"/>
          <a:ext cx="836612" cy="317500"/>
        </p:xfrm>
        <a:graphic>
          <a:graphicData uri="http://schemas.openxmlformats.org/presentationml/2006/ole">
            <mc:AlternateContent xmlns:mc="http://schemas.openxmlformats.org/markup-compatibility/2006">
              <mc:Choice xmlns:v="urn:schemas-microsoft-com:vml" Requires="v">
                <p:oleObj spid="_x0000_s8202" name="Equation" r:id="rId1" imgW="11277600" imgH="4267200" progId="Equation.DSMT4">
                  <p:embed/>
                </p:oleObj>
              </mc:Choice>
              <mc:Fallback>
                <p:oleObj name="Equation" r:id="rId1" imgW="11277600" imgH="4267200" progId="Equation.DSMT4">
                  <p:embed/>
                  <p:pic>
                    <p:nvPicPr>
                      <p:cNvPr id="0" name="对象 3"/>
                      <p:cNvPicPr/>
                      <p:nvPr/>
                    </p:nvPicPr>
                    <p:blipFill>
                      <a:blip r:embed="rId2"/>
                      <a:stretch>
                        <a:fillRect/>
                      </a:stretch>
                    </p:blipFill>
                    <p:spPr>
                      <a:xfrm>
                        <a:off x="1792627" y="2199742"/>
                        <a:ext cx="836612" cy="317500"/>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5410178" y="2718741"/>
          <a:ext cx="3286671" cy="344648"/>
        </p:xfrm>
        <a:graphic>
          <a:graphicData uri="http://schemas.openxmlformats.org/presentationml/2006/ole">
            <mc:AlternateContent xmlns:mc="http://schemas.openxmlformats.org/markup-compatibility/2006">
              <mc:Choice xmlns:v="urn:schemas-microsoft-com:vml" Requires="v">
                <p:oleObj spid="_x0000_s8203" name="Equation" r:id="rId3" imgW="49377600" imgH="5181600" progId="Equation.DSMT4">
                  <p:embed/>
                </p:oleObj>
              </mc:Choice>
              <mc:Fallback>
                <p:oleObj name="Equation" r:id="rId3" imgW="49377600" imgH="5181600" progId="Equation.DSMT4">
                  <p:embed/>
                  <p:pic>
                    <p:nvPicPr>
                      <p:cNvPr id="0" name="对象 7"/>
                      <p:cNvPicPr/>
                      <p:nvPr/>
                    </p:nvPicPr>
                    <p:blipFill>
                      <a:blip r:embed="rId4"/>
                      <a:stretch>
                        <a:fillRect/>
                      </a:stretch>
                    </p:blipFill>
                    <p:spPr>
                      <a:xfrm>
                        <a:off x="5410178" y="2718741"/>
                        <a:ext cx="3286671" cy="344648"/>
                      </a:xfrm>
                      <a:prstGeom prst="rect">
                        <a:avLst/>
                      </a:prstGeom>
                    </p:spPr>
                  </p:pic>
                </p:oleObj>
              </mc:Fallback>
            </mc:AlternateContent>
          </a:graphicData>
        </a:graphic>
      </p:graphicFrame>
      <p:sp>
        <p:nvSpPr>
          <p:cNvPr id="9" name="矩形 8"/>
          <p:cNvSpPr/>
          <p:nvPr/>
        </p:nvSpPr>
        <p:spPr>
          <a:xfrm>
            <a:off x="533506" y="1738144"/>
            <a:ext cx="3733702" cy="2291624"/>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410178" y="2173826"/>
            <a:ext cx="954107" cy="400110"/>
          </a:xfrm>
          <a:prstGeom prst="rect">
            <a:avLst/>
          </a:prstGeom>
          <a:noFill/>
        </p:spPr>
        <p:txBody>
          <a:bodyPr wrap="none" rtlCol="0" anchor="t">
            <a:spAutoFit/>
          </a:bodyPr>
          <a:lstStyle/>
          <a:p>
            <a:r>
              <a:rPr lang="zh-CN" altLang="en-US" sz="2000" dirty="0">
                <a:latin typeface="黑体" panose="02010609060101010101" pitchFamily="49" charset="-122"/>
                <a:ea typeface="黑体" panose="02010609060101010101" pitchFamily="49" charset="-122"/>
                <a:sym typeface="+mn-ea"/>
              </a:rPr>
              <a:t>又因为</a:t>
            </a:r>
            <a:endParaRPr lang="zh-CN" altLang="en-US" sz="2000" dirty="0">
              <a:latin typeface="黑体" panose="02010609060101010101" pitchFamily="49" charset="-122"/>
              <a:ea typeface="黑体" panose="02010609060101010101" pitchFamily="49" charset="-122"/>
              <a:sym typeface="+mn-ea"/>
            </a:endParaRPr>
          </a:p>
        </p:txBody>
      </p:sp>
      <p:sp>
        <p:nvSpPr>
          <p:cNvPr id="12" name="矩形 11"/>
          <p:cNvSpPr/>
          <p:nvPr/>
        </p:nvSpPr>
        <p:spPr>
          <a:xfrm>
            <a:off x="5099111" y="1738144"/>
            <a:ext cx="3733702" cy="2291624"/>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加号 13"/>
          <p:cNvSpPr/>
          <p:nvPr/>
        </p:nvSpPr>
        <p:spPr>
          <a:xfrm>
            <a:off x="4473721" y="2654057"/>
            <a:ext cx="452678" cy="470151"/>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下 14"/>
          <p:cNvSpPr/>
          <p:nvPr/>
        </p:nvSpPr>
        <p:spPr>
          <a:xfrm>
            <a:off x="4541984" y="3604146"/>
            <a:ext cx="304792" cy="644314"/>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498171" y="4348291"/>
            <a:ext cx="6481261" cy="400110"/>
          </a:xfrm>
          <a:prstGeom prst="rect">
            <a:avLst/>
          </a:prstGeom>
          <a:noFill/>
        </p:spPr>
        <p:txBody>
          <a:bodyPr wrap="none" rtlCol="0" anchor="t">
            <a:spAutoFit/>
          </a:bodyPr>
          <a:lstStyle/>
          <a:p>
            <a:r>
              <a:rPr lang="zh-CN" altLang="en-US" sz="2000" dirty="0">
                <a:latin typeface="黑体" panose="02010609060101010101" pitchFamily="49" charset="-122"/>
                <a:ea typeface="黑体" panose="02010609060101010101" pitchFamily="49" charset="-122"/>
                <a:sym typeface="+mn-ea"/>
              </a:rPr>
              <a:t>所以</a:t>
            </a:r>
            <a:r>
              <a:rPr lang="en-US" altLang="zh-CN" sz="2000" i="1" dirty="0">
                <a:latin typeface="+mn-lt"/>
                <a:ea typeface="黑体" panose="02010609060101010101" pitchFamily="49" charset="-122"/>
                <a:sym typeface="+mn-ea"/>
              </a:rPr>
              <a:t>c</a:t>
            </a:r>
            <a:r>
              <a:rPr lang="en-US" altLang="zh-CN" sz="2000" dirty="0">
                <a:latin typeface="+mn-lt"/>
                <a:ea typeface="黑体" panose="02010609060101010101" pitchFamily="49" charset="-122"/>
                <a:sym typeface="+mn-ea"/>
              </a:rPr>
              <a:t>(</a:t>
            </a:r>
            <a:r>
              <a:rPr lang="en-US" altLang="zh-CN" sz="2000" i="1" dirty="0">
                <a:latin typeface="+mn-lt"/>
                <a:ea typeface="黑体" panose="02010609060101010101" pitchFamily="49" charset="-122"/>
                <a:sym typeface="+mn-ea"/>
              </a:rPr>
              <a:t>x</a:t>
            </a:r>
            <a:r>
              <a:rPr lang="en-US" altLang="zh-CN" sz="2000" dirty="0">
                <a:latin typeface="+mn-lt"/>
                <a:ea typeface="黑体" panose="02010609060101010101" pitchFamily="49" charset="-122"/>
                <a:sym typeface="+mn-ea"/>
              </a:rPr>
              <a:t>)</a:t>
            </a:r>
            <a:r>
              <a:rPr lang="zh-CN" altLang="en-US" sz="2000" dirty="0">
                <a:latin typeface="黑体" panose="02010609060101010101" pitchFamily="49" charset="-122"/>
                <a:ea typeface="黑体" panose="02010609060101010101" pitchFamily="49" charset="-122"/>
                <a:sym typeface="+mn-ea"/>
              </a:rPr>
              <a:t>必以          为根，由此可以得到校验矩阵为</a:t>
            </a:r>
            <a:endParaRPr lang="zh-CN" altLang="en-US" sz="2000" dirty="0">
              <a:latin typeface="黑体" panose="02010609060101010101" pitchFamily="49" charset="-122"/>
              <a:ea typeface="黑体" panose="02010609060101010101" pitchFamily="49" charset="-122"/>
              <a:sym typeface="+mn-ea"/>
            </a:endParaRPr>
          </a:p>
        </p:txBody>
      </p:sp>
      <p:sp>
        <p:nvSpPr>
          <p:cNvPr id="17" name="矩形 16"/>
          <p:cNvSpPr/>
          <p:nvPr/>
        </p:nvSpPr>
        <p:spPr>
          <a:xfrm>
            <a:off x="555947" y="4360873"/>
            <a:ext cx="8276866" cy="2128629"/>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8" name="对象 17"/>
          <p:cNvGraphicFramePr>
            <a:graphicFrameLocks noChangeAspect="1"/>
          </p:cNvGraphicFramePr>
          <p:nvPr/>
        </p:nvGraphicFramePr>
        <p:xfrm>
          <a:off x="2795587" y="4877281"/>
          <a:ext cx="3552825" cy="1452562"/>
        </p:xfrm>
        <a:graphic>
          <a:graphicData uri="http://schemas.openxmlformats.org/presentationml/2006/ole">
            <mc:AlternateContent xmlns:mc="http://schemas.openxmlformats.org/markup-compatibility/2006">
              <mc:Choice xmlns:v="urn:schemas-microsoft-com:vml" Requires="v">
                <p:oleObj spid="_x0000_s8204" name="Equation" r:id="rId5" imgW="55168800" imgH="22555200" progId="Equation.DSMT4">
                  <p:embed/>
                </p:oleObj>
              </mc:Choice>
              <mc:Fallback>
                <p:oleObj name="Equation" r:id="rId5" imgW="55168800" imgH="22555200" progId="Equation.DSMT4">
                  <p:embed/>
                  <p:pic>
                    <p:nvPicPr>
                      <p:cNvPr id="0" name="对象 17"/>
                      <p:cNvPicPr/>
                      <p:nvPr/>
                    </p:nvPicPr>
                    <p:blipFill>
                      <a:blip r:embed="rId6"/>
                      <a:stretch>
                        <a:fillRect/>
                      </a:stretch>
                    </p:blipFill>
                    <p:spPr>
                      <a:xfrm>
                        <a:off x="2795587" y="4877281"/>
                        <a:ext cx="3552825" cy="1452562"/>
                      </a:xfrm>
                      <a:prstGeom prst="rect">
                        <a:avLst/>
                      </a:prstGeom>
                    </p:spPr>
                  </p:pic>
                </p:oleObj>
              </mc:Fallback>
            </mc:AlternateContent>
          </a:graphicData>
        </a:graphic>
      </p:graphicFrame>
      <p:sp>
        <p:nvSpPr>
          <p:cNvPr id="20" name="文本框 19"/>
          <p:cNvSpPr txBox="1"/>
          <p:nvPr/>
        </p:nvSpPr>
        <p:spPr>
          <a:xfrm>
            <a:off x="825628" y="2422291"/>
            <a:ext cx="2984392" cy="1015663"/>
          </a:xfrm>
          <a:prstGeom prst="rect">
            <a:avLst/>
          </a:prstGeom>
          <a:noFill/>
        </p:spPr>
        <p:txBody>
          <a:bodyPr wrap="square" rtlCol="0" anchor="t">
            <a:spAutoFit/>
          </a:bodyPr>
          <a:lstStyle/>
          <a:p>
            <a:r>
              <a:rPr lang="zh-CN" altLang="en-US" sz="2000" dirty="0">
                <a:latin typeface="黑体" panose="02010609060101010101" pitchFamily="49" charset="-122"/>
                <a:ea typeface="黑体" panose="02010609060101010101" pitchFamily="49" charset="-122"/>
                <a:sym typeface="+mn-ea"/>
              </a:rPr>
              <a:t>且系统码字多项式</a:t>
            </a:r>
            <a:r>
              <a:rPr lang="en-US" altLang="zh-CN" sz="2000" i="1" dirty="0">
                <a:latin typeface="+mn-lt"/>
                <a:ea typeface="黑体" panose="02010609060101010101" pitchFamily="49" charset="-122"/>
                <a:sym typeface="+mn-ea"/>
              </a:rPr>
              <a:t>c</a:t>
            </a:r>
            <a:r>
              <a:rPr lang="en-US" altLang="zh-CN" sz="2000" dirty="0">
                <a:latin typeface="+mn-lt"/>
                <a:ea typeface="黑体" panose="02010609060101010101" pitchFamily="49" charset="-122"/>
                <a:sym typeface="+mn-ea"/>
              </a:rPr>
              <a:t>(</a:t>
            </a:r>
            <a:r>
              <a:rPr lang="en-US" altLang="zh-CN" sz="2000" i="1" dirty="0">
                <a:latin typeface="+mn-lt"/>
                <a:ea typeface="黑体" panose="02010609060101010101" pitchFamily="49" charset="-122"/>
                <a:sym typeface="+mn-ea"/>
              </a:rPr>
              <a:t>x</a:t>
            </a:r>
            <a:r>
              <a:rPr lang="en-US" altLang="zh-CN" sz="2000" dirty="0">
                <a:latin typeface="+mn-lt"/>
                <a:ea typeface="黑体" panose="02010609060101010101" pitchFamily="49" charset="-122"/>
                <a:sym typeface="+mn-ea"/>
              </a:rPr>
              <a:t>)</a:t>
            </a:r>
            <a:r>
              <a:rPr lang="zh-CN" altLang="en-US" sz="2000" dirty="0">
                <a:latin typeface="黑体" panose="02010609060101010101" pitchFamily="49" charset="-122"/>
                <a:ea typeface="黑体" panose="02010609060101010101" pitchFamily="49" charset="-122"/>
                <a:sym typeface="+mn-ea"/>
              </a:rPr>
              <a:t>是生成多项式</a:t>
            </a:r>
            <a:r>
              <a:rPr lang="en-US" altLang="zh-CN" sz="2000" i="1" dirty="0">
                <a:latin typeface="+mn-lt"/>
                <a:ea typeface="黑体" panose="02010609060101010101" pitchFamily="49" charset="-122"/>
                <a:sym typeface="+mn-ea"/>
              </a:rPr>
              <a:t>g</a:t>
            </a:r>
            <a:r>
              <a:rPr lang="en-US" altLang="zh-CN" sz="2000" dirty="0">
                <a:latin typeface="+mn-lt"/>
                <a:ea typeface="黑体" panose="02010609060101010101" pitchFamily="49" charset="-122"/>
                <a:sym typeface="+mn-ea"/>
              </a:rPr>
              <a:t>(</a:t>
            </a:r>
            <a:r>
              <a:rPr lang="en-US" altLang="zh-CN" sz="2000" i="1" dirty="0">
                <a:latin typeface="+mn-lt"/>
                <a:ea typeface="黑体" panose="02010609060101010101" pitchFamily="49" charset="-122"/>
                <a:sym typeface="+mn-ea"/>
              </a:rPr>
              <a:t>x</a:t>
            </a:r>
            <a:r>
              <a:rPr lang="en-US" altLang="zh-CN" sz="2000" dirty="0">
                <a:latin typeface="+mn-lt"/>
                <a:ea typeface="黑体" panose="02010609060101010101" pitchFamily="49" charset="-122"/>
                <a:sym typeface="+mn-ea"/>
              </a:rPr>
              <a:t>)</a:t>
            </a:r>
            <a:r>
              <a:rPr lang="zh-CN" altLang="en-US" sz="2000" dirty="0">
                <a:latin typeface="黑体" panose="02010609060101010101" pitchFamily="49" charset="-122"/>
                <a:ea typeface="黑体" panose="02010609060101010101" pitchFamily="49" charset="-122"/>
                <a:sym typeface="+mn-ea"/>
              </a:rPr>
              <a:t>的倍式</a:t>
            </a:r>
            <a:endParaRPr lang="en-US" altLang="zh-CN" sz="2000" dirty="0">
              <a:latin typeface="黑体" panose="02010609060101010101" pitchFamily="49" charset="-122"/>
              <a:ea typeface="黑体" panose="02010609060101010101" pitchFamily="49" charset="-122"/>
              <a:sym typeface="+mn-ea"/>
            </a:endParaRPr>
          </a:p>
          <a:p>
            <a:r>
              <a:rPr lang="en-US" altLang="zh-CN" sz="2000" i="1" dirty="0">
                <a:latin typeface="+mn-lt"/>
                <a:ea typeface="黑体" panose="02010609060101010101" pitchFamily="49" charset="-122"/>
                <a:sym typeface="+mn-ea"/>
              </a:rPr>
              <a:t>c</a:t>
            </a:r>
            <a:r>
              <a:rPr lang="en-US" altLang="zh-CN" sz="2000" dirty="0">
                <a:latin typeface="+mn-lt"/>
                <a:ea typeface="黑体" panose="02010609060101010101" pitchFamily="49" charset="-122"/>
                <a:sym typeface="+mn-ea"/>
              </a:rPr>
              <a:t>(</a:t>
            </a:r>
            <a:r>
              <a:rPr lang="en-US" altLang="zh-CN" sz="2000" i="1" dirty="0">
                <a:latin typeface="+mn-lt"/>
                <a:ea typeface="黑体" panose="02010609060101010101" pitchFamily="49" charset="-122"/>
                <a:sym typeface="+mn-ea"/>
              </a:rPr>
              <a:t>x</a:t>
            </a:r>
            <a:r>
              <a:rPr lang="en-US" altLang="zh-CN" sz="2000" dirty="0">
                <a:latin typeface="+mn-lt"/>
                <a:ea typeface="黑体" panose="02010609060101010101" pitchFamily="49" charset="-122"/>
                <a:sym typeface="+mn-ea"/>
              </a:rPr>
              <a:t>)=</a:t>
            </a:r>
            <a:r>
              <a:rPr lang="en-US" altLang="zh-CN" sz="2000" i="1" dirty="0">
                <a:latin typeface="+mn-lt"/>
                <a:ea typeface="黑体" panose="02010609060101010101" pitchFamily="49" charset="-122"/>
                <a:sym typeface="+mn-ea"/>
              </a:rPr>
              <a:t>q</a:t>
            </a:r>
            <a:r>
              <a:rPr lang="en-US" altLang="zh-CN" sz="2000" dirty="0">
                <a:latin typeface="+mn-lt"/>
                <a:ea typeface="黑体" panose="02010609060101010101" pitchFamily="49" charset="-122"/>
                <a:sym typeface="+mn-ea"/>
              </a:rPr>
              <a:t>(</a:t>
            </a:r>
            <a:r>
              <a:rPr lang="en-US" altLang="zh-CN" sz="2000" i="1" dirty="0">
                <a:latin typeface="+mn-lt"/>
                <a:ea typeface="黑体" panose="02010609060101010101" pitchFamily="49" charset="-122"/>
                <a:sym typeface="+mn-ea"/>
              </a:rPr>
              <a:t>x</a:t>
            </a:r>
            <a:r>
              <a:rPr lang="en-US" altLang="zh-CN" sz="2000" dirty="0">
                <a:latin typeface="+mn-lt"/>
                <a:ea typeface="黑体" panose="02010609060101010101" pitchFamily="49" charset="-122"/>
                <a:sym typeface="+mn-ea"/>
              </a:rPr>
              <a:t>)</a:t>
            </a:r>
            <a:r>
              <a:rPr lang="en-US" altLang="zh-CN" sz="2000" i="1" dirty="0">
                <a:latin typeface="+mn-lt"/>
                <a:ea typeface="黑体" panose="02010609060101010101" pitchFamily="49" charset="-122"/>
                <a:sym typeface="+mn-ea"/>
              </a:rPr>
              <a:t>g</a:t>
            </a:r>
            <a:r>
              <a:rPr lang="en-US" altLang="zh-CN" sz="2000" dirty="0">
                <a:latin typeface="+mn-lt"/>
                <a:ea typeface="黑体" panose="02010609060101010101" pitchFamily="49" charset="-122"/>
                <a:sym typeface="+mn-ea"/>
              </a:rPr>
              <a:t>(</a:t>
            </a:r>
            <a:r>
              <a:rPr lang="en-US" altLang="zh-CN" sz="2000" i="1" dirty="0">
                <a:latin typeface="+mn-lt"/>
                <a:ea typeface="黑体" panose="02010609060101010101" pitchFamily="49" charset="-122"/>
                <a:sym typeface="+mn-ea"/>
              </a:rPr>
              <a:t>x</a:t>
            </a:r>
            <a:r>
              <a:rPr lang="en-US" altLang="zh-CN" sz="2000" dirty="0">
                <a:latin typeface="+mn-lt"/>
                <a:ea typeface="黑体" panose="02010609060101010101" pitchFamily="49" charset="-122"/>
                <a:sym typeface="+mn-ea"/>
              </a:rPr>
              <a:t>)</a:t>
            </a:r>
            <a:endParaRPr lang="zh-CN" altLang="en-US" sz="2000" dirty="0">
              <a:latin typeface="+mn-lt"/>
              <a:ea typeface="黑体" panose="02010609060101010101" pitchFamily="49" charset="-122"/>
              <a:sym typeface="+mn-ea"/>
            </a:endParaRPr>
          </a:p>
        </p:txBody>
      </p:sp>
      <p:graphicFrame>
        <p:nvGraphicFramePr>
          <p:cNvPr id="5" name="对象 4"/>
          <p:cNvGraphicFramePr>
            <a:graphicFrameLocks noChangeAspect="1"/>
          </p:cNvGraphicFramePr>
          <p:nvPr/>
        </p:nvGraphicFramePr>
        <p:xfrm>
          <a:off x="2047028" y="4407498"/>
          <a:ext cx="1164421" cy="353485"/>
        </p:xfrm>
        <a:graphic>
          <a:graphicData uri="http://schemas.openxmlformats.org/presentationml/2006/ole">
            <mc:AlternateContent xmlns:mc="http://schemas.openxmlformats.org/markup-compatibility/2006">
              <mc:Choice xmlns:v="urn:schemas-microsoft-com:vml" Requires="v">
                <p:oleObj spid="_x0000_s8205" name="Equation" r:id="rId7" imgW="17068800" imgH="5181600" progId="Equation.DSMT4">
                  <p:embed/>
                </p:oleObj>
              </mc:Choice>
              <mc:Fallback>
                <p:oleObj name="Equation" r:id="rId7" imgW="17068800" imgH="5181600" progId="Equation.DSMT4">
                  <p:embed/>
                  <p:pic>
                    <p:nvPicPr>
                      <p:cNvPr id="0" name="对象 4"/>
                      <p:cNvPicPr/>
                      <p:nvPr/>
                    </p:nvPicPr>
                    <p:blipFill>
                      <a:blip r:embed="rId8"/>
                      <a:stretch>
                        <a:fillRect/>
                      </a:stretch>
                    </p:blipFill>
                    <p:spPr>
                      <a:xfrm>
                        <a:off x="2047028" y="4407498"/>
                        <a:ext cx="1164421" cy="353485"/>
                      </a:xfrm>
                      <a:prstGeom prst="rect">
                        <a:avLst/>
                      </a:prstGeom>
                    </p:spPr>
                  </p:pic>
                </p:oleObj>
              </mc:Fallback>
            </mc:AlternateContent>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p:cNvSpPr txBox="1"/>
          <p:nvPr/>
        </p:nvSpPr>
        <p:spPr>
          <a:xfrm>
            <a:off x="192892" y="876367"/>
            <a:ext cx="8754627" cy="5105266"/>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a:xfrm>
            <a:off x="4439920" y="104775"/>
            <a:ext cx="4512945" cy="685800"/>
          </a:xfrm>
        </p:spPr>
        <p:txBody>
          <a:bodyPr/>
          <a:lstStyle/>
          <a:p>
            <a:r>
              <a:rPr lang="en-US" altLang="zh-CN" sz="2400" dirty="0">
                <a:sym typeface="+mn-ea"/>
              </a:rPr>
              <a:t>R-S</a:t>
            </a:r>
            <a:r>
              <a:rPr lang="zh-CN" altLang="en-US" sz="2400" dirty="0">
                <a:sym typeface="+mn-ea"/>
              </a:rPr>
              <a:t>码是</a:t>
            </a:r>
            <a:r>
              <a:rPr lang="en-US" altLang="zh-CN" sz="2400" dirty="0">
                <a:sym typeface="+mn-ea"/>
              </a:rPr>
              <a:t>MDS</a:t>
            </a:r>
            <a:r>
              <a:rPr lang="zh-CN" altLang="en-US" sz="2400" dirty="0">
                <a:sym typeface="+mn-ea"/>
              </a:rPr>
              <a:t>码</a:t>
            </a:r>
            <a:endParaRPr lang="zh-CN" altLang="en-US" sz="2400" dirty="0">
              <a:sym typeface="+mn-ea"/>
            </a:endParaRPr>
          </a:p>
        </p:txBody>
      </p:sp>
      <p:sp>
        <p:nvSpPr>
          <p:cNvPr id="7" name="文本框 6"/>
          <p:cNvSpPr txBox="1"/>
          <p:nvPr/>
        </p:nvSpPr>
        <p:spPr>
          <a:xfrm>
            <a:off x="651842" y="1092201"/>
            <a:ext cx="8077048" cy="1015663"/>
          </a:xfrm>
          <a:prstGeom prst="rect">
            <a:avLst/>
          </a:prstGeom>
          <a:noFill/>
          <a:ln>
            <a:solidFill>
              <a:srgbClr val="0070C0"/>
            </a:solidFill>
          </a:ln>
        </p:spPr>
        <p:txBody>
          <a:bodyPr wrap="square">
            <a:spAutoFit/>
          </a:bodyPr>
          <a:lstStyle/>
          <a:p>
            <a:endParaRPr lang="en-US" altLang="zh-CN" sz="2000" i="1" dirty="0">
              <a:latin typeface="+mn-lt"/>
              <a:ea typeface="+mn-ea"/>
            </a:endParaRPr>
          </a:p>
          <a:p>
            <a:pPr marL="342900" indent="-342900">
              <a:buFont typeface="Wingdings" panose="05000000000000000000" pitchFamily="2" charset="2"/>
              <a:buChar char="l"/>
            </a:pPr>
            <a:r>
              <a:rPr lang="en-US" altLang="zh-CN" sz="2000" i="1" dirty="0">
                <a:latin typeface="+mn-lt"/>
                <a:ea typeface="+mn-ea"/>
              </a:rPr>
              <a:t>RS</a:t>
            </a:r>
            <a:r>
              <a:rPr lang="zh-CN" altLang="en-US" sz="2000" dirty="0">
                <a:latin typeface="+mn-ea"/>
                <a:ea typeface="+mn-ea"/>
              </a:rPr>
              <a:t>码是极大距离可分码，它的最小距离为</a:t>
            </a:r>
            <a:r>
              <a:rPr lang="en-US" altLang="zh-CN" sz="2000" i="1" dirty="0">
                <a:latin typeface="+mn-lt"/>
                <a:ea typeface="+mn-ea"/>
              </a:rPr>
              <a:t>n-k+</a:t>
            </a:r>
            <a:r>
              <a:rPr lang="en-US" altLang="zh-CN" sz="2000" dirty="0">
                <a:latin typeface="+mn-lt"/>
                <a:ea typeface="+mn-ea"/>
              </a:rPr>
              <a:t>1</a:t>
            </a:r>
            <a:endParaRPr lang="en-US" altLang="zh-CN" sz="2000" dirty="0">
              <a:latin typeface="+mn-lt"/>
              <a:ea typeface="+mn-ea"/>
            </a:endParaRPr>
          </a:p>
          <a:p>
            <a:endParaRPr lang="en-US" altLang="zh-CN" sz="2000" dirty="0">
              <a:latin typeface="+mn-lt"/>
              <a:ea typeface="+mn-ea"/>
            </a:endParaRPr>
          </a:p>
        </p:txBody>
      </p:sp>
      <mc:AlternateContent xmlns:mc="http://schemas.openxmlformats.org/markup-compatibility/2006">
        <mc:Choice xmlns:a14="http://schemas.microsoft.com/office/drawing/2010/main" Requires="a14">
          <p:sp>
            <p:nvSpPr>
              <p:cNvPr id="3" name="矩形 2"/>
              <p:cNvSpPr/>
              <p:nvPr/>
            </p:nvSpPr>
            <p:spPr>
              <a:xfrm>
                <a:off x="651842" y="2438426"/>
                <a:ext cx="8000790" cy="332737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l" defTabSz="914400" eaLnBrk="0" fontAlgn="base" latinLnBrk="0" hangingPunct="0">
                  <a:lnSpc>
                    <a:spcPct val="100000"/>
                  </a:lnSpc>
                  <a:spcBef>
                    <a:spcPct val="0"/>
                  </a:spcBef>
                  <a:spcAft>
                    <a:spcPct val="0"/>
                  </a:spcAft>
                  <a:buClrTx/>
                  <a:buSzTx/>
                  <a:defRPr/>
                </a:pPr>
                <a:r>
                  <a:rPr lang="en-US" altLang="zh-CN" dirty="0"/>
                  <a:t>f</a:t>
                </a:r>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证明：</a:t>
                </a:r>
                <a:r>
                  <a:rPr kumimoji="0" lang="en-US" altLang="zh-CN" sz="2000" b="0" i="1" u="none" strike="noStrike" kern="1200" cap="none" spc="0" normalizeH="0" baseline="0" noProof="0" dirty="0">
                    <a:ln>
                      <a:noFill/>
                    </a:ln>
                    <a:solidFill>
                      <a:srgbClr val="000000"/>
                    </a:solidFill>
                    <a:effectLst/>
                    <a:uLnTx/>
                    <a:uFillTx/>
                    <a:latin typeface="Times New Roman" panose="02020603050405020304"/>
                    <a:ea typeface="黑体" panose="02010609060101010101" pitchFamily="49" charset="-122"/>
                  </a:rPr>
                  <a:t>RS</a:t>
                </a:r>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码的设计距离为</a:t>
                </a:r>
                <a14:m>
                  <m:oMath xmlns:m="http://schemas.openxmlformats.org/officeDocument/2006/math">
                    <m:r>
                      <m:rPr>
                        <m:nor/>
                      </m:rPr>
                      <a:rPr kumimoji="0" lang="en-US" altLang="zh-CN" sz="2000" b="0" i="1" u="none" strike="noStrike" kern="1200" cap="none" spc="0" normalizeH="0" baseline="0" noProof="0" dirty="0" smtClean="0">
                        <a:ln>
                          <a:noFill/>
                        </a:ln>
                        <a:solidFill>
                          <a:srgbClr val="000000"/>
                        </a:solidFill>
                        <a:effectLst/>
                        <a:uLnTx/>
                        <a:uFillTx/>
                        <a:latin typeface="Times New Roman" panose="02020603050405020304"/>
                        <a:ea typeface="黑体" panose="02010609060101010101" pitchFamily="49" charset="-122"/>
                      </a:rPr>
                      <m:t>d</m:t>
                    </m:r>
                    <m:r>
                      <m:rPr>
                        <m:nor/>
                      </m:rPr>
                      <a:rPr kumimoji="0" lang="en-US" altLang="zh-CN" sz="2000" b="0" i="0" u="none" strike="noStrike" kern="1200" cap="none" spc="0" normalizeH="0" baseline="0" noProof="0" dirty="0" smtClean="0">
                        <a:ln>
                          <a:noFill/>
                        </a:ln>
                        <a:solidFill>
                          <a:srgbClr val="000000"/>
                        </a:solidFill>
                        <a:effectLst/>
                        <a:uLnTx/>
                        <a:uFillTx/>
                        <a:latin typeface="Times New Roman" panose="02020603050405020304"/>
                        <a:ea typeface="黑体" panose="02010609060101010101" pitchFamily="49" charset="-122"/>
                      </a:rPr>
                      <m:t>=</m:t>
                    </m:r>
                    <m:r>
                      <m:rPr>
                        <m:nor/>
                      </m:rPr>
                      <a:rPr kumimoji="0" lang="en-US" altLang="zh-CN" sz="2000" b="0" i="0" u="none" strike="noStrike" kern="1200" cap="none" spc="0" normalizeH="0" baseline="0" noProof="0" dirty="0" smtClean="0">
                        <a:ln>
                          <a:noFill/>
                        </a:ln>
                        <a:solidFill>
                          <a:srgbClr val="000000"/>
                        </a:solidFill>
                        <a:effectLst/>
                        <a:uLnTx/>
                        <a:uFillTx/>
                        <a:latin typeface="Times New Roman" panose="02020603050405020304"/>
                        <a:ea typeface="黑体" panose="02010609060101010101" pitchFamily="49" charset="-122"/>
                      </a:rPr>
                      <m:t>2</m:t>
                    </m:r>
                    <m:r>
                      <m:rPr>
                        <m:nor/>
                      </m:rPr>
                      <a:rPr kumimoji="0" lang="en-US" altLang="zh-CN" sz="2000" b="0" i="1" u="none" strike="noStrike" kern="1200" cap="none" spc="0" normalizeH="0" baseline="0" noProof="0" dirty="0" smtClean="0">
                        <a:ln>
                          <a:noFill/>
                        </a:ln>
                        <a:solidFill>
                          <a:srgbClr val="000000"/>
                        </a:solidFill>
                        <a:effectLst/>
                        <a:uLnTx/>
                        <a:uFillTx/>
                        <a:latin typeface="Times New Roman" panose="02020603050405020304"/>
                        <a:ea typeface="黑体" panose="02010609060101010101" pitchFamily="49" charset="-122"/>
                      </a:rPr>
                      <m:t>t</m:t>
                    </m:r>
                    <m:r>
                      <m:rPr>
                        <m:nor/>
                      </m:rPr>
                      <a:rPr kumimoji="0" lang="en-US" altLang="zh-CN" sz="2000" b="0" i="0" u="none" strike="noStrike" kern="1200" cap="none" spc="0" normalizeH="0" baseline="0" noProof="0" dirty="0" smtClean="0">
                        <a:ln>
                          <a:noFill/>
                        </a:ln>
                        <a:solidFill>
                          <a:srgbClr val="000000"/>
                        </a:solidFill>
                        <a:effectLst/>
                        <a:uLnTx/>
                        <a:uFillTx/>
                        <a:latin typeface="Times New Roman" panose="02020603050405020304"/>
                        <a:ea typeface="黑体" panose="02010609060101010101" pitchFamily="49" charset="-122"/>
                      </a:rPr>
                      <m:t>+</m:t>
                    </m:r>
                    <m:r>
                      <m:rPr>
                        <m:nor/>
                      </m:rPr>
                      <a:rPr kumimoji="0" lang="en-US" altLang="zh-CN" sz="2000" b="0" i="0" u="none" strike="noStrike" kern="1200" cap="none" spc="0" normalizeH="0" baseline="0" noProof="0" dirty="0" smtClean="0">
                        <a:ln>
                          <a:noFill/>
                        </a:ln>
                        <a:solidFill>
                          <a:srgbClr val="000000"/>
                        </a:solidFill>
                        <a:effectLst/>
                        <a:uLnTx/>
                        <a:uFillTx/>
                        <a:latin typeface="Times New Roman" panose="02020603050405020304"/>
                        <a:ea typeface="黑体" panose="02010609060101010101" pitchFamily="49" charset="-122"/>
                      </a:rPr>
                      <m:t>1</m:t>
                    </m:r>
                  </m:oMath>
                </a14:m>
                <a:r>
                  <a:rPr kumimoji="0" lang="en-US" altLang="zh-CN"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a:t>
                </a:r>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最小距离</a:t>
                </a:r>
                <a14:m>
                  <m:oMath xmlns:m="http://schemas.openxmlformats.org/officeDocument/2006/math">
                    <m:sSup>
                      <m:sSupPr>
                        <m:ctrlP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mn-ea"/>
                          </a:rPr>
                        </m:ctrlPr>
                      </m:sSupPr>
                      <m:e>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mn-ea"/>
                          </a:rPr>
                          <m:t>𝑑</m:t>
                        </m:r>
                      </m:e>
                      <m:sup>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mn-ea"/>
                          </a:rPr>
                          <m:t>∗</m:t>
                        </m:r>
                      </m:sup>
                    </m:sSup>
                  </m:oMath>
                </a14:m>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满足条件</a:t>
                </a:r>
                <a14:m>
                  <m:oMath xmlns:m="http://schemas.openxmlformats.org/officeDocument/2006/math">
                    <m:sSup>
                      <m:sSup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mn-ea"/>
                          </a:rPr>
                        </m:ctrlPr>
                      </m:sSupPr>
                      <m:e>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mn-ea"/>
                          </a:rPr>
                          <m:t>𝑑</m:t>
                        </m:r>
                      </m:e>
                      <m:sup>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mn-ea"/>
                          </a:rPr>
                          <m:t>∗</m:t>
                        </m:r>
                      </m:sup>
                    </m:sSup>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mn-ea"/>
                      </a:rPr>
                      <m:t> </m:t>
                    </m:r>
                    <m:r>
                      <m:rPr>
                        <m:nor/>
                      </m:rPr>
                      <a:rPr kumimoji="0" lang="en-US" altLang="zh-CN"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m:t>≥</m:t>
                    </m:r>
                    <m:r>
                      <m:rPr>
                        <m:nor/>
                      </m:rPr>
                      <a:rPr kumimoji="0" lang="en-US" altLang="zh-CN" sz="2000" b="0" i="1" u="none" strike="noStrike" kern="1200" cap="none" spc="0" normalizeH="0" baseline="0" noProof="0" dirty="0" smtClean="0">
                        <a:ln>
                          <a:noFill/>
                        </a:ln>
                        <a:solidFill>
                          <a:srgbClr val="000000"/>
                        </a:solidFill>
                        <a:effectLst/>
                        <a:uLnTx/>
                        <a:uFillTx/>
                        <a:latin typeface="Times New Roman" panose="02020603050405020304"/>
                        <a:ea typeface="黑体" panose="02010609060101010101" pitchFamily="49" charset="-122"/>
                      </a:rPr>
                      <m:t>d</m:t>
                    </m:r>
                    <m:r>
                      <m:rPr>
                        <m:nor/>
                      </m:rPr>
                      <a:rPr kumimoji="0" lang="en-US" altLang="zh-CN" sz="2000" b="0" i="0" u="none" strike="noStrike" kern="1200" cap="none" spc="0" normalizeH="0" baseline="0" noProof="0" dirty="0" smtClean="0">
                        <a:ln>
                          <a:noFill/>
                        </a:ln>
                        <a:solidFill>
                          <a:srgbClr val="000000"/>
                        </a:solidFill>
                        <a:effectLst/>
                        <a:uLnTx/>
                        <a:uFillTx/>
                        <a:latin typeface="Times New Roman" panose="02020603050405020304"/>
                        <a:ea typeface="黑体" panose="02010609060101010101" pitchFamily="49" charset="-122"/>
                      </a:rPr>
                      <m:t>=</m:t>
                    </m:r>
                    <m:r>
                      <m:rPr>
                        <m:nor/>
                      </m:rPr>
                      <a:rPr kumimoji="0" lang="en-US" altLang="zh-CN" sz="2000" b="0" i="0" u="none" strike="noStrike" kern="1200" cap="none" spc="0" normalizeH="0" baseline="0" noProof="0" dirty="0" smtClean="0">
                        <a:ln>
                          <a:noFill/>
                        </a:ln>
                        <a:solidFill>
                          <a:srgbClr val="000000"/>
                        </a:solidFill>
                        <a:effectLst/>
                        <a:uLnTx/>
                        <a:uFillTx/>
                        <a:latin typeface="Times New Roman" panose="02020603050405020304"/>
                        <a:ea typeface="黑体" panose="02010609060101010101" pitchFamily="49" charset="-122"/>
                      </a:rPr>
                      <m:t>2</m:t>
                    </m:r>
                    <m:r>
                      <m:rPr>
                        <m:nor/>
                      </m:rPr>
                      <a:rPr kumimoji="0" lang="en-US" altLang="zh-CN" sz="2000" b="0" i="1" u="none" strike="noStrike" kern="1200" cap="none" spc="0" normalizeH="0" baseline="0" noProof="0" dirty="0" smtClean="0">
                        <a:ln>
                          <a:noFill/>
                        </a:ln>
                        <a:solidFill>
                          <a:srgbClr val="000000"/>
                        </a:solidFill>
                        <a:effectLst/>
                        <a:uLnTx/>
                        <a:uFillTx/>
                        <a:latin typeface="Times New Roman" panose="02020603050405020304"/>
                        <a:ea typeface="黑体" panose="02010609060101010101" pitchFamily="49" charset="-122"/>
                      </a:rPr>
                      <m:t>t</m:t>
                    </m:r>
                    <m:r>
                      <m:rPr>
                        <m:nor/>
                      </m:rPr>
                      <a:rPr kumimoji="0" lang="en-US" altLang="zh-CN" sz="2000" b="0" i="0" u="none" strike="noStrike" kern="1200" cap="none" spc="0" normalizeH="0" baseline="0" noProof="0" dirty="0" smtClean="0">
                        <a:ln>
                          <a:noFill/>
                        </a:ln>
                        <a:solidFill>
                          <a:srgbClr val="000000"/>
                        </a:solidFill>
                        <a:effectLst/>
                        <a:uLnTx/>
                        <a:uFillTx/>
                        <a:latin typeface="Times New Roman" panose="02020603050405020304"/>
                        <a:ea typeface="黑体" panose="02010609060101010101" pitchFamily="49" charset="-122"/>
                      </a:rPr>
                      <m:t>+</m:t>
                    </m:r>
                    <m:r>
                      <m:rPr>
                        <m:nor/>
                      </m:rPr>
                      <a:rPr kumimoji="0" lang="en-US" altLang="zh-CN" sz="2000" b="0" i="0" u="none" strike="noStrike" kern="1200" cap="none" spc="0" normalizeH="0" baseline="0" noProof="0" dirty="0" smtClean="0">
                        <a:ln>
                          <a:noFill/>
                        </a:ln>
                        <a:solidFill>
                          <a:srgbClr val="000000"/>
                        </a:solidFill>
                        <a:effectLst/>
                        <a:uLnTx/>
                        <a:uFillTx/>
                        <a:latin typeface="Times New Roman" panose="02020603050405020304"/>
                        <a:ea typeface="黑体" panose="02010609060101010101" pitchFamily="49" charset="-122"/>
                      </a:rPr>
                      <m:t>1</m:t>
                    </m:r>
                  </m:oMath>
                </a14:m>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a:ea typeface="黑体" panose="02010609060101010101" pitchFamily="49" charset="-122"/>
                </a:endParaRPr>
              </a:p>
              <a:p>
                <a:pPr marL="0" marR="0" lvl="0" indent="0" algn="l" defTabSz="914400" eaLnBrk="0" fontAlgn="base" latinLnBrk="0" hangingPunct="0">
                  <a:lnSpc>
                    <a:spcPct val="100000"/>
                  </a:lnSpc>
                  <a:spcBef>
                    <a:spcPct val="0"/>
                  </a:spcBef>
                  <a:spcAft>
                    <a:spcPct val="0"/>
                  </a:spcAft>
                  <a:buClrTx/>
                  <a:buSzTx/>
                  <a:buFontTx/>
                  <a:buNone/>
                  <a:defRPr/>
                </a:pPr>
                <a:endParaRPr kumimoji="0" lang="en-US" altLang="zh-CN"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endParaRPr>
              </a:p>
              <a:p>
                <a:pPr marL="0" marR="0" lvl="0" indent="0" algn="l" defTabSz="914400" eaLnBrk="0" fontAlgn="base" latinLnBrk="0" hangingPunct="0">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      对于</a:t>
                </a:r>
                <a:r>
                  <a:rPr kumimoji="0" lang="en-US" altLang="zh-CN" sz="2000" b="0" i="1" u="none" strike="noStrike" kern="1200" cap="none" spc="0" normalizeH="0" baseline="0" noProof="0" dirty="0">
                    <a:ln>
                      <a:noFill/>
                    </a:ln>
                    <a:solidFill>
                      <a:srgbClr val="000000"/>
                    </a:solidFill>
                    <a:effectLst/>
                    <a:uLnTx/>
                    <a:uFillTx/>
                    <a:latin typeface="Times New Roman" panose="02020603050405020304"/>
                    <a:ea typeface="黑体" panose="02010609060101010101" pitchFamily="49" charset="-122"/>
                  </a:rPr>
                  <a:t>RS</a:t>
                </a:r>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码，</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a:ea typeface="黑体" panose="02010609060101010101" pitchFamily="49" charset="-122"/>
                  </a:rPr>
                  <a:t>2</a:t>
                </a:r>
                <a:r>
                  <a:rPr kumimoji="0" lang="en-US" altLang="zh-CN" sz="2000" b="0" i="1" u="none" strike="noStrike" kern="1200" cap="none" spc="0" normalizeH="0" baseline="0" noProof="0" dirty="0">
                    <a:ln>
                      <a:noFill/>
                    </a:ln>
                    <a:solidFill>
                      <a:srgbClr val="000000"/>
                    </a:solidFill>
                    <a:effectLst/>
                    <a:uLnTx/>
                    <a:uFillTx/>
                    <a:latin typeface="Times New Roman" panose="02020603050405020304"/>
                    <a:ea typeface="黑体" panose="02010609060101010101" pitchFamily="49" charset="-122"/>
                  </a:rPr>
                  <a:t>t</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a:ea typeface="黑体" panose="02010609060101010101" pitchFamily="49" charset="-122"/>
                  </a:rPr>
                  <a:t>=</a:t>
                </a:r>
                <a:r>
                  <a:rPr kumimoji="0" lang="en-US" altLang="zh-CN" sz="2000" b="0" i="1" u="none" strike="noStrike" kern="1200" cap="none" spc="0" normalizeH="0" baseline="0" noProof="0" dirty="0">
                    <a:ln>
                      <a:noFill/>
                    </a:ln>
                    <a:solidFill>
                      <a:srgbClr val="000000"/>
                    </a:solidFill>
                    <a:effectLst/>
                    <a:uLnTx/>
                    <a:uFillTx/>
                    <a:latin typeface="Times New Roman" panose="02020603050405020304"/>
                    <a:ea typeface="黑体" panose="02010609060101010101" pitchFamily="49" charset="-122"/>
                  </a:rPr>
                  <a:t>n-k</a:t>
                </a:r>
                <a:r>
                  <a:rPr kumimoji="0" lang="en-US" altLang="zh-CN" sz="2000" b="0" u="none" strike="noStrike" kern="1200" cap="none" spc="0" normalizeH="0" baseline="0" noProof="0" dirty="0">
                    <a:ln>
                      <a:noFill/>
                    </a:ln>
                    <a:solidFill>
                      <a:srgbClr val="000000"/>
                    </a:solidFill>
                    <a:effectLst/>
                    <a:uLnTx/>
                    <a:uFillTx/>
                    <a:latin typeface="+mj-ea"/>
                    <a:ea typeface="+mj-ea"/>
                  </a:rPr>
                  <a:t>,</a:t>
                </a:r>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因此</a:t>
                </a:r>
                <a14:m>
                  <m:oMath xmlns:m="http://schemas.openxmlformats.org/officeDocument/2006/math">
                    <m:sSup>
                      <m:sSupPr>
                        <m:ctrlPr>
                          <a:rPr kumimoji="0" lang="zh-CN" altLang="en-US" sz="2000" b="0" i="1" u="none" strike="noStrike" kern="1200" cap="none" spc="0" normalizeH="0" baseline="0" noProof="0" smtClean="0">
                            <a:ln>
                              <a:noFill/>
                            </a:ln>
                            <a:solidFill>
                              <a:srgbClr val="836967"/>
                            </a:solidFill>
                            <a:effectLst/>
                            <a:uLnTx/>
                            <a:uFillTx/>
                            <a:latin typeface="Cambria Math" panose="02040503050406030204" pitchFamily="18" charset="0"/>
                            <a:ea typeface="+mn-ea"/>
                          </a:rPr>
                        </m:ctrlPr>
                      </m:sSupPr>
                      <m:e>
                        <m:r>
                          <a:rPr kumimoji="0" lang="zh-CN" alt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rPr>
                          <m:t>𝑑</m:t>
                        </m:r>
                      </m:e>
                      <m:sup>
                        <m:r>
                          <a:rPr kumimoji="0" lang="zh-CN" alt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rPr>
                          <m:t>∗</m:t>
                        </m:r>
                      </m:sup>
                    </m:sSup>
                  </m:oMath>
                </a14:m>
                <a:r>
                  <a:rPr kumimoji="0" lang="en-US" altLang="zh-CN" sz="2000" b="0" i="0" u="none" strike="noStrike" kern="1200" cap="none" spc="0" normalizeH="0" baseline="0" noProof="0" dirty="0">
                    <a:ln>
                      <a:noFill/>
                    </a:ln>
                    <a:solidFill>
                      <a:srgbClr val="000000"/>
                    </a:solidFill>
                    <a:effectLst/>
                    <a:uLnTx/>
                    <a:uFillTx/>
                    <a:latin typeface="Times New Roman" panose="02020603050405020304"/>
                    <a:ea typeface="黑体" panose="02010609060101010101" pitchFamily="49" charset="-122"/>
                  </a:rPr>
                  <a:t>≥</a:t>
                </a:r>
                <a:r>
                  <a:rPr kumimoji="0" lang="en-US" altLang="zh-CN" sz="2000" b="0" i="1" u="none" strike="noStrike" kern="1200" cap="none" spc="0" normalizeH="0" baseline="0" noProof="0" dirty="0">
                    <a:ln>
                      <a:noFill/>
                    </a:ln>
                    <a:solidFill>
                      <a:srgbClr val="000000"/>
                    </a:solidFill>
                    <a:effectLst/>
                    <a:uLnTx/>
                    <a:uFillTx/>
                    <a:latin typeface="Times New Roman" panose="02020603050405020304"/>
                    <a:ea typeface="黑体" panose="02010609060101010101" pitchFamily="49" charset="-122"/>
                  </a:rPr>
                  <a:t>d</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a:ea typeface="黑体" panose="02010609060101010101" pitchFamily="49" charset="-122"/>
                  </a:rPr>
                  <a:t>=2</a:t>
                </a:r>
                <a:r>
                  <a:rPr kumimoji="0" lang="en-US" altLang="zh-CN" sz="2000" b="0" i="1" u="none" strike="noStrike" kern="1200" cap="none" spc="0" normalizeH="0" baseline="0" noProof="0" dirty="0">
                    <a:ln>
                      <a:noFill/>
                    </a:ln>
                    <a:solidFill>
                      <a:srgbClr val="000000"/>
                    </a:solidFill>
                    <a:effectLst/>
                    <a:uLnTx/>
                    <a:uFillTx/>
                    <a:latin typeface="Times New Roman" panose="02020603050405020304"/>
                    <a:ea typeface="黑体" panose="02010609060101010101" pitchFamily="49" charset="-122"/>
                  </a:rPr>
                  <a:t>t</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a:ea typeface="黑体" panose="02010609060101010101" pitchFamily="49" charset="-122"/>
                  </a:rPr>
                  <a:t>+1=</a:t>
                </a:r>
                <a:r>
                  <a:rPr kumimoji="0" lang="en-US" altLang="zh-CN" sz="2000" b="0" i="1" u="none" strike="noStrike" kern="1200" cap="none" spc="0" normalizeH="0" baseline="0" noProof="0" dirty="0">
                    <a:ln>
                      <a:noFill/>
                    </a:ln>
                    <a:solidFill>
                      <a:srgbClr val="000000"/>
                    </a:solidFill>
                    <a:effectLst/>
                    <a:uLnTx/>
                    <a:uFillTx/>
                    <a:latin typeface="Times New Roman" panose="02020603050405020304"/>
                    <a:ea typeface="黑体" panose="02010609060101010101" pitchFamily="49" charset="-122"/>
                  </a:rPr>
                  <a:t>n-k</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a:ea typeface="黑体" panose="02010609060101010101" pitchFamily="49" charset="-122"/>
                  </a:rPr>
                  <a:t>+1</a:t>
                </a: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a:ea typeface="黑体" panose="02010609060101010101" pitchFamily="49" charset="-122"/>
                </a:endParaRPr>
              </a:p>
              <a:p>
                <a:pPr marL="0" marR="0" lvl="0" indent="0" algn="l" defTabSz="914400" eaLnBrk="0" fontAlgn="base" latinLnBrk="0" hangingPunct="0">
                  <a:lnSpc>
                    <a:spcPct val="100000"/>
                  </a:lnSpc>
                  <a:spcBef>
                    <a:spcPct val="0"/>
                  </a:spcBef>
                  <a:spcAft>
                    <a:spcPct val="0"/>
                  </a:spcAft>
                  <a:buClrTx/>
                  <a:buSzTx/>
                  <a:buFontTx/>
                  <a:buNone/>
                  <a:defRPr/>
                </a:pPr>
                <a:endParaRPr kumimoji="0" lang="en-US" altLang="zh-CN"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endParaRPr>
              </a:p>
              <a:p>
                <a:pPr marL="0" marR="0" lvl="0" indent="0" algn="l" defTabSz="914400" eaLnBrk="0" fontAlgn="base" latinLnBrk="0" hangingPunct="0">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      对于任何线性码都有单子界：</a:t>
                </a:r>
                <a14:m>
                  <m:oMath xmlns:m="http://schemas.openxmlformats.org/officeDocument/2006/math">
                    <m:sSup>
                      <m:sSupPr>
                        <m:ctrlP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mn-ea"/>
                          </a:rPr>
                        </m:ctrlPr>
                      </m:sSupPr>
                      <m:e>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mn-ea"/>
                          </a:rPr>
                          <m:t>𝑑</m:t>
                        </m:r>
                      </m:e>
                      <m:sup>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mn-ea"/>
                          </a:rPr>
                          <m:t>∗</m:t>
                        </m:r>
                      </m:sup>
                    </m:sSup>
                  </m:oMath>
                </a14:m>
                <a:r>
                  <a:rPr kumimoji="0" lang="en-US" altLang="zh-CN" sz="2000" b="0" i="0" u="none" strike="noStrike" kern="1200" cap="none" spc="0" normalizeH="0" baseline="0" noProof="0" dirty="0">
                    <a:ln>
                      <a:noFill/>
                    </a:ln>
                    <a:solidFill>
                      <a:srgbClr val="000000"/>
                    </a:solidFill>
                    <a:effectLst/>
                    <a:uLnTx/>
                    <a:uFillTx/>
                    <a:latin typeface="Times New Roman" panose="02020603050405020304"/>
                    <a:ea typeface="黑体" panose="02010609060101010101" pitchFamily="49" charset="-122"/>
                  </a:rPr>
                  <a:t>≤</a:t>
                </a:r>
                <a:r>
                  <a:rPr kumimoji="0" lang="en-US" altLang="zh-CN" sz="2000" b="0" i="1" u="none" strike="noStrike" kern="1200" cap="none" spc="0" normalizeH="0" baseline="0" noProof="0" dirty="0">
                    <a:ln>
                      <a:noFill/>
                    </a:ln>
                    <a:solidFill>
                      <a:srgbClr val="000000"/>
                    </a:solidFill>
                    <a:effectLst/>
                    <a:uLnTx/>
                    <a:uFillTx/>
                    <a:latin typeface="Times New Roman" panose="02020603050405020304"/>
                    <a:ea typeface="黑体" panose="02010609060101010101" pitchFamily="49" charset="-122"/>
                  </a:rPr>
                  <a:t>n-k</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a:ea typeface="黑体" panose="02010609060101010101" pitchFamily="49" charset="-122"/>
                  </a:rPr>
                  <a:t>+1</a:t>
                </a: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a:ea typeface="黑体" panose="02010609060101010101" pitchFamily="49" charset="-122"/>
                </a:endParaRPr>
              </a:p>
              <a:p>
                <a:pPr marL="0" marR="0" lvl="0" indent="0" algn="l" defTabSz="914400" eaLnBrk="0" fontAlgn="base" latinLnBrk="0" hangingPunct="0">
                  <a:lnSpc>
                    <a:spcPct val="100000"/>
                  </a:lnSpc>
                  <a:spcBef>
                    <a:spcPct val="0"/>
                  </a:spcBef>
                  <a:spcAft>
                    <a:spcPct val="0"/>
                  </a:spcAft>
                  <a:buClrTx/>
                  <a:buSzTx/>
                  <a:buFontTx/>
                  <a:buNone/>
                  <a:defRPr/>
                </a:pPr>
                <a:endParaRPr kumimoji="0" lang="en-US" altLang="zh-CN"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endParaRPr>
              </a:p>
              <a:p>
                <a:pPr marL="0" marR="0" lvl="0" indent="0" algn="l" defTabSz="914400" eaLnBrk="0" fontAlgn="base" latinLnBrk="0" hangingPunct="0">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      因此，</a:t>
                </a:r>
                <a14:m>
                  <m:oMath xmlns:m="http://schemas.openxmlformats.org/officeDocument/2006/math">
                    <m:sSup>
                      <m:sSupPr>
                        <m:ctrlP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𝑑</m:t>
                        </m:r>
                      </m:e>
                      <m:sup>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r>
                      <a:rPr kumimoji="0" lang="en-US" altLang="zh-CN"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r>
                      <a:rPr kumimoji="0" lang="en-US" altLang="zh-CN"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，最小距离等于码的设计距离</a:t>
                </a:r>
                <a14:m>
                  <m:oMath xmlns:m="http://schemas.openxmlformats.org/officeDocument/2006/math">
                    <m:sSup>
                      <m:sSup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mn-ea"/>
                          </a:rPr>
                        </m:ctrlPr>
                      </m:sSupPr>
                      <m:e>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mn-ea"/>
                          </a:rPr>
                          <m:t>𝑑</m:t>
                        </m:r>
                      </m:e>
                      <m:sup>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mn-ea"/>
                          </a:rPr>
                          <m:t>∗</m:t>
                        </m:r>
                      </m:sup>
                    </m:sSup>
                  </m:oMath>
                </a14:m>
                <a:r>
                  <a:rPr kumimoji="0" lang="en-US" altLang="zh-CN"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a:t>
                </a:r>
                <a14:m>
                  <m:oMath xmlns:m="http://schemas.openxmlformats.org/officeDocument/2006/math">
                    <m:r>
                      <a:rPr kumimoji="0" lang="en-US" altLang="zh-CN" sz="20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rPr>
                      <m:t>𝑑</m:t>
                    </m:r>
                  </m:oMath>
                </a14:m>
                <a:r>
                  <a:rPr kumimoji="0" lang="en-US" altLang="zh-CN"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 </a:t>
                </a:r>
                <a:r>
                  <a:rPr kumimoji="0" lang="en-US" altLang="zh-CN" sz="2000" b="0" i="1" u="none" strike="noStrike" kern="1200" cap="none" spc="0" normalizeH="0" baseline="0" noProof="0" dirty="0">
                    <a:ln>
                      <a:noFill/>
                    </a:ln>
                    <a:solidFill>
                      <a:srgbClr val="000000"/>
                    </a:solidFill>
                    <a:effectLst/>
                    <a:uLnTx/>
                    <a:uFillTx/>
                    <a:latin typeface="Times New Roman" panose="02020603050405020304"/>
                    <a:ea typeface="黑体" panose="02010609060101010101" pitchFamily="49" charset="-122"/>
                  </a:rPr>
                  <a:t>RS</a:t>
                </a:r>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码是</a:t>
                </a:r>
                <a:endParaRPr kumimoji="0" lang="en-US" altLang="zh-CN"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endParaRPr>
              </a:p>
              <a:p>
                <a:pPr marL="0" marR="0" lvl="0" indent="0" algn="l" defTabSz="914400" eaLnBrk="0" fontAlgn="base" latinLnBrk="0" hangingPunct="0">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      </a:t>
                </a:r>
                <a:r>
                  <a:rPr lang="zh-CN" altLang="en-US" sz="2000" noProof="0" dirty="0">
                    <a:solidFill>
                      <a:srgbClr val="000000"/>
                    </a:solidFill>
                    <a:latin typeface="Times New Roman" panose="02020603050405020304"/>
                    <a:ea typeface="黑体" panose="02010609060101010101" pitchFamily="49" charset="-122"/>
                  </a:rPr>
                  <a:t>极大距离可分</a:t>
                </a:r>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码</a:t>
                </a:r>
                <a:endPar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endParaRPr>
              </a:p>
            </p:txBody>
          </p:sp>
        </mc:Choice>
        <mc:Fallback>
          <p:sp>
            <p:nvSpPr>
              <p:cNvPr id="3" name="矩形 2"/>
              <p:cNvSpPr>
                <a:spLocks noRot="1" noChangeAspect="1" noMove="1" noResize="1" noEditPoints="1" noAdjustHandles="1" noChangeArrowheads="1" noChangeShapeType="1" noTextEdit="1"/>
              </p:cNvSpPr>
              <p:nvPr/>
            </p:nvSpPr>
            <p:spPr>
              <a:xfrm>
                <a:off x="651842" y="2438426"/>
                <a:ext cx="8000790" cy="3327373"/>
              </a:xfrm>
              <a:prstGeom prst="rect">
                <a:avLst/>
              </a:prstGeom>
              <a:blipFill rotWithShape="1">
                <a:blip r:embed="rId1"/>
                <a:stretch>
                  <a:fillRect l="-84" t="-192" r="-78" b="-172"/>
                </a:stretch>
              </a:blip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p:cNvSpPr txBox="1"/>
          <p:nvPr/>
        </p:nvSpPr>
        <p:spPr>
          <a:xfrm>
            <a:off x="192892" y="1143060"/>
            <a:ext cx="8754627" cy="4190890"/>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a:xfrm>
            <a:off x="4439920" y="104775"/>
            <a:ext cx="4512945" cy="685800"/>
          </a:xfrm>
        </p:spPr>
        <p:txBody>
          <a:bodyPr/>
          <a:lstStyle/>
          <a:p>
            <a:r>
              <a:rPr lang="en-US" altLang="zh-CN" sz="2400" dirty="0">
                <a:sym typeface="+mn-ea"/>
              </a:rPr>
              <a:t>R-S</a:t>
            </a:r>
            <a:r>
              <a:rPr lang="zh-CN" altLang="en-US" sz="2400" dirty="0">
                <a:sym typeface="+mn-ea"/>
              </a:rPr>
              <a:t>码是</a:t>
            </a:r>
            <a:r>
              <a:rPr lang="en-US" altLang="zh-CN" sz="2400" dirty="0">
                <a:sym typeface="+mn-ea"/>
              </a:rPr>
              <a:t>MDS</a:t>
            </a:r>
            <a:r>
              <a:rPr lang="zh-CN" altLang="en-US" sz="2400" dirty="0">
                <a:sym typeface="+mn-ea"/>
              </a:rPr>
              <a:t>码</a:t>
            </a:r>
            <a:endParaRPr lang="zh-CN" altLang="en-US" sz="2400" dirty="0">
              <a:sym typeface="+mn-ea"/>
            </a:endParaRPr>
          </a:p>
        </p:txBody>
      </p:sp>
      <p:sp>
        <p:nvSpPr>
          <p:cNvPr id="7" name="文本框 6"/>
          <p:cNvSpPr txBox="1"/>
          <p:nvPr/>
        </p:nvSpPr>
        <p:spPr>
          <a:xfrm>
            <a:off x="609704" y="1524050"/>
            <a:ext cx="8077048" cy="3231654"/>
          </a:xfrm>
          <a:prstGeom prst="rect">
            <a:avLst/>
          </a:prstGeom>
          <a:noFill/>
        </p:spPr>
        <p:txBody>
          <a:bodyPr wrap="square">
            <a:spAutoFit/>
          </a:bodyPr>
          <a:lstStyle/>
          <a:p>
            <a:pPr marL="285750" indent="-285750">
              <a:buFont typeface="Wingdings" panose="05000000000000000000" pitchFamily="2" charset="2"/>
              <a:buChar char="l"/>
            </a:pPr>
            <a:r>
              <a:rPr lang="zh-CN" altLang="en-US" sz="2000" dirty="0">
                <a:latin typeface="+mn-ea"/>
                <a:ea typeface="+mn-ea"/>
              </a:rPr>
              <a:t>由于</a:t>
            </a:r>
            <a:r>
              <a:rPr lang="en-US" altLang="zh-CN" sz="2000" dirty="0">
                <a:latin typeface="+mn-ea"/>
                <a:ea typeface="+mn-ea"/>
              </a:rPr>
              <a:t>RS</a:t>
            </a:r>
            <a:r>
              <a:rPr lang="zh-CN" altLang="en-US" sz="2000" dirty="0">
                <a:latin typeface="+mn-ea"/>
                <a:ea typeface="+mn-ea"/>
              </a:rPr>
              <a:t>码是极大距离可分码，</a:t>
            </a:r>
            <a:r>
              <a:rPr lang="en-US" altLang="zh-CN" sz="2000" dirty="0">
                <a:latin typeface="+mn-ea"/>
                <a:ea typeface="+mn-ea"/>
              </a:rPr>
              <a:t>RS</a:t>
            </a:r>
            <a:r>
              <a:rPr lang="zh-CN" altLang="en-US" sz="2000" dirty="0">
                <a:latin typeface="+mn-ea"/>
                <a:ea typeface="+mn-ea"/>
              </a:rPr>
              <a:t>码的所有可能的码字在码空间中以代数形式尽可能地远离</a:t>
            </a:r>
            <a:endParaRPr lang="zh-CN" altLang="en-US" sz="2000" dirty="0">
              <a:latin typeface="+mn-ea"/>
              <a:ea typeface="+mn-ea"/>
            </a:endParaRPr>
          </a:p>
          <a:p>
            <a:endParaRPr lang="en-US" altLang="zh-CN" sz="2000" dirty="0">
              <a:latin typeface="+mn-ea"/>
              <a:ea typeface="+mn-ea"/>
            </a:endParaRPr>
          </a:p>
          <a:p>
            <a:endParaRPr lang="en-US" altLang="zh-CN" sz="2000" dirty="0">
              <a:latin typeface="+mn-ea"/>
              <a:ea typeface="+mn-ea"/>
            </a:endParaRPr>
          </a:p>
          <a:p>
            <a:pPr marL="285750" indent="-285750">
              <a:buFont typeface="Wingdings" panose="05000000000000000000" pitchFamily="2" charset="2"/>
              <a:buChar char="l"/>
            </a:pPr>
            <a:r>
              <a:rPr lang="zh-CN" altLang="en-US" sz="2000" dirty="0">
                <a:latin typeface="+mn-ea"/>
                <a:ea typeface="+mn-ea"/>
              </a:rPr>
              <a:t>这意味着码字均匀地分布在代码空间中</a:t>
            </a:r>
            <a:endParaRPr lang="zh-CN" altLang="en-US" sz="2000" dirty="0">
              <a:latin typeface="+mn-ea"/>
              <a:ea typeface="+mn-ea"/>
            </a:endParaRPr>
          </a:p>
          <a:p>
            <a:endParaRPr lang="en-US" altLang="zh-CN" sz="2000" dirty="0">
              <a:latin typeface="+mn-ea"/>
              <a:ea typeface="+mn-ea"/>
            </a:endParaRPr>
          </a:p>
          <a:p>
            <a:endParaRPr lang="en-US" altLang="zh-CN" sz="2000" dirty="0">
              <a:latin typeface="+mn-ea"/>
              <a:ea typeface="+mn-ea"/>
            </a:endParaRPr>
          </a:p>
          <a:p>
            <a:pPr marL="285750" indent="-285750">
              <a:buFont typeface="Wingdings" panose="05000000000000000000" pitchFamily="2" charset="2"/>
              <a:buChar char="l"/>
            </a:pPr>
            <a:r>
              <a:rPr lang="zh-CN" altLang="en-US" sz="2000" dirty="0">
                <a:latin typeface="+mn-ea"/>
                <a:ea typeface="+mn-ea"/>
              </a:rPr>
              <a:t>需要注意的是，对于给定的最小距离，为了获得更高的码率，必须使用较大的伽罗华域</a:t>
            </a:r>
            <a:endParaRPr lang="zh-CN" altLang="en-US" sz="2000" dirty="0">
              <a:latin typeface="+mn-ea"/>
              <a:ea typeface="+mn-ea"/>
            </a:endParaRPr>
          </a:p>
          <a:p>
            <a:endParaRPr lang="en-US" altLang="zh-CN" sz="2400" b="1" dirty="0">
              <a:latin typeface="仿宋" panose="02010609060101010101" pitchFamily="49" charset="-122"/>
              <a:ea typeface="仿宋" panose="02010609060101010101" pitchFamily="49"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dirty="0">
                <a:sym typeface="+mn-ea"/>
              </a:rPr>
              <a:t>几种典型的</a:t>
            </a:r>
            <a:r>
              <a:rPr lang="en-US" altLang="zh-CN" sz="2400" dirty="0">
                <a:sym typeface="+mn-ea"/>
              </a:rPr>
              <a:t>R-S</a:t>
            </a:r>
            <a:r>
              <a:rPr lang="zh-CN" altLang="en-US" sz="2400" dirty="0">
                <a:sym typeface="+mn-ea"/>
              </a:rPr>
              <a:t>码码率</a:t>
            </a:r>
            <a:endParaRPr lang="zh-CN" altLang="en-US" sz="2400" dirty="0">
              <a:sym typeface="+mn-ea"/>
            </a:endParaRPr>
          </a:p>
        </p:txBody>
      </p:sp>
      <p:pic>
        <p:nvPicPr>
          <p:cNvPr id="5" name="图片 4"/>
          <p:cNvPicPr>
            <a:picLocks noChangeAspect="1"/>
          </p:cNvPicPr>
          <p:nvPr/>
        </p:nvPicPr>
        <p:blipFill>
          <a:blip r:embed="rId1"/>
          <a:stretch>
            <a:fillRect/>
          </a:stretch>
        </p:blipFill>
        <p:spPr>
          <a:xfrm>
            <a:off x="571262" y="979012"/>
            <a:ext cx="8001475" cy="554622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dirty="0">
                <a:sym typeface="+mn-ea"/>
              </a:rPr>
              <a:t>几种典型的</a:t>
            </a:r>
            <a:r>
              <a:rPr lang="en-US" altLang="zh-CN" sz="2400" dirty="0">
                <a:sym typeface="+mn-ea"/>
              </a:rPr>
              <a:t>R-S</a:t>
            </a:r>
            <a:r>
              <a:rPr lang="zh-CN" altLang="en-US" sz="2400" dirty="0">
                <a:sym typeface="+mn-ea"/>
              </a:rPr>
              <a:t>码码率</a:t>
            </a:r>
            <a:endParaRPr lang="zh-CN" altLang="en-US" sz="2400" dirty="0">
              <a:sym typeface="+mn-ea"/>
            </a:endParaRPr>
          </a:p>
        </p:txBody>
      </p:sp>
      <p:pic>
        <p:nvPicPr>
          <p:cNvPr id="4" name="图片 3"/>
          <p:cNvPicPr>
            <a:picLocks noChangeAspect="1"/>
          </p:cNvPicPr>
          <p:nvPr/>
        </p:nvPicPr>
        <p:blipFill>
          <a:blip r:embed="rId1"/>
          <a:stretch>
            <a:fillRect/>
          </a:stretch>
        </p:blipFill>
        <p:spPr>
          <a:xfrm>
            <a:off x="541567" y="979012"/>
            <a:ext cx="8060865" cy="558739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a:xfrm>
            <a:off x="6652578" y="104775"/>
            <a:ext cx="2300287" cy="685800"/>
          </a:xfrm>
        </p:spPr>
        <p:txBody>
          <a:bodyPr vert="horz" wrap="square" lIns="91440" tIns="45720" rIns="91440" bIns="45720" anchor="ctr"/>
          <a:lstStyle/>
          <a:p>
            <a:r>
              <a:rPr lang="zh-CN" altLang="en-US" sz="2400" dirty="0"/>
              <a:t>内容提要</a:t>
            </a:r>
            <a:endParaRPr lang="zh-CN" altLang="en-US" sz="2400" dirty="0"/>
          </a:p>
        </p:txBody>
      </p:sp>
      <p:sp>
        <p:nvSpPr>
          <p:cNvPr id="5" name="AutoShape 46"/>
          <p:cNvSpPr>
            <a:spLocks noChangeArrowheads="1"/>
          </p:cNvSpPr>
          <p:nvPr/>
        </p:nvSpPr>
        <p:spPr bwMode="ltGray">
          <a:xfrm rot="5400000">
            <a:off x="-2422525" y="14747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rgbClr val="C0C0C0">
                  <a:gamma/>
                  <a:tint val="45490"/>
                  <a:invGamma/>
                </a:srgbClr>
              </a:gs>
              <a:gs pos="50000">
                <a:srgbClr val="C0C0C0"/>
              </a:gs>
              <a:gs pos="100000">
                <a:srgbClr val="C0C0C0">
                  <a:gamma/>
                  <a:tint val="45490"/>
                  <a:invGamma/>
                </a:srgbClr>
              </a:gs>
            </a:gsLst>
            <a:lin ang="0" scaled="1"/>
          </a:gradFill>
          <a:ln w="9525" algn="ctr">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6" name="AutoShape 47"/>
          <p:cNvSpPr>
            <a:spLocks noChangeArrowheads="1"/>
          </p:cNvSpPr>
          <p:nvPr/>
        </p:nvSpPr>
        <p:spPr bwMode="ltGray">
          <a:xfrm rot="5400000" flipH="1">
            <a:off x="-2016919" y="1910556"/>
            <a:ext cx="4032250" cy="3929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gradFill rotWithShape="1">
            <a:gsLst>
              <a:gs pos="0">
                <a:srgbClr val="6699FF">
                  <a:alpha val="56000"/>
                </a:srgbClr>
              </a:gs>
              <a:gs pos="100000">
                <a:srgbClr val="6699FF">
                  <a:gamma/>
                  <a:tint val="0"/>
                  <a:invGamma/>
                  <a:alpha val="48000"/>
                </a:srgbClr>
              </a:gs>
            </a:gsLst>
            <a:lin ang="5400000" scaled="1"/>
          </a:gradFill>
          <a:ln w="0" algn="ctr">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8198" name="AutoShape 49"/>
          <p:cNvSpPr/>
          <p:nvPr/>
        </p:nvSpPr>
        <p:spPr>
          <a:xfrm>
            <a:off x="2242185" y="4801235"/>
            <a:ext cx="5530850" cy="647065"/>
          </a:xfrm>
          <a:prstGeom prst="roundRect">
            <a:avLst>
              <a:gd name="adj" fmla="val 50000"/>
            </a:avLst>
          </a:prstGeom>
          <a:noFill/>
          <a:ln w="28575" cap="flat" cmpd="sng">
            <a:solidFill>
              <a:srgbClr val="C0C0C0"/>
            </a:solidFill>
            <a:prstDash val="solid"/>
            <a:headEnd type="none" w="med" len="med"/>
            <a:tailEnd type="none" w="med" len="med"/>
          </a:ln>
        </p:spPr>
        <p:txBody>
          <a:bodyPr wrap="none" anchor="ctr"/>
          <a:lstStyle/>
          <a:p>
            <a:pPr>
              <a:defRPr/>
            </a:pPr>
            <a:r>
              <a:rPr lang="en-US" altLang="zh-CN" sz="2800" b="1" kern="0" dirty="0">
                <a:solidFill>
                  <a:schemeClr val="bg1">
                    <a:lumMod val="75000"/>
                  </a:schemeClr>
                </a:solidFill>
                <a:cs typeface="+mn-cs"/>
                <a:sym typeface="+mn-ea"/>
              </a:rPr>
              <a:t>RS</a:t>
            </a:r>
            <a:r>
              <a:rPr lang="zh-CN" altLang="en-US" sz="2800" b="1" kern="0" dirty="0">
                <a:solidFill>
                  <a:schemeClr val="bg1">
                    <a:lumMod val="75000"/>
                  </a:schemeClr>
                </a:solidFill>
                <a:cs typeface="+mn-cs"/>
                <a:sym typeface="+mn-ea"/>
              </a:rPr>
              <a:t>码的设计与思考</a:t>
            </a:r>
            <a:endParaRPr lang="zh-CN" altLang="en-US" sz="2800" b="1" kern="0" dirty="0">
              <a:solidFill>
                <a:schemeClr val="bg1">
                  <a:lumMod val="75000"/>
                </a:schemeClr>
              </a:solidFill>
              <a:cs typeface="+mn-cs"/>
              <a:sym typeface="+mn-ea"/>
            </a:endParaRPr>
          </a:p>
        </p:txBody>
      </p:sp>
      <p:sp>
        <p:nvSpPr>
          <p:cNvPr id="9" name="AutoShape 50"/>
          <p:cNvSpPr>
            <a:spLocks noChangeArrowheads="1"/>
          </p:cNvSpPr>
          <p:nvPr/>
        </p:nvSpPr>
        <p:spPr bwMode="gray">
          <a:xfrm>
            <a:off x="2438400" y="3837305"/>
            <a:ext cx="6172200" cy="647065"/>
          </a:xfrm>
          <a:prstGeom prst="roundRect">
            <a:avLst>
              <a:gd name="adj" fmla="val 50000"/>
            </a:avLst>
          </a:prstGeom>
          <a:noFill/>
          <a:ln w="28575" algn="ctr">
            <a:solidFill>
              <a:srgbClr val="C0C0C0"/>
            </a:solidFill>
            <a:round/>
          </a:ln>
          <a:effectLst/>
        </p:spPr>
        <p:txBody>
          <a:bodyPr wrap="none" anchor="ctr"/>
          <a:lstStyle/>
          <a:p>
            <a:pPr marR="0" lvl="0" rtl="0">
              <a:buClrTx/>
              <a:buSzTx/>
              <a:defRPr/>
            </a:pPr>
            <a:r>
              <a:rPr lang="en-US" altLang="zh-CN" sz="2800" b="1" kern="0" dirty="0">
                <a:cs typeface="+mn-cs"/>
                <a:sym typeface="+mn-ea"/>
              </a:rPr>
              <a:t>RS</a:t>
            </a:r>
            <a:r>
              <a:rPr lang="zh-CN" altLang="en-US" sz="2800" b="1" kern="0" dirty="0">
                <a:cs typeface="+mn-cs"/>
                <a:sym typeface="+mn-ea"/>
              </a:rPr>
              <a:t>码的译码</a:t>
            </a:r>
            <a:endParaRPr lang="zh-CN" altLang="en-US" sz="2800" b="1" kern="0" dirty="0">
              <a:cs typeface="+mn-cs"/>
              <a:sym typeface="+mn-ea"/>
            </a:endParaRPr>
          </a:p>
        </p:txBody>
      </p:sp>
      <p:sp>
        <p:nvSpPr>
          <p:cNvPr id="10" name="AutoShape 51"/>
          <p:cNvSpPr>
            <a:spLocks noChangeArrowheads="1"/>
          </p:cNvSpPr>
          <p:nvPr/>
        </p:nvSpPr>
        <p:spPr bwMode="gray">
          <a:xfrm>
            <a:off x="2437130" y="2893060"/>
            <a:ext cx="5486400" cy="698500"/>
          </a:xfrm>
          <a:prstGeom prst="roundRect">
            <a:avLst>
              <a:gd name="adj" fmla="val 50000"/>
            </a:avLst>
          </a:prstGeom>
          <a:noFill/>
          <a:ln w="28575" algn="ctr">
            <a:solidFill>
              <a:srgbClr val="C0C0C0"/>
            </a:solidFill>
            <a:round/>
          </a:ln>
          <a:effectLst/>
        </p:spPr>
        <p:txBody>
          <a:bodyPr wrap="none" anchor="ctr"/>
          <a:lstStyle/>
          <a:p>
            <a:pPr rtl="0">
              <a:defRPr/>
            </a:pPr>
            <a:r>
              <a:rPr lang="en-US" altLang="zh-CN" sz="2800" b="1" kern="0" dirty="0">
                <a:solidFill>
                  <a:schemeClr val="bg1">
                    <a:lumMod val="75000"/>
                  </a:schemeClr>
                </a:solidFill>
                <a:cs typeface="+mn-cs"/>
              </a:rPr>
              <a:t>RS</a:t>
            </a:r>
            <a:r>
              <a:rPr lang="zh-CN" altLang="en-US" sz="2800" b="1" kern="0" dirty="0">
                <a:solidFill>
                  <a:schemeClr val="bg1">
                    <a:lumMod val="75000"/>
                  </a:schemeClr>
                </a:solidFill>
                <a:cs typeface="+mn-cs"/>
              </a:rPr>
              <a:t>码的编码</a:t>
            </a:r>
            <a:endParaRPr lang="zh-CN" altLang="en-US" sz="2800" b="1" kern="0" dirty="0">
              <a:solidFill>
                <a:schemeClr val="bg1">
                  <a:lumMod val="75000"/>
                </a:schemeClr>
              </a:solidFill>
              <a:cs typeface="+mn-cs"/>
            </a:endParaRPr>
          </a:p>
        </p:txBody>
      </p:sp>
      <p:sp>
        <p:nvSpPr>
          <p:cNvPr id="11" name="AutoShape 52"/>
          <p:cNvSpPr>
            <a:spLocks noChangeArrowheads="1"/>
          </p:cNvSpPr>
          <p:nvPr/>
        </p:nvSpPr>
        <p:spPr bwMode="gray">
          <a:xfrm>
            <a:off x="1840865" y="1821180"/>
            <a:ext cx="5426710" cy="675005"/>
          </a:xfrm>
          <a:prstGeom prst="roundRect">
            <a:avLst>
              <a:gd name="adj" fmla="val 50000"/>
            </a:avLst>
          </a:prstGeom>
          <a:noFill/>
          <a:ln w="28575" algn="ctr">
            <a:solidFill>
              <a:srgbClr val="C0C0C0"/>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en-US" altLang="zh-CN" sz="2800" b="1" kern="0" dirty="0">
                <a:solidFill>
                  <a:schemeClr val="bg1">
                    <a:lumMod val="75000"/>
                  </a:schemeClr>
                </a:solidFill>
                <a:cs typeface="+mn-cs"/>
              </a:rPr>
              <a:t>RS</a:t>
            </a:r>
            <a:r>
              <a:rPr lang="zh-CN" altLang="en-US" sz="2800" b="1" kern="0" dirty="0">
                <a:solidFill>
                  <a:schemeClr val="bg1">
                    <a:lumMod val="75000"/>
                  </a:schemeClr>
                </a:solidFill>
                <a:cs typeface="+mn-cs"/>
              </a:rPr>
              <a:t>码的现实应用</a:t>
            </a:r>
            <a:endParaRPr lang="zh-CN" altLang="en-US" sz="2800" b="1" kern="0" dirty="0">
              <a:solidFill>
                <a:schemeClr val="bg1">
                  <a:lumMod val="75000"/>
                </a:schemeClr>
              </a:solidFill>
              <a:cs typeface="+mn-cs"/>
            </a:endParaRPr>
          </a:p>
        </p:txBody>
      </p:sp>
      <p:grpSp>
        <p:nvGrpSpPr>
          <p:cNvPr id="8202" name="Group 53"/>
          <p:cNvGrpSpPr/>
          <p:nvPr/>
        </p:nvGrpSpPr>
        <p:grpSpPr>
          <a:xfrm>
            <a:off x="1523365" y="1985328"/>
            <a:ext cx="381000" cy="381000"/>
            <a:chOff x="2078" y="1680"/>
            <a:chExt cx="1615" cy="1615"/>
          </a:xfrm>
        </p:grpSpPr>
        <p:sp>
          <p:nvSpPr>
            <p:cNvPr id="13" name="Oval 54"/>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4" name="Oval 55"/>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5" name="Oval 56"/>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6" name="Oval 57"/>
            <p:cNvSpPr>
              <a:spLocks noChangeArrowheads="1"/>
            </p:cNvSpPr>
            <p:nvPr/>
          </p:nvSpPr>
          <p:spPr bwMode="gray">
            <a:xfrm>
              <a:off x="2253" y="1855"/>
              <a:ext cx="1265" cy="1265"/>
            </a:xfrm>
            <a:prstGeom prst="ellipse">
              <a:avLst/>
            </a:prstGeom>
            <a:gradFill rotWithShape="1">
              <a:gsLst>
                <a:gs pos="0">
                  <a:srgbClr val="FFCC00">
                    <a:gamma/>
                    <a:shade val="0"/>
                    <a:invGamma/>
                  </a:srgbClr>
                </a:gs>
                <a:gs pos="100000">
                  <a:srgbClr val="FFCC00"/>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7" name="Oval 58"/>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8" name="Oval 59"/>
            <p:cNvSpPr>
              <a:spLocks noChangeArrowheads="1"/>
            </p:cNvSpPr>
            <p:nvPr/>
          </p:nvSpPr>
          <p:spPr bwMode="gray">
            <a:xfrm>
              <a:off x="2334" y="1936"/>
              <a:ext cx="1097" cy="1104"/>
            </a:xfrm>
            <a:prstGeom prst="ellipse">
              <a:avLst/>
            </a:prstGeom>
            <a:gradFill rotWithShape="1">
              <a:gsLst>
                <a:gs pos="0">
                  <a:srgbClr val="FFCC00"/>
                </a:gs>
                <a:gs pos="100000">
                  <a:srgbClr val="FFCC00">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8203" name="Group 60"/>
          <p:cNvGrpSpPr/>
          <p:nvPr/>
        </p:nvGrpSpPr>
        <p:grpSpPr>
          <a:xfrm>
            <a:off x="2056765" y="3074988"/>
            <a:ext cx="381000" cy="381000"/>
            <a:chOff x="2078" y="1680"/>
            <a:chExt cx="1615" cy="1615"/>
          </a:xfrm>
        </p:grpSpPr>
        <p:sp>
          <p:nvSpPr>
            <p:cNvPr id="20" name="Oval 61"/>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1" name="Oval 62"/>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2" name="Oval 63"/>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3" name="Oval 64"/>
            <p:cNvSpPr>
              <a:spLocks noChangeArrowheads="1"/>
            </p:cNvSpPr>
            <p:nvPr/>
          </p:nvSpPr>
          <p:spPr bwMode="gray">
            <a:xfrm>
              <a:off x="2253" y="1855"/>
              <a:ext cx="1265" cy="1265"/>
            </a:xfrm>
            <a:prstGeom prst="ellipse">
              <a:avLst/>
            </a:prstGeom>
            <a:gradFill rotWithShape="1">
              <a:gsLst>
                <a:gs pos="0">
                  <a:srgbClr val="48BE67">
                    <a:gamma/>
                    <a:shade val="0"/>
                    <a:invGamma/>
                  </a:srgbClr>
                </a:gs>
                <a:gs pos="100000">
                  <a:srgbClr val="48BE67"/>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4" name="Oval 65"/>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5" name="Oval 66"/>
            <p:cNvSpPr>
              <a:spLocks noChangeArrowheads="1"/>
            </p:cNvSpPr>
            <p:nvPr/>
          </p:nvSpPr>
          <p:spPr bwMode="gray">
            <a:xfrm>
              <a:off x="2334" y="1936"/>
              <a:ext cx="1097" cy="1104"/>
            </a:xfrm>
            <a:prstGeom prst="ellipse">
              <a:avLst/>
            </a:prstGeom>
            <a:gradFill rotWithShape="1">
              <a:gsLst>
                <a:gs pos="0">
                  <a:srgbClr val="48BE67"/>
                </a:gs>
                <a:gs pos="100000">
                  <a:srgbClr val="48BE67">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8204" name="Group 67"/>
          <p:cNvGrpSpPr/>
          <p:nvPr/>
        </p:nvGrpSpPr>
        <p:grpSpPr>
          <a:xfrm>
            <a:off x="2133600" y="3913188"/>
            <a:ext cx="381000" cy="381000"/>
            <a:chOff x="2078" y="1680"/>
            <a:chExt cx="1615" cy="1615"/>
          </a:xfrm>
        </p:grpSpPr>
        <p:sp>
          <p:nvSpPr>
            <p:cNvPr id="27" name="Oval 68"/>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8" name="Oval 69"/>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9" name="Oval 70"/>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0" name="Oval 71"/>
            <p:cNvSpPr>
              <a:spLocks noChangeArrowheads="1"/>
            </p:cNvSpPr>
            <p:nvPr/>
          </p:nvSpPr>
          <p:spPr bwMode="gray">
            <a:xfrm>
              <a:off x="2253" y="1855"/>
              <a:ext cx="1265" cy="1265"/>
            </a:xfrm>
            <a:prstGeom prst="ellipse">
              <a:avLst/>
            </a:prstGeom>
            <a:gradFill rotWithShape="1">
              <a:gsLst>
                <a:gs pos="0">
                  <a:srgbClr val="21B3E1"/>
                </a:gs>
                <a:gs pos="100000">
                  <a:srgbClr val="21B3E1">
                    <a:gamma/>
                    <a:shade val="46275"/>
                    <a:invGamma/>
                  </a:srgbClr>
                </a:gs>
              </a:gsLst>
              <a:lin ang="54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1" name="Oval 72"/>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2" name="Oval 73"/>
            <p:cNvSpPr>
              <a:spLocks noChangeArrowheads="1"/>
            </p:cNvSpPr>
            <p:nvPr/>
          </p:nvSpPr>
          <p:spPr bwMode="gray">
            <a:xfrm>
              <a:off x="2334" y="1936"/>
              <a:ext cx="1097" cy="1104"/>
            </a:xfrm>
            <a:prstGeom prst="ellipse">
              <a:avLst/>
            </a:prstGeom>
            <a:gradFill rotWithShape="1">
              <a:gsLst>
                <a:gs pos="0">
                  <a:srgbClr val="21B3E1"/>
                </a:gs>
                <a:gs pos="100000">
                  <a:srgbClr val="21B3E1">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8205" name="Group 74"/>
          <p:cNvGrpSpPr/>
          <p:nvPr/>
        </p:nvGrpSpPr>
        <p:grpSpPr>
          <a:xfrm>
            <a:off x="1905635" y="4826953"/>
            <a:ext cx="381000" cy="381000"/>
            <a:chOff x="2078" y="1680"/>
            <a:chExt cx="1615" cy="1615"/>
          </a:xfrm>
        </p:grpSpPr>
        <p:sp>
          <p:nvSpPr>
            <p:cNvPr id="34" name="Oval 75"/>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5" name="Oval 76"/>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6" name="Oval 77"/>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7" name="Oval 78"/>
            <p:cNvSpPr>
              <a:spLocks noChangeArrowheads="1"/>
            </p:cNvSpPr>
            <p:nvPr/>
          </p:nvSpPr>
          <p:spPr bwMode="gray">
            <a:xfrm>
              <a:off x="2253" y="1855"/>
              <a:ext cx="1265" cy="1265"/>
            </a:xfrm>
            <a:prstGeom prst="ellipse">
              <a:avLst/>
            </a:prstGeom>
            <a:gradFill rotWithShape="1">
              <a:gsLst>
                <a:gs pos="0">
                  <a:srgbClr val="8D67E1">
                    <a:gamma/>
                    <a:shade val="0"/>
                    <a:invGamma/>
                  </a:srgbClr>
                </a:gs>
                <a:gs pos="100000">
                  <a:srgbClr val="8D67E1"/>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8" name="Oval 79"/>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9" name="Oval 80"/>
            <p:cNvSpPr>
              <a:spLocks noChangeArrowheads="1"/>
            </p:cNvSpPr>
            <p:nvPr/>
          </p:nvSpPr>
          <p:spPr bwMode="gray">
            <a:xfrm>
              <a:off x="2334" y="1936"/>
              <a:ext cx="1097" cy="1104"/>
            </a:xfrm>
            <a:prstGeom prst="ellipse">
              <a:avLst/>
            </a:prstGeom>
            <a:gradFill rotWithShape="1">
              <a:gsLst>
                <a:gs pos="0">
                  <a:srgbClr val="8D67E1"/>
                </a:gs>
                <a:gs pos="100000">
                  <a:srgbClr val="8D67E1">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en-US" altLang="zh-CN" sz="2400" dirty="0">
                <a:sym typeface="+mn-ea"/>
              </a:rPr>
              <a:t>R-S</a:t>
            </a:r>
            <a:r>
              <a:rPr lang="zh-CN" altLang="en-US" sz="2400" dirty="0">
                <a:sym typeface="+mn-ea"/>
              </a:rPr>
              <a:t>码的译码过程</a:t>
            </a:r>
            <a:endParaRPr lang="zh-CN" altLang="en-US" sz="2400" dirty="0">
              <a:sym typeface="+mn-ea"/>
            </a:endParaRPr>
          </a:p>
        </p:txBody>
      </p:sp>
      <p:sp>
        <p:nvSpPr>
          <p:cNvPr id="7" name="文本框 6"/>
          <p:cNvSpPr txBox="1"/>
          <p:nvPr/>
        </p:nvSpPr>
        <p:spPr>
          <a:xfrm>
            <a:off x="315714" y="990664"/>
            <a:ext cx="8512571" cy="707886"/>
          </a:xfrm>
          <a:prstGeom prst="rect">
            <a:avLst/>
          </a:prstGeom>
          <a:noFill/>
          <a:ln>
            <a:solidFill>
              <a:srgbClr val="0070C0"/>
            </a:solidFill>
          </a:ln>
        </p:spPr>
        <p:txBody>
          <a:bodyPr wrap="square">
            <a:spAutoFit/>
          </a:bodyPr>
          <a:lstStyle/>
          <a:p>
            <a:pPr marR="0" lvl="0" defTabSz="914400" rtl="0" eaLnBrk="1" fontAlgn="auto" latinLnBrk="0" hangingPunct="1">
              <a:lnSpc>
                <a:spcPct val="100000"/>
              </a:lnSpc>
              <a:spcBef>
                <a:spcPts val="0"/>
              </a:spcBef>
              <a:spcAft>
                <a:spcPts val="0"/>
              </a:spcAft>
              <a:buClrTx/>
              <a:buSzTx/>
              <a:defRPr/>
            </a:pPr>
            <a:r>
              <a:rPr lang="en-US" altLang="zh-CN" sz="2000" i="1" dirty="0">
                <a:latin typeface="+mn-lt"/>
                <a:ea typeface="+mn-ea"/>
              </a:rPr>
              <a:t>RS</a:t>
            </a:r>
            <a:r>
              <a:rPr lang="zh-CN" altLang="en-US" sz="2000" dirty="0">
                <a:latin typeface="+mn-ea"/>
                <a:ea typeface="+mn-ea"/>
              </a:rPr>
              <a:t>码译码的方法主要有</a:t>
            </a:r>
            <a:r>
              <a:rPr lang="en-US" altLang="zh-CN" sz="2000" i="1" dirty="0">
                <a:latin typeface="+mn-lt"/>
                <a:ea typeface="+mn-ea"/>
              </a:rPr>
              <a:t>Peterson-</a:t>
            </a:r>
            <a:r>
              <a:rPr lang="en-US" altLang="zh-CN" sz="2000" i="1" dirty="0" err="1">
                <a:latin typeface="+mn-lt"/>
                <a:ea typeface="+mn-ea"/>
              </a:rPr>
              <a:t>Gorenstein</a:t>
            </a:r>
            <a:r>
              <a:rPr lang="en-US" altLang="zh-CN" sz="2000" i="1" dirty="0">
                <a:latin typeface="+mn-lt"/>
                <a:ea typeface="+mn-ea"/>
              </a:rPr>
              <a:t>-</a:t>
            </a:r>
            <a:r>
              <a:rPr lang="en-US" altLang="zh-CN" sz="2000" i="1" dirty="0" err="1">
                <a:latin typeface="+mn-lt"/>
                <a:ea typeface="+mn-ea"/>
              </a:rPr>
              <a:t>Zierler</a:t>
            </a:r>
            <a:r>
              <a:rPr lang="zh-CN" altLang="en-US" sz="2000" dirty="0">
                <a:latin typeface="+mn-ea"/>
                <a:ea typeface="+mn-ea"/>
              </a:rPr>
              <a:t>算法、</a:t>
            </a:r>
            <a:r>
              <a:rPr lang="en-US" altLang="zh-CN" sz="2000" i="1" dirty="0">
                <a:latin typeface="+mn-lt"/>
                <a:ea typeface="+mn-ea"/>
              </a:rPr>
              <a:t>Berlekamp-Massey</a:t>
            </a:r>
            <a:r>
              <a:rPr lang="zh-CN" altLang="en-US" sz="2000" dirty="0">
                <a:latin typeface="+mn-lt"/>
                <a:ea typeface="+mn-ea"/>
              </a:rPr>
              <a:t>算法、</a:t>
            </a:r>
            <a:r>
              <a:rPr lang="en-US" altLang="zh-CN" sz="2000" i="1" dirty="0">
                <a:latin typeface="+mn-lt"/>
                <a:ea typeface="+mn-ea"/>
              </a:rPr>
              <a:t>Euclidean</a:t>
            </a:r>
            <a:r>
              <a:rPr lang="zh-CN" altLang="en-US" sz="2000" dirty="0">
                <a:latin typeface="+mn-lt"/>
                <a:ea typeface="+mn-ea"/>
              </a:rPr>
              <a:t>算法。下面</a:t>
            </a:r>
            <a:r>
              <a:rPr lang="zh-CN" altLang="en-US" sz="2000" dirty="0">
                <a:latin typeface="+mn-ea"/>
                <a:ea typeface="+mn-ea"/>
              </a:rPr>
              <a:t>主要介绍基于</a:t>
            </a:r>
            <a:r>
              <a:rPr lang="en-US" altLang="zh-CN" sz="2000" i="1" dirty="0">
                <a:latin typeface="+mn-lt"/>
                <a:ea typeface="+mn-ea"/>
              </a:rPr>
              <a:t>Peterson</a:t>
            </a:r>
            <a:r>
              <a:rPr lang="zh-CN" altLang="en-US" sz="2000" dirty="0">
                <a:latin typeface="+mn-ea"/>
                <a:ea typeface="+mn-ea"/>
              </a:rPr>
              <a:t>算法的</a:t>
            </a:r>
            <a:r>
              <a:rPr lang="en-US" altLang="zh-CN" sz="2000" i="1" dirty="0">
                <a:latin typeface="+mn-lt"/>
                <a:ea typeface="+mn-ea"/>
              </a:rPr>
              <a:t>RS</a:t>
            </a:r>
            <a:r>
              <a:rPr lang="zh-CN" altLang="en-US" sz="2000" dirty="0">
                <a:latin typeface="+mn-ea"/>
                <a:ea typeface="+mn-ea"/>
              </a:rPr>
              <a:t>码译码：</a:t>
            </a:r>
            <a:endParaRPr lang="en-US" altLang="zh-CN" sz="2000" dirty="0">
              <a:latin typeface="+mn-lt"/>
              <a:ea typeface="+mn-ea"/>
            </a:endParaRPr>
          </a:p>
        </p:txBody>
      </p:sp>
      <p:sp>
        <p:nvSpPr>
          <p:cNvPr id="4" name="文本框 3"/>
          <p:cNvSpPr txBox="1"/>
          <p:nvPr/>
        </p:nvSpPr>
        <p:spPr>
          <a:xfrm>
            <a:off x="315714" y="2009527"/>
            <a:ext cx="3799098" cy="400110"/>
          </a:xfrm>
          <a:prstGeom prst="rect">
            <a:avLst/>
          </a:prstGeom>
          <a:noFill/>
          <a:ln>
            <a:solidFill>
              <a:srgbClr val="0070C0"/>
            </a:solidFill>
          </a:ln>
        </p:spPr>
        <p:txBody>
          <a:bodyPr wrap="square">
            <a:spAutoFit/>
          </a:bodyPr>
          <a:lstStyle/>
          <a:p>
            <a:pPr marR="0" lvl="0" defTabSz="914400" rtl="0" eaLnBrk="1" fontAlgn="auto" latinLnBrk="0" hangingPunct="1">
              <a:lnSpc>
                <a:spcPct val="100000"/>
              </a:lnSpc>
              <a:spcBef>
                <a:spcPts val="0"/>
              </a:spcBef>
              <a:spcAft>
                <a:spcPts val="0"/>
              </a:spcAft>
              <a:buClrTx/>
              <a:buSzTx/>
              <a:defRPr/>
            </a:pPr>
            <a:r>
              <a:rPr lang="en-US" altLang="zh-CN" sz="2000" i="1" dirty="0">
                <a:latin typeface="+mn-lt"/>
                <a:ea typeface="+mn-ea"/>
              </a:rPr>
              <a:t>Peterson</a:t>
            </a:r>
            <a:r>
              <a:rPr lang="zh-CN" altLang="en-US" sz="2000" dirty="0">
                <a:latin typeface="+mn-lt"/>
                <a:ea typeface="+mn-ea"/>
              </a:rPr>
              <a:t>译码</a:t>
            </a:r>
            <a:r>
              <a:rPr lang="zh-CN" altLang="en-US" sz="2000" dirty="0">
                <a:latin typeface="+mn-ea"/>
                <a:ea typeface="+mn-ea"/>
              </a:rPr>
              <a:t>算法要解决的问题：</a:t>
            </a:r>
            <a:endParaRPr lang="en-US" altLang="zh-CN" sz="2000" dirty="0">
              <a:latin typeface="+mn-lt"/>
              <a:ea typeface="+mn-ea"/>
            </a:endParaRPr>
          </a:p>
        </p:txBody>
      </p:sp>
      <p:sp>
        <p:nvSpPr>
          <p:cNvPr id="5" name="文本框 4"/>
          <p:cNvSpPr txBox="1"/>
          <p:nvPr/>
        </p:nvSpPr>
        <p:spPr>
          <a:xfrm>
            <a:off x="3426042" y="2851189"/>
            <a:ext cx="2027755" cy="400110"/>
          </a:xfrm>
          <a:prstGeom prst="rect">
            <a:avLst/>
          </a:prstGeom>
          <a:noFill/>
          <a:ln>
            <a:solidFill>
              <a:srgbClr val="92D050"/>
            </a:solidFill>
          </a:ln>
        </p:spPr>
        <p:txBody>
          <a:bodyPr wrap="square">
            <a:spAutoFit/>
          </a:bodyPr>
          <a:lstStyle/>
          <a:p>
            <a:pPr marR="0" lvl="0" defTabSz="914400" rtl="0" eaLnBrk="1" fontAlgn="auto" latinLnBrk="0" hangingPunct="1">
              <a:lnSpc>
                <a:spcPct val="100000"/>
              </a:lnSpc>
              <a:spcBef>
                <a:spcPts val="0"/>
              </a:spcBef>
              <a:spcAft>
                <a:spcPts val="0"/>
              </a:spcAft>
              <a:buClrTx/>
              <a:buSzTx/>
              <a:defRPr/>
            </a:pPr>
            <a:r>
              <a:rPr lang="zh-CN" altLang="en-US" sz="2000" dirty="0">
                <a:latin typeface="+mn-lt"/>
                <a:ea typeface="+mn-ea"/>
              </a:rPr>
              <a:t>错误发生的位置</a:t>
            </a:r>
            <a:endParaRPr lang="en-US" altLang="zh-CN" sz="2000" dirty="0">
              <a:latin typeface="+mn-lt"/>
              <a:ea typeface="+mn-ea"/>
            </a:endParaRPr>
          </a:p>
        </p:txBody>
      </p:sp>
      <p:sp>
        <p:nvSpPr>
          <p:cNvPr id="6" name="文本框 5"/>
          <p:cNvSpPr txBox="1"/>
          <p:nvPr/>
        </p:nvSpPr>
        <p:spPr>
          <a:xfrm>
            <a:off x="3426042" y="3962386"/>
            <a:ext cx="2027755" cy="400110"/>
          </a:xfrm>
          <a:prstGeom prst="rect">
            <a:avLst/>
          </a:prstGeom>
          <a:noFill/>
          <a:ln>
            <a:solidFill>
              <a:srgbClr val="92D050"/>
            </a:solidFill>
          </a:ln>
        </p:spPr>
        <p:txBody>
          <a:bodyPr wrap="square">
            <a:spAutoFit/>
          </a:bodyPr>
          <a:lstStyle/>
          <a:p>
            <a:pPr marR="0" lvl="0" defTabSz="914400" rtl="0" eaLnBrk="1" fontAlgn="auto" latinLnBrk="0" hangingPunct="1">
              <a:lnSpc>
                <a:spcPct val="100000"/>
              </a:lnSpc>
              <a:spcBef>
                <a:spcPts val="0"/>
              </a:spcBef>
              <a:spcAft>
                <a:spcPts val="0"/>
              </a:spcAft>
              <a:buClrTx/>
              <a:buSzTx/>
              <a:defRPr/>
            </a:pPr>
            <a:r>
              <a:rPr lang="zh-CN" altLang="en-US" sz="2000" dirty="0">
                <a:latin typeface="+mn-lt"/>
                <a:ea typeface="+mn-ea"/>
              </a:rPr>
              <a:t>错误发生的个数</a:t>
            </a:r>
            <a:endParaRPr lang="en-US" altLang="zh-CN" sz="2000" dirty="0">
              <a:latin typeface="+mn-lt"/>
              <a:ea typeface="+mn-ea"/>
            </a:endParaRPr>
          </a:p>
        </p:txBody>
      </p:sp>
      <p:sp>
        <p:nvSpPr>
          <p:cNvPr id="8" name="文本框 7"/>
          <p:cNvSpPr txBox="1"/>
          <p:nvPr/>
        </p:nvSpPr>
        <p:spPr>
          <a:xfrm>
            <a:off x="3426042" y="5073584"/>
            <a:ext cx="2027755" cy="400110"/>
          </a:xfrm>
          <a:prstGeom prst="rect">
            <a:avLst/>
          </a:prstGeom>
          <a:noFill/>
          <a:ln>
            <a:solidFill>
              <a:srgbClr val="92D050"/>
            </a:solidFill>
          </a:ln>
        </p:spPr>
        <p:txBody>
          <a:bodyPr wrap="square">
            <a:spAutoFit/>
          </a:bodyPr>
          <a:lstStyle/>
          <a:p>
            <a:pPr marR="0" lvl="0" defTabSz="914400" rtl="0" eaLnBrk="1" fontAlgn="auto" latinLnBrk="0" hangingPunct="1">
              <a:lnSpc>
                <a:spcPct val="100000"/>
              </a:lnSpc>
              <a:spcBef>
                <a:spcPts val="0"/>
              </a:spcBef>
              <a:spcAft>
                <a:spcPts val="0"/>
              </a:spcAft>
              <a:buClrTx/>
              <a:buSzTx/>
              <a:defRPr/>
            </a:pPr>
            <a:r>
              <a:rPr lang="zh-CN" altLang="en-US" sz="2000" dirty="0">
                <a:latin typeface="+mn-lt"/>
                <a:ea typeface="+mn-ea"/>
              </a:rPr>
              <a:t>发生错误的数值</a:t>
            </a:r>
            <a:endParaRPr lang="en-US" altLang="zh-CN" sz="2000" dirty="0">
              <a:latin typeface="+mn-lt"/>
              <a:ea typeface="+mn-ea"/>
            </a:endParaRPr>
          </a:p>
        </p:txBody>
      </p:sp>
      <p:sp>
        <p:nvSpPr>
          <p:cNvPr id="9" name="文本框 8"/>
          <p:cNvSpPr txBox="1"/>
          <p:nvPr/>
        </p:nvSpPr>
        <p:spPr>
          <a:xfrm>
            <a:off x="1239606" y="3287734"/>
            <a:ext cx="1219168" cy="400110"/>
          </a:xfrm>
          <a:prstGeom prst="rect">
            <a:avLst/>
          </a:prstGeom>
          <a:noFill/>
          <a:ln>
            <a:solidFill>
              <a:srgbClr val="92D050"/>
            </a:solidFill>
          </a:ln>
        </p:spPr>
        <p:txBody>
          <a:bodyPr wrap="square">
            <a:spAutoFit/>
          </a:bodyPr>
          <a:lstStyle/>
          <a:p>
            <a:pPr marR="0" lvl="0" defTabSz="914400" rtl="0" eaLnBrk="1" fontAlgn="auto" latinLnBrk="0" hangingPunct="1">
              <a:lnSpc>
                <a:spcPct val="100000"/>
              </a:lnSpc>
              <a:spcBef>
                <a:spcPts val="0"/>
              </a:spcBef>
              <a:spcAft>
                <a:spcPts val="0"/>
              </a:spcAft>
              <a:buClrTx/>
              <a:buSzTx/>
              <a:defRPr/>
            </a:pPr>
            <a:r>
              <a:rPr lang="en-US" altLang="zh-CN" sz="2000" i="1" dirty="0">
                <a:latin typeface="+mn-lt"/>
                <a:ea typeface="+mn-ea"/>
              </a:rPr>
              <a:t>BCH</a:t>
            </a:r>
            <a:r>
              <a:rPr lang="zh-CN" altLang="en-US" sz="2000" dirty="0">
                <a:latin typeface="+mn-lt"/>
                <a:ea typeface="+mn-ea"/>
              </a:rPr>
              <a:t>译码</a:t>
            </a:r>
            <a:endParaRPr lang="en-US" altLang="zh-CN" sz="2000" dirty="0">
              <a:latin typeface="+mn-lt"/>
              <a:ea typeface="+mn-ea"/>
            </a:endParaRPr>
          </a:p>
        </p:txBody>
      </p:sp>
      <p:sp>
        <p:nvSpPr>
          <p:cNvPr id="11" name="文本框 10"/>
          <p:cNvSpPr txBox="1"/>
          <p:nvPr/>
        </p:nvSpPr>
        <p:spPr>
          <a:xfrm>
            <a:off x="6421070" y="3962386"/>
            <a:ext cx="1219168" cy="400110"/>
          </a:xfrm>
          <a:prstGeom prst="rect">
            <a:avLst/>
          </a:prstGeom>
          <a:noFill/>
          <a:ln>
            <a:solidFill>
              <a:srgbClr val="92D050"/>
            </a:solidFill>
          </a:ln>
        </p:spPr>
        <p:txBody>
          <a:bodyPr wrap="square">
            <a:spAutoFit/>
          </a:bodyPr>
          <a:lstStyle/>
          <a:p>
            <a:pPr marR="0" lvl="0" defTabSz="914400" rtl="0" eaLnBrk="1" fontAlgn="auto" latinLnBrk="0" hangingPunct="1">
              <a:lnSpc>
                <a:spcPct val="100000"/>
              </a:lnSpc>
              <a:spcBef>
                <a:spcPts val="0"/>
              </a:spcBef>
              <a:spcAft>
                <a:spcPts val="0"/>
              </a:spcAft>
              <a:buClrTx/>
              <a:buSzTx/>
              <a:defRPr/>
            </a:pPr>
            <a:r>
              <a:rPr lang="en-US" altLang="zh-CN" sz="2000" i="1" dirty="0">
                <a:latin typeface="+mn-lt"/>
                <a:ea typeface="+mn-ea"/>
              </a:rPr>
              <a:t>RS</a:t>
            </a:r>
            <a:r>
              <a:rPr lang="zh-CN" altLang="en-US" sz="2000" dirty="0">
                <a:latin typeface="+mn-lt"/>
                <a:ea typeface="+mn-ea"/>
              </a:rPr>
              <a:t>译码</a:t>
            </a:r>
            <a:endParaRPr lang="en-US" altLang="zh-CN" sz="2000" dirty="0">
              <a:latin typeface="+mn-lt"/>
              <a:ea typeface="+mn-ea"/>
            </a:endParaRPr>
          </a:p>
        </p:txBody>
      </p:sp>
      <p:sp>
        <p:nvSpPr>
          <p:cNvPr id="12" name="左大括号 11"/>
          <p:cNvSpPr/>
          <p:nvPr/>
        </p:nvSpPr>
        <p:spPr bwMode="auto">
          <a:xfrm>
            <a:off x="2841399" y="3019471"/>
            <a:ext cx="228594" cy="1142970"/>
          </a:xfrm>
          <a:prstGeom prst="leftBrace">
            <a:avLst/>
          </a:prstGeom>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lstStyle/>
          <a:p>
            <a:pPr marL="342900" marR="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v"/>
            </a:pPr>
            <a:endParaRPr kumimoji="1" lang="zh-CN" altLang="en-US" sz="2800" b="0" i="0" u="none" strike="noStrike" cap="none" normalizeH="0" baseline="0">
              <a:ln>
                <a:noFill/>
              </a:ln>
              <a:solidFill>
                <a:srgbClr val="336699"/>
              </a:solidFill>
              <a:effectLst/>
              <a:latin typeface="黑体" panose="02010609060101010101" pitchFamily="49" charset="-122"/>
              <a:ea typeface="黑体" panose="02010609060101010101" pitchFamily="49" charset="-122"/>
            </a:endParaRPr>
          </a:p>
        </p:txBody>
      </p:sp>
      <p:sp>
        <p:nvSpPr>
          <p:cNvPr id="13" name="右大括号 12"/>
          <p:cNvSpPr/>
          <p:nvPr/>
        </p:nvSpPr>
        <p:spPr bwMode="auto">
          <a:xfrm>
            <a:off x="5735288" y="3019471"/>
            <a:ext cx="304792" cy="2301827"/>
          </a:xfrm>
          <a:prstGeom prst="rightBrace">
            <a:avLst/>
          </a:prstGeom>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lstStyle/>
          <a:p>
            <a:pPr marL="342900" marR="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v"/>
            </a:pPr>
            <a:endParaRPr kumimoji="1" lang="zh-CN" altLang="en-US" sz="2800" b="0" i="0" u="none" strike="noStrike" cap="none" normalizeH="0" baseline="0">
              <a:ln>
                <a:noFill/>
              </a:ln>
              <a:solidFill>
                <a:srgbClr val="336699"/>
              </a:solidFill>
              <a:effectLst/>
              <a:latin typeface="黑体" panose="02010609060101010101" pitchFamily="49" charset="-122"/>
              <a:ea typeface="黑体" panose="02010609060101010101" pitchFamily="49" charset="-122"/>
            </a:endParaRPr>
          </a:p>
        </p:txBody>
      </p:sp>
      <p:pic>
        <p:nvPicPr>
          <p:cNvPr id="15" name="图形 14" descr="问号"/>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7030654" y="5711932"/>
            <a:ext cx="914400" cy="914400"/>
          </a:xfrm>
          <a:prstGeom prst="rect">
            <a:avLst/>
          </a:prstGeom>
        </p:spPr>
      </p:pic>
      <p:sp>
        <p:nvSpPr>
          <p:cNvPr id="16" name="文本框 15"/>
          <p:cNvSpPr txBox="1"/>
          <p:nvPr/>
        </p:nvSpPr>
        <p:spPr>
          <a:xfrm>
            <a:off x="5683528" y="6175690"/>
            <a:ext cx="1475084" cy="400110"/>
          </a:xfrm>
          <a:prstGeom prst="rect">
            <a:avLst/>
          </a:prstGeom>
          <a:noFill/>
        </p:spPr>
        <p:txBody>
          <a:bodyPr wrap="none" rtlCol="0" anchor="t">
            <a:spAutoFit/>
          </a:bodyPr>
          <a:lstStyle/>
          <a:p>
            <a:r>
              <a:rPr lang="zh-CN" altLang="en-US" sz="2000" b="1" dirty="0">
                <a:latin typeface="黑体" panose="02010609060101010101" pitchFamily="49" charset="-122"/>
                <a:ea typeface="黑体" panose="02010609060101010101" pitchFamily="49" charset="-122"/>
                <a:sym typeface="+mn-ea"/>
              </a:rPr>
              <a:t>为什么不同</a:t>
            </a:r>
            <a:endParaRPr lang="zh-CN" altLang="en-US" sz="2000" b="1" dirty="0">
              <a:latin typeface="黑体" panose="02010609060101010101" pitchFamily="49" charset="-122"/>
              <a:ea typeface="黑体" panose="02010609060101010101" pitchFamily="49" charset="-122"/>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en-US" altLang="zh-CN" sz="2400" dirty="0">
                <a:sym typeface="+mn-ea"/>
              </a:rPr>
              <a:t>R-S</a:t>
            </a:r>
            <a:r>
              <a:rPr lang="zh-CN" altLang="en-US" sz="2400" dirty="0">
                <a:sym typeface="+mn-ea"/>
              </a:rPr>
              <a:t>码的译码过程</a:t>
            </a:r>
            <a:endParaRPr lang="zh-CN" altLang="en-US" sz="2400" dirty="0">
              <a:sym typeface="+mn-ea"/>
            </a:endParaRPr>
          </a:p>
        </p:txBody>
      </p:sp>
      <p:sp>
        <p:nvSpPr>
          <p:cNvPr id="7" name="文本框 6"/>
          <p:cNvSpPr txBox="1"/>
          <p:nvPr/>
        </p:nvSpPr>
        <p:spPr>
          <a:xfrm>
            <a:off x="203198" y="1023895"/>
            <a:ext cx="8754627" cy="400110"/>
          </a:xfrm>
          <a:prstGeom prst="rect">
            <a:avLst/>
          </a:prstGeom>
          <a:noFill/>
        </p:spPr>
        <p:txBody>
          <a:bodyPr wrap="square">
            <a:spAutoFit/>
          </a:bodyPr>
          <a:lstStyle/>
          <a:p>
            <a:pPr lvl="0" rtl="0" eaLnBrk="1" fontAlgn="auto" hangingPunct="1">
              <a:spcBef>
                <a:spcPts val="0"/>
              </a:spcBef>
              <a:spcAft>
                <a:spcPts val="0"/>
              </a:spcAft>
              <a:defRPr/>
            </a:pPr>
            <a:r>
              <a:rPr lang="en-US" altLang="zh-CN" sz="2000" i="1" dirty="0">
                <a:latin typeface="+mn-lt"/>
                <a:ea typeface="仿宋" panose="02010609060101010101" pitchFamily="49" charset="-122"/>
              </a:rPr>
              <a:t>RS</a:t>
            </a:r>
            <a:r>
              <a:rPr lang="zh-CN" altLang="en-US" sz="2000" dirty="0">
                <a:latin typeface="+mn-ea"/>
                <a:ea typeface="+mn-ea"/>
              </a:rPr>
              <a:t>码译码过程流程图：</a:t>
            </a:r>
            <a:endParaRPr lang="en-US" altLang="zh-CN" sz="2000" dirty="0">
              <a:latin typeface="+mn-ea"/>
              <a:ea typeface="+mn-ea"/>
            </a:endParaRPr>
          </a:p>
        </p:txBody>
      </p:sp>
      <mc:AlternateContent xmlns:mc="http://schemas.openxmlformats.org/markup-compatibility/2006">
        <mc:Choice xmlns:a14="http://schemas.microsoft.com/office/drawing/2010/main" Requires="a14">
          <p:sp>
            <p:nvSpPr>
              <p:cNvPr id="3" name="矩形 2"/>
              <p:cNvSpPr/>
              <p:nvPr/>
            </p:nvSpPr>
            <p:spPr>
              <a:xfrm>
                <a:off x="986690" y="1828842"/>
                <a:ext cx="2743128" cy="990574"/>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2"/>
                    </a:solidFill>
                  </a:rPr>
                  <a:t>计算接受多项式</a:t>
                </a:r>
                <a:r>
                  <a:rPr lang="en-US" altLang="zh-CN" sz="2000" i="1" dirty="0">
                    <a:solidFill>
                      <a:schemeClr val="tx2"/>
                    </a:solidFill>
                  </a:rPr>
                  <a:t>r</a:t>
                </a:r>
                <a:r>
                  <a:rPr lang="en-US" altLang="zh-CN" sz="2000" dirty="0">
                    <a:solidFill>
                      <a:schemeClr val="tx2"/>
                    </a:solidFill>
                  </a:rPr>
                  <a:t>(</a:t>
                </a:r>
                <a:r>
                  <a:rPr lang="en-US" altLang="zh-CN" sz="2000" i="1" dirty="0">
                    <a:solidFill>
                      <a:schemeClr val="tx2"/>
                    </a:solidFill>
                  </a:rPr>
                  <a:t>x</a:t>
                </a:r>
                <a:r>
                  <a:rPr lang="en-US" altLang="zh-CN" sz="2000" dirty="0">
                    <a:solidFill>
                      <a:schemeClr val="tx2"/>
                    </a:solidFill>
                  </a:rPr>
                  <a:t>)</a:t>
                </a:r>
                <a:r>
                  <a:rPr lang="zh-CN" altLang="en-US" sz="2000" dirty="0">
                    <a:solidFill>
                      <a:schemeClr val="tx2"/>
                    </a:solidFill>
                  </a:rPr>
                  <a:t>在码零点处的典型值</a:t>
                </a:r>
                <a14:m>
                  <m:oMath xmlns:m="http://schemas.openxmlformats.org/officeDocument/2006/math">
                    <m:sSub>
                      <m:sSubPr>
                        <m:ctrlPr>
                          <a:rPr lang="zh-CN" altLang="en-US" sz="2000" i="1" smtClean="0">
                            <a:solidFill>
                              <a:schemeClr val="tx2"/>
                            </a:solidFill>
                            <a:latin typeface="Cambria Math" panose="02040503050406030204" pitchFamily="18" charset="0"/>
                          </a:rPr>
                        </m:ctrlPr>
                      </m:sSubPr>
                      <m:e>
                        <m:r>
                          <a:rPr lang="en-US" altLang="zh-CN" sz="2000" b="0" i="1" smtClean="0">
                            <a:solidFill>
                              <a:schemeClr val="tx2"/>
                            </a:solidFill>
                            <a:latin typeface="Cambria Math" panose="02040503050406030204" pitchFamily="18" charset="0"/>
                          </a:rPr>
                          <m:t>𝑆</m:t>
                        </m:r>
                      </m:e>
                      <m:sub>
                        <m:r>
                          <a:rPr lang="en-US" altLang="zh-CN" sz="2000" b="0" i="1" smtClean="0">
                            <a:solidFill>
                              <a:schemeClr val="tx2"/>
                            </a:solidFill>
                            <a:latin typeface="Cambria Math" panose="02040503050406030204" pitchFamily="18" charset="0"/>
                          </a:rPr>
                          <m:t>𝑖</m:t>
                        </m:r>
                      </m:sub>
                    </m:sSub>
                  </m:oMath>
                </a14:m>
                <a:endParaRPr lang="zh-CN" altLang="en-US" sz="2000" dirty="0">
                  <a:solidFill>
                    <a:schemeClr val="tx2"/>
                  </a:solidFill>
                </a:endParaRPr>
              </a:p>
            </p:txBody>
          </p:sp>
        </mc:Choice>
        <mc:Fallback>
          <p:sp>
            <p:nvSpPr>
              <p:cNvPr id="3" name="矩形 2"/>
              <p:cNvSpPr>
                <a:spLocks noRot="1" noChangeAspect="1" noMove="1" noResize="1" noEditPoints="1" noAdjustHandles="1" noChangeArrowheads="1" noChangeShapeType="1" noTextEdit="1"/>
              </p:cNvSpPr>
              <p:nvPr/>
            </p:nvSpPr>
            <p:spPr>
              <a:xfrm>
                <a:off x="986690" y="1828842"/>
                <a:ext cx="2743128" cy="990574"/>
              </a:xfrm>
              <a:prstGeom prst="rect">
                <a:avLst/>
              </a:prstGeom>
              <a:blipFill rotWithShape="1">
                <a:blip r:embed="rId1"/>
                <a:stretch>
                  <a:fillRect l="-251" t="-645" r="-215" b="-639"/>
                </a:stretch>
              </a:bli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4648198" y="1828842"/>
                <a:ext cx="2743128" cy="990574"/>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2"/>
                    </a:solidFill>
                  </a:rPr>
                  <a:t>由</a:t>
                </a:r>
                <a14:m>
                  <m:oMath xmlns:m="http://schemas.openxmlformats.org/officeDocument/2006/math">
                    <m:sSub>
                      <m:sSubPr>
                        <m:ctrlPr>
                          <a:rPr lang="zh-CN" altLang="en-US" sz="2000" i="1" smtClean="0">
                            <a:solidFill>
                              <a:schemeClr val="tx2"/>
                            </a:solidFill>
                            <a:latin typeface="Cambria Math" panose="02040503050406030204" pitchFamily="18" charset="0"/>
                          </a:rPr>
                        </m:ctrlPr>
                      </m:sSubPr>
                      <m:e>
                        <m:r>
                          <a:rPr lang="en-US" altLang="zh-CN" sz="2000" b="0" i="1" smtClean="0">
                            <a:solidFill>
                              <a:schemeClr val="tx2"/>
                            </a:solidFill>
                            <a:latin typeface="Cambria Math" panose="02040503050406030204" pitchFamily="18" charset="0"/>
                          </a:rPr>
                          <m:t>𝑆</m:t>
                        </m:r>
                      </m:e>
                      <m:sub>
                        <m:r>
                          <a:rPr lang="en-US" altLang="zh-CN" sz="2000" b="0" i="1" smtClean="0">
                            <a:solidFill>
                              <a:schemeClr val="tx2"/>
                            </a:solidFill>
                            <a:latin typeface="Cambria Math" panose="02040503050406030204" pitchFamily="18" charset="0"/>
                          </a:rPr>
                          <m:t>𝑖</m:t>
                        </m:r>
                      </m:sub>
                    </m:sSub>
                  </m:oMath>
                </a14:m>
                <a:r>
                  <a:rPr lang="zh-CN" altLang="en-US" sz="2000" dirty="0">
                    <a:solidFill>
                      <a:schemeClr val="tx2"/>
                    </a:solidFill>
                  </a:rPr>
                  <a:t>求出错误位置多项式</a:t>
                </a:r>
                <a14:m>
                  <m:oMath xmlns:m="http://schemas.openxmlformats.org/officeDocument/2006/math">
                    <m:sSub>
                      <m:sSubPr>
                        <m:ctrlPr>
                          <a:rPr lang="en-US" altLang="zh-CN" sz="2000" b="1" i="1" dirty="0">
                            <a:solidFill>
                              <a:schemeClr val="tx1"/>
                            </a:solidFill>
                            <a:latin typeface="Cambria Math" panose="02040503050406030204" pitchFamily="18" charset="0"/>
                          </a:rPr>
                        </m:ctrlPr>
                      </m:sSubPr>
                      <m:e>
                        <m:r>
                          <a:rPr lang="en-US" altLang="zh-CN" sz="2000" b="1" i="1" dirty="0">
                            <a:solidFill>
                              <a:schemeClr val="tx1"/>
                            </a:solidFill>
                            <a:latin typeface="Cambria Math" panose="02040503050406030204" pitchFamily="18" charset="0"/>
                          </a:rPr>
                          <m:t>𝛬</m:t>
                        </m:r>
                      </m:e>
                      <m:sub>
                        <m:d>
                          <m:dPr>
                            <m:ctrlPr>
                              <a:rPr lang="en-US" altLang="zh-CN" sz="2000" b="1" i="1" dirty="0">
                                <a:solidFill>
                                  <a:schemeClr val="tx1"/>
                                </a:solidFill>
                                <a:latin typeface="Cambria Math" panose="02040503050406030204" pitchFamily="18" charset="0"/>
                              </a:rPr>
                            </m:ctrlPr>
                          </m:dPr>
                          <m:e>
                            <m:r>
                              <a:rPr lang="en-US" altLang="zh-CN" sz="2000" b="1" i="1" dirty="0">
                                <a:solidFill>
                                  <a:schemeClr val="tx1"/>
                                </a:solidFill>
                                <a:latin typeface="Cambria Math" panose="02040503050406030204" pitchFamily="18" charset="0"/>
                              </a:rPr>
                              <m:t>𝑥</m:t>
                            </m:r>
                          </m:e>
                        </m:d>
                      </m:sub>
                    </m:sSub>
                  </m:oMath>
                </a14:m>
                <a:r>
                  <a:rPr lang="zh-CN" altLang="en-US" sz="2000" dirty="0">
                    <a:solidFill>
                      <a:schemeClr val="tx2"/>
                    </a:solidFill>
                  </a:rPr>
                  <a:t>的系数</a:t>
                </a:r>
                <a:endParaRPr lang="zh-CN" altLang="en-US" sz="2000" dirty="0">
                  <a:solidFill>
                    <a:schemeClr val="tx2"/>
                  </a:solidFill>
                </a:endParaRPr>
              </a:p>
            </p:txBody>
          </p:sp>
        </mc:Choice>
        <mc:Fallback>
          <p:sp>
            <p:nvSpPr>
              <p:cNvPr id="5" name="矩形 4"/>
              <p:cNvSpPr>
                <a:spLocks noRot="1" noChangeAspect="1" noMove="1" noResize="1" noEditPoints="1" noAdjustHandles="1" noChangeArrowheads="1" noChangeShapeType="1" noTextEdit="1"/>
              </p:cNvSpPr>
              <p:nvPr/>
            </p:nvSpPr>
            <p:spPr>
              <a:xfrm>
                <a:off x="4648198" y="1828842"/>
                <a:ext cx="2743128" cy="990574"/>
              </a:xfrm>
              <a:prstGeom prst="rect">
                <a:avLst/>
              </a:prstGeom>
              <a:blipFill rotWithShape="1">
                <a:blip r:embed="rId2"/>
                <a:stretch>
                  <a:fillRect l="-255" t="-645" r="-211" b="-639"/>
                </a:stretch>
              </a:bli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5714970" y="3527370"/>
                <a:ext cx="2743128" cy="990574"/>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解出</a:t>
                </a:r>
                <a14:m>
                  <m:oMath xmlns:m="http://schemas.openxmlformats.org/officeDocument/2006/math">
                    <m:sSub>
                      <m:sSubPr>
                        <m:ctrlPr>
                          <a:rPr lang="en-US" altLang="zh-CN" sz="2000" b="1" i="1" dirty="0">
                            <a:solidFill>
                              <a:schemeClr val="tx1"/>
                            </a:solidFill>
                            <a:latin typeface="Cambria Math" panose="02040503050406030204" pitchFamily="18" charset="0"/>
                          </a:rPr>
                        </m:ctrlPr>
                      </m:sSubPr>
                      <m:e>
                        <m:r>
                          <a:rPr lang="en-US" altLang="zh-CN" sz="2000" b="1" i="1" dirty="0">
                            <a:solidFill>
                              <a:schemeClr val="tx1"/>
                            </a:solidFill>
                            <a:latin typeface="Cambria Math" panose="02040503050406030204" pitchFamily="18" charset="0"/>
                          </a:rPr>
                          <m:t>𝛬</m:t>
                        </m:r>
                      </m:e>
                      <m:sub>
                        <m:d>
                          <m:dPr>
                            <m:ctrlPr>
                              <a:rPr lang="en-US" altLang="zh-CN" sz="2000" b="1" i="1" dirty="0">
                                <a:solidFill>
                                  <a:schemeClr val="tx1"/>
                                </a:solidFill>
                                <a:latin typeface="Cambria Math" panose="02040503050406030204" pitchFamily="18" charset="0"/>
                              </a:rPr>
                            </m:ctrlPr>
                          </m:dPr>
                          <m:e>
                            <m:r>
                              <a:rPr lang="en-US" altLang="zh-CN" sz="2000" b="1" i="1" dirty="0">
                                <a:solidFill>
                                  <a:schemeClr val="tx1"/>
                                </a:solidFill>
                                <a:latin typeface="Cambria Math" panose="02040503050406030204" pitchFamily="18" charset="0"/>
                              </a:rPr>
                              <m:t>𝑥</m:t>
                            </m:r>
                          </m:e>
                        </m:d>
                      </m:sub>
                    </m:sSub>
                  </m:oMath>
                </a14:m>
                <a:r>
                  <a:rPr lang="zh-CN" altLang="en-US" sz="2000" dirty="0">
                    <a:solidFill>
                      <a:schemeClr val="tx2"/>
                    </a:solidFill>
                  </a:rPr>
                  <a:t>的根，根的倒数就是错误位置</a:t>
                </a:r>
                <a:endParaRPr lang="zh-CN" altLang="en-US" sz="2000" dirty="0">
                  <a:solidFill>
                    <a:schemeClr val="tx2"/>
                  </a:solidFill>
                </a:endParaRPr>
              </a:p>
            </p:txBody>
          </p:sp>
        </mc:Choice>
        <mc:Fallback>
          <p:sp>
            <p:nvSpPr>
              <p:cNvPr id="6" name="矩形 5"/>
              <p:cNvSpPr>
                <a:spLocks noRot="1" noChangeAspect="1" noMove="1" noResize="1" noEditPoints="1" noAdjustHandles="1" noChangeArrowheads="1" noChangeShapeType="1" noTextEdit="1"/>
              </p:cNvSpPr>
              <p:nvPr/>
            </p:nvSpPr>
            <p:spPr>
              <a:xfrm>
                <a:off x="5714970" y="3527370"/>
                <a:ext cx="2743128" cy="990574"/>
              </a:xfrm>
              <a:prstGeom prst="rect">
                <a:avLst/>
              </a:prstGeom>
              <a:blipFill rotWithShape="1">
                <a:blip r:embed="rId3"/>
                <a:stretch>
                  <a:fillRect l="-254" t="-700" r="-212" b="-585"/>
                </a:stretch>
              </a:bli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8" name="矩形 7"/>
          <p:cNvSpPr/>
          <p:nvPr/>
        </p:nvSpPr>
        <p:spPr>
          <a:xfrm>
            <a:off x="4648198" y="5265186"/>
            <a:ext cx="2743128" cy="990574"/>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2"/>
                </a:solidFill>
              </a:rPr>
              <a:t>求得错误值</a:t>
            </a:r>
            <a:endParaRPr lang="zh-CN" altLang="en-US" sz="2000" dirty="0">
              <a:solidFill>
                <a:schemeClr val="tx2"/>
              </a:solidFill>
            </a:endParaRPr>
          </a:p>
        </p:txBody>
      </p:sp>
      <p:sp>
        <p:nvSpPr>
          <p:cNvPr id="9" name="矩形 8"/>
          <p:cNvSpPr/>
          <p:nvPr/>
        </p:nvSpPr>
        <p:spPr>
          <a:xfrm>
            <a:off x="986690" y="5265186"/>
            <a:ext cx="2743128" cy="990574"/>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2"/>
                </a:solidFill>
              </a:rPr>
              <a:t>根据错误位置和错误值纠正接受码字</a:t>
            </a:r>
            <a:endParaRPr lang="zh-CN" altLang="en-US" sz="2000" dirty="0">
              <a:solidFill>
                <a:schemeClr val="tx2"/>
              </a:solidFill>
            </a:endParaRPr>
          </a:p>
        </p:txBody>
      </p:sp>
      <p:sp>
        <p:nvSpPr>
          <p:cNvPr id="4" name="箭头: 右 3"/>
          <p:cNvSpPr/>
          <p:nvPr/>
        </p:nvSpPr>
        <p:spPr>
          <a:xfrm>
            <a:off x="3962440" y="2228881"/>
            <a:ext cx="457188" cy="19049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下 11"/>
          <p:cNvSpPr/>
          <p:nvPr/>
        </p:nvSpPr>
        <p:spPr>
          <a:xfrm>
            <a:off x="7010336" y="3000351"/>
            <a:ext cx="152396" cy="400110"/>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下 12"/>
          <p:cNvSpPr/>
          <p:nvPr/>
        </p:nvSpPr>
        <p:spPr>
          <a:xfrm>
            <a:off x="7010336" y="4701332"/>
            <a:ext cx="152396" cy="400110"/>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左 13"/>
          <p:cNvSpPr/>
          <p:nvPr/>
        </p:nvSpPr>
        <p:spPr>
          <a:xfrm>
            <a:off x="3962440" y="5665225"/>
            <a:ext cx="457188" cy="190495"/>
          </a:xfrm>
          <a:prstGeom prst="lef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986690" y="3822602"/>
            <a:ext cx="2743128" cy="400110"/>
          </a:xfrm>
          <a:prstGeom prst="rect">
            <a:avLst/>
          </a:prstGeom>
          <a:noFill/>
          <a:ln>
            <a:noFill/>
          </a:ln>
        </p:spPr>
        <p:txBody>
          <a:bodyPr wrap="square">
            <a:spAutoFit/>
          </a:bodyPr>
          <a:lstStyle/>
          <a:p>
            <a:pPr marR="0" lvl="0" defTabSz="914400" rtl="0" eaLnBrk="1" fontAlgn="auto" latinLnBrk="0" hangingPunct="1">
              <a:lnSpc>
                <a:spcPct val="100000"/>
              </a:lnSpc>
              <a:spcBef>
                <a:spcPts val="0"/>
              </a:spcBef>
              <a:spcAft>
                <a:spcPts val="0"/>
              </a:spcAft>
              <a:buClrTx/>
              <a:buSzTx/>
              <a:defRPr/>
            </a:pPr>
            <a:r>
              <a:rPr lang="en-US" altLang="zh-CN" sz="2000" i="1" dirty="0">
                <a:latin typeface="+mn-lt"/>
                <a:ea typeface="+mn-ea"/>
              </a:rPr>
              <a:t>Peterson</a:t>
            </a:r>
            <a:r>
              <a:rPr lang="zh-CN" altLang="en-US" sz="2000" dirty="0">
                <a:latin typeface="+mn-lt"/>
                <a:ea typeface="+mn-ea"/>
              </a:rPr>
              <a:t>译码</a:t>
            </a:r>
            <a:r>
              <a:rPr lang="zh-CN" altLang="en-US" sz="2000" dirty="0">
                <a:latin typeface="+mn-ea"/>
                <a:ea typeface="+mn-ea"/>
              </a:rPr>
              <a:t>算法流程</a:t>
            </a:r>
            <a:endParaRPr lang="en-US" altLang="zh-CN" sz="2000" dirty="0">
              <a:latin typeface="+mn-lt"/>
              <a:ea typeface="+mn-ea"/>
            </a:endParaRPr>
          </a:p>
        </p:txBody>
      </p:sp>
      <p:sp>
        <p:nvSpPr>
          <p:cNvPr id="22" name="椭圆 21"/>
          <p:cNvSpPr/>
          <p:nvPr/>
        </p:nvSpPr>
        <p:spPr>
          <a:xfrm>
            <a:off x="469632" y="3483559"/>
            <a:ext cx="3505132" cy="1117483"/>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en-US" altLang="zh-CN" sz="2400" dirty="0">
                <a:sym typeface="+mn-ea"/>
              </a:rPr>
              <a:t>R-S</a:t>
            </a:r>
            <a:r>
              <a:rPr lang="zh-CN" altLang="en-US" sz="2400" dirty="0">
                <a:sym typeface="+mn-ea"/>
              </a:rPr>
              <a:t>码的译码过程</a:t>
            </a:r>
            <a:endParaRPr lang="zh-CN" altLang="en-US" sz="2400" dirty="0">
              <a:sym typeface="+mn-ea"/>
            </a:endParaRPr>
          </a:p>
        </p:txBody>
      </p:sp>
      <mc:AlternateContent xmlns:mc="http://schemas.openxmlformats.org/markup-compatibility/2006">
        <mc:Choice xmlns:a14="http://schemas.microsoft.com/office/drawing/2010/main" Requires="a14">
          <p:sp>
            <p:nvSpPr>
              <p:cNvPr id="7" name="文本框 6"/>
              <p:cNvSpPr txBox="1"/>
              <p:nvPr/>
            </p:nvSpPr>
            <p:spPr>
              <a:xfrm>
                <a:off x="228714" y="1676446"/>
                <a:ext cx="8754627" cy="3781484"/>
              </a:xfrm>
              <a:prstGeom prst="rect">
                <a:avLst/>
              </a:prstGeom>
              <a:noFill/>
            </p:spPr>
            <p:txBody>
              <a:bodyPr wrap="square">
                <a:spAutoFit/>
              </a:bodyPr>
              <a:lstStyle/>
              <a:p>
                <a:pPr marL="342900" marR="0" lvl="0" indent="-342900"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i="0" u="none" strike="noStrike" kern="1200" cap="none" spc="0" normalizeH="0" baseline="0" noProof="0" dirty="0">
                    <a:ln>
                      <a:noFill/>
                    </a:ln>
                    <a:solidFill>
                      <a:prstClr val="black"/>
                    </a:solidFill>
                    <a:effectLst/>
                    <a:uLnTx/>
                    <a:uFillTx/>
                    <a:latin typeface="+mn-ea"/>
                    <a:ea typeface="+mn-ea"/>
                    <a:cs typeface="+mn-cs"/>
                  </a:rPr>
                  <a:t>假设接受到的码字是</a:t>
                </a:r>
                <a:r>
                  <a:rPr lang="en-US" altLang="zh-CN" sz="2000" noProof="0" dirty="0">
                    <a:solidFill>
                      <a:prstClr val="black"/>
                    </a:solidFill>
                    <a:latin typeface="+mn-lt"/>
                    <a:ea typeface="仿宋" panose="02010609060101010101" pitchFamily="49" charset="-122"/>
                    <a:cs typeface="+mn-cs"/>
                  </a:rPr>
                  <a:t>(</a:t>
                </a:r>
                <a14:m>
                  <m:oMath xmlns:m="http://schemas.openxmlformats.org/officeDocument/2006/math">
                    <m:sSub>
                      <m:sSubPr>
                        <m:ctrlP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仿宋" panose="02010609060101010101" pitchFamily="49" charset="-122"/>
                            <a:cs typeface="+mn-cs"/>
                          </a:rPr>
                        </m:ctrlPr>
                      </m:sSubPr>
                      <m:e>
                        <m:r>
                          <a:rPr kumimoji="0" lang="en-US" altLang="zh-CN" sz="2000" b="1" i="0" u="none" strike="noStrike" kern="1200" cap="none" spc="0" normalizeH="0" baseline="0" noProof="0">
                            <a:ln>
                              <a:noFill/>
                            </a:ln>
                            <a:solidFill>
                              <a:prstClr val="black"/>
                            </a:solidFill>
                            <a:effectLst/>
                            <a:uLnTx/>
                            <a:uFillTx/>
                            <a:latin typeface="Cambria Math" panose="02040503050406030204" pitchFamily="18" charset="0"/>
                            <a:ea typeface="仿宋" panose="02010609060101010101" pitchFamily="49" charset="-122"/>
                            <a:cs typeface="+mn-cs"/>
                          </a:rPr>
                          <m:t>𝑟</m:t>
                        </m:r>
                      </m:e>
                      <m:sub>
                        <m:r>
                          <a:rPr kumimoji="0" lang="en-US" altLang="zh-CN" sz="2000" b="1" i="0" u="none" strike="noStrike" kern="1200" cap="none" spc="0" normalizeH="0" baseline="0" noProof="0">
                            <a:ln>
                              <a:noFill/>
                            </a:ln>
                            <a:solidFill>
                              <a:prstClr val="black"/>
                            </a:solidFill>
                            <a:effectLst/>
                            <a:uLnTx/>
                            <a:uFillTx/>
                            <a:latin typeface="Cambria Math" panose="02040503050406030204" pitchFamily="18" charset="0"/>
                            <a:ea typeface="仿宋" panose="02010609060101010101" pitchFamily="49" charset="-122"/>
                            <a:cs typeface="+mn-cs"/>
                          </a:rPr>
                          <m:t>0</m:t>
                        </m:r>
                      </m:sub>
                    </m:sSub>
                  </m:oMath>
                </a14:m>
                <a:r>
                  <a:rPr kumimoji="0" lang="en-US" altLang="zh-CN" sz="2000" b="1" i="0" u="none" strike="noStrike" kern="1200" cap="none" spc="0" normalizeH="0" baseline="0" noProof="0" dirty="0">
                    <a:ln>
                      <a:noFill/>
                    </a:ln>
                    <a:solidFill>
                      <a:prstClr val="black"/>
                    </a:solidFill>
                    <a:effectLst/>
                    <a:uLnTx/>
                    <a:uFillTx/>
                    <a:latin typeface="+mn-lt"/>
                    <a:ea typeface="仿宋" panose="02010609060101010101" pitchFamily="49" charset="-122"/>
                    <a:cs typeface="+mn-cs"/>
                  </a:rPr>
                  <a:t>, </a:t>
                </a:r>
                <a14:m>
                  <m:oMath xmlns:m="http://schemas.openxmlformats.org/officeDocument/2006/math">
                    <m:sSub>
                      <m:sSubPr>
                        <m:ctrlP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仿宋" panose="02010609060101010101" pitchFamily="49" charset="-122"/>
                            <a:cs typeface="+mn-cs"/>
                          </a:rPr>
                        </m:ctrlPr>
                      </m:sSubPr>
                      <m:e>
                        <m:r>
                          <a:rPr kumimoji="0" lang="en-US" altLang="zh-CN" sz="2000" b="1" i="0" u="none" strike="noStrike" kern="1200" cap="none" spc="0" normalizeH="0" baseline="0" noProof="0">
                            <a:ln>
                              <a:noFill/>
                            </a:ln>
                            <a:solidFill>
                              <a:prstClr val="black"/>
                            </a:solidFill>
                            <a:effectLst/>
                            <a:uLnTx/>
                            <a:uFillTx/>
                            <a:latin typeface="Cambria Math" panose="02040503050406030204" pitchFamily="18" charset="0"/>
                            <a:ea typeface="仿宋" panose="02010609060101010101" pitchFamily="49" charset="-122"/>
                            <a:cs typeface="+mn-cs"/>
                          </a:rPr>
                          <m:t>𝑟</m:t>
                        </m:r>
                      </m:e>
                      <m:sub>
                        <m:r>
                          <a:rPr kumimoji="0" lang="en-US" altLang="zh-CN" sz="2000" b="1" i="0" u="none" strike="noStrike" kern="1200" cap="none" spc="0" normalizeH="0" baseline="0" noProof="0">
                            <a:ln>
                              <a:noFill/>
                            </a:ln>
                            <a:solidFill>
                              <a:prstClr val="black"/>
                            </a:solidFill>
                            <a:effectLst/>
                            <a:uLnTx/>
                            <a:uFillTx/>
                            <a:latin typeface="Cambria Math" panose="02040503050406030204" pitchFamily="18" charset="0"/>
                            <a:ea typeface="仿宋" panose="02010609060101010101" pitchFamily="49" charset="-122"/>
                            <a:cs typeface="+mn-cs"/>
                          </a:rPr>
                          <m:t>1</m:t>
                        </m:r>
                      </m:sub>
                    </m:sSub>
                    <m:r>
                      <a:rPr kumimoji="0" lang="en-US" altLang="zh-CN" sz="2000" b="1" i="0" u="none" strike="noStrike" kern="1200" cap="none" spc="0" normalizeH="0" baseline="0" noProof="0">
                        <a:ln>
                          <a:noFill/>
                        </a:ln>
                        <a:solidFill>
                          <a:prstClr val="black"/>
                        </a:solidFill>
                        <a:effectLst/>
                        <a:uLnTx/>
                        <a:uFillTx/>
                        <a:latin typeface="Cambria Math" panose="02040503050406030204" pitchFamily="18" charset="0"/>
                        <a:ea typeface="仿宋" panose="02010609060101010101" pitchFamily="49" charset="-122"/>
                        <a:cs typeface="+mn-cs"/>
                      </a:rPr>
                      <m:t> ,…,</m:t>
                    </m:r>
                    <m:sSub>
                      <m:sSubPr>
                        <m:ctrlP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仿宋" panose="02010609060101010101" pitchFamily="49" charset="-122"/>
                            <a:cs typeface="+mn-cs"/>
                          </a:rPr>
                        </m:ctrlPr>
                      </m:sSubPr>
                      <m:e>
                        <m:r>
                          <a:rPr kumimoji="0" lang="en-US" altLang="zh-CN" sz="2000" b="1" i="0" u="none" strike="noStrike" kern="1200" cap="none" spc="0" normalizeH="0" baseline="0" noProof="0">
                            <a:ln>
                              <a:noFill/>
                            </a:ln>
                            <a:solidFill>
                              <a:prstClr val="black"/>
                            </a:solidFill>
                            <a:effectLst/>
                            <a:uLnTx/>
                            <a:uFillTx/>
                            <a:latin typeface="Cambria Math" panose="02040503050406030204" pitchFamily="18" charset="0"/>
                            <a:ea typeface="仿宋" panose="02010609060101010101" pitchFamily="49" charset="-122"/>
                            <a:cs typeface="+mn-cs"/>
                          </a:rPr>
                          <m:t>𝑟</m:t>
                        </m:r>
                      </m:e>
                      <m:sub>
                        <m:r>
                          <a:rPr kumimoji="0" lang="en-US" altLang="zh-CN" sz="2000" b="1" i="0" u="none" strike="noStrike" kern="1200" cap="none" spc="0" normalizeH="0" baseline="0" noProof="0">
                            <a:ln>
                              <a:noFill/>
                            </a:ln>
                            <a:solidFill>
                              <a:prstClr val="black"/>
                            </a:solidFill>
                            <a:effectLst/>
                            <a:uLnTx/>
                            <a:uFillTx/>
                            <a:latin typeface="Cambria Math" panose="02040503050406030204" pitchFamily="18" charset="0"/>
                            <a:ea typeface="仿宋" panose="02010609060101010101" pitchFamily="49" charset="-122"/>
                            <a:cs typeface="+mn-cs"/>
                          </a:rPr>
                          <m:t>𝑛</m:t>
                        </m:r>
                        <m:r>
                          <a:rPr kumimoji="0" lang="en-US" altLang="zh-CN" sz="2000" b="1" i="0" u="none" strike="noStrike" kern="1200" cap="none" spc="0" normalizeH="0" baseline="0" noProof="0">
                            <a:ln>
                              <a:noFill/>
                            </a:ln>
                            <a:solidFill>
                              <a:prstClr val="black"/>
                            </a:solidFill>
                            <a:effectLst/>
                            <a:uLnTx/>
                            <a:uFillTx/>
                            <a:latin typeface="Cambria Math" panose="02040503050406030204" pitchFamily="18" charset="0"/>
                            <a:ea typeface="仿宋" panose="02010609060101010101" pitchFamily="49" charset="-122"/>
                            <a:cs typeface="+mn-cs"/>
                          </a:rPr>
                          <m:t>−</m:t>
                        </m:r>
                        <m:r>
                          <a:rPr kumimoji="0" lang="en-US" altLang="zh-CN" sz="2000" b="1" i="0" u="none" strike="noStrike" kern="1200" cap="none" spc="0" normalizeH="0" baseline="0" noProof="0">
                            <a:ln>
                              <a:noFill/>
                            </a:ln>
                            <a:solidFill>
                              <a:prstClr val="black"/>
                            </a:solidFill>
                            <a:effectLst/>
                            <a:uLnTx/>
                            <a:uFillTx/>
                            <a:latin typeface="Cambria Math" panose="02040503050406030204" pitchFamily="18" charset="0"/>
                            <a:ea typeface="仿宋" panose="02010609060101010101" pitchFamily="49" charset="-122"/>
                            <a:cs typeface="+mn-cs"/>
                          </a:rPr>
                          <m:t>1</m:t>
                        </m:r>
                      </m:sub>
                    </m:sSub>
                  </m:oMath>
                </a14:m>
                <a:r>
                  <a:rPr lang="en-US" altLang="zh-CN" sz="2000" dirty="0">
                    <a:solidFill>
                      <a:prstClr val="black"/>
                    </a:solidFill>
                    <a:latin typeface="+mn-lt"/>
                    <a:ea typeface="仿宋" panose="02010609060101010101" pitchFamily="49" charset="-122"/>
                    <a:cs typeface="+mn-cs"/>
                  </a:rPr>
                  <a:t>)</a:t>
                </a:r>
                <a:r>
                  <a:rPr kumimoji="0" lang="en-US" altLang="zh-CN" sz="2000" i="0" u="none" strike="noStrike" kern="1200" cap="none" spc="0" normalizeH="0" baseline="0" noProof="0" dirty="0">
                    <a:ln>
                      <a:noFill/>
                    </a:ln>
                    <a:solidFill>
                      <a:prstClr val="black"/>
                    </a:solidFill>
                    <a:effectLst/>
                    <a:uLnTx/>
                    <a:uFillTx/>
                    <a:latin typeface="+mn-ea"/>
                    <a:ea typeface="+mn-ea"/>
                    <a:cs typeface="+mn-cs"/>
                  </a:rPr>
                  <a:t>,</a:t>
                </a:r>
                <a:r>
                  <a:rPr kumimoji="0" lang="zh-CN" altLang="en-US" sz="2000" i="0" u="none" strike="noStrike" kern="1200" cap="none" spc="0" normalizeH="0" baseline="0" noProof="0" dirty="0">
                    <a:ln>
                      <a:noFill/>
                    </a:ln>
                    <a:solidFill>
                      <a:prstClr val="black"/>
                    </a:solidFill>
                    <a:effectLst/>
                    <a:uLnTx/>
                    <a:uFillTx/>
                    <a:latin typeface="+mn-ea"/>
                    <a:ea typeface="+mn-ea"/>
                    <a:cs typeface="+mn-cs"/>
                  </a:rPr>
                  <a:t>则定义接受码字多项式：</a:t>
                </a:r>
                <a:endParaRPr kumimoji="0" lang="en-US" altLang="zh-CN" sz="2000" i="0" u="none" strike="noStrike" kern="1200" cap="none" spc="0" normalizeH="0" baseline="0" noProof="0" dirty="0">
                  <a:ln>
                    <a:noFill/>
                  </a:ln>
                  <a:solidFill>
                    <a:prstClr val="black"/>
                  </a:solidFill>
                  <a:effectLst/>
                  <a:uLnTx/>
                  <a:uFillTx/>
                  <a:latin typeface="+mn-ea"/>
                  <a:ea typeface="+mn-ea"/>
                  <a:cs typeface="+mn-cs"/>
                </a:endParaRPr>
              </a:p>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2000" i="1" u="none" strike="noStrike" kern="1200" cap="none" spc="0" normalizeH="0" baseline="0" noProof="0" dirty="0">
                    <a:ln>
                      <a:noFill/>
                    </a:ln>
                    <a:solidFill>
                      <a:schemeClr val="tx1"/>
                    </a:solidFill>
                    <a:effectLst/>
                    <a:uLnTx/>
                    <a:uFillTx/>
                    <a:latin typeface="+mn-lt"/>
                    <a:ea typeface="仿宋" panose="02010609060101010101" pitchFamily="49" charset="-122"/>
                    <a:cs typeface="+mn-cs"/>
                  </a:rPr>
                  <a:t>      r</a:t>
                </a:r>
                <a:r>
                  <a:rPr kumimoji="0" lang="en-US" altLang="zh-CN" sz="2000" u="none" strike="noStrike" kern="1200" cap="none" spc="0" normalizeH="0" baseline="0" noProof="0" dirty="0">
                    <a:ln>
                      <a:noFill/>
                    </a:ln>
                    <a:solidFill>
                      <a:schemeClr val="tx1"/>
                    </a:solidFill>
                    <a:effectLst/>
                    <a:uLnTx/>
                    <a:uFillTx/>
                    <a:latin typeface="+mn-lt"/>
                    <a:ea typeface="仿宋" panose="02010609060101010101" pitchFamily="49" charset="-122"/>
                    <a:cs typeface="+mn-cs"/>
                  </a:rPr>
                  <a:t>(</a:t>
                </a:r>
                <a:r>
                  <a:rPr kumimoji="0" lang="en-US" altLang="zh-CN" sz="2000" i="1" u="none" strike="noStrike" kern="1200" cap="none" spc="0" normalizeH="0" baseline="0" noProof="0" dirty="0">
                    <a:ln>
                      <a:noFill/>
                    </a:ln>
                    <a:solidFill>
                      <a:schemeClr val="tx1"/>
                    </a:solidFill>
                    <a:effectLst/>
                    <a:uLnTx/>
                    <a:uFillTx/>
                    <a:latin typeface="+mn-lt"/>
                    <a:ea typeface="仿宋" panose="02010609060101010101" pitchFamily="49" charset="-122"/>
                    <a:cs typeface="+mn-cs"/>
                  </a:rPr>
                  <a:t>x</a:t>
                </a:r>
                <a:r>
                  <a:rPr kumimoji="0" lang="en-US" altLang="zh-CN" sz="2000" u="none" strike="noStrike" kern="1200" cap="none" spc="0" normalizeH="0" baseline="0" noProof="0" dirty="0">
                    <a:ln>
                      <a:noFill/>
                    </a:ln>
                    <a:solidFill>
                      <a:schemeClr val="tx1"/>
                    </a:solidFill>
                    <a:effectLst/>
                    <a:uLnTx/>
                    <a:uFillTx/>
                    <a:latin typeface="+mn-lt"/>
                    <a:ea typeface="仿宋" panose="02010609060101010101" pitchFamily="49" charset="-122"/>
                    <a:cs typeface="+mn-cs"/>
                  </a:rPr>
                  <a:t>)</a:t>
                </a:r>
                <a:r>
                  <a:rPr kumimoji="0" lang="en-US" altLang="zh-CN" sz="2000" b="1" i="0" u="none" strike="noStrike" kern="1200" cap="none" spc="0" normalizeH="0" baseline="0" noProof="0" dirty="0">
                    <a:ln>
                      <a:noFill/>
                    </a:ln>
                    <a:solidFill>
                      <a:schemeClr val="tx1"/>
                    </a:solidFill>
                    <a:effectLst/>
                    <a:uLnTx/>
                    <a:uFillTx/>
                    <a:latin typeface="+mn-lt"/>
                    <a:ea typeface="仿宋" panose="02010609060101010101" pitchFamily="49" charset="-122"/>
                    <a:cs typeface="+mn-cs"/>
                  </a:rPr>
                  <a:t>=</a:t>
                </a:r>
                <a14:m>
                  <m:oMath xmlns:m="http://schemas.openxmlformats.org/officeDocument/2006/math">
                    <m:nary>
                      <m:naryPr>
                        <m:chr m:val="∑"/>
                        <m:ctrlPr>
                          <a:rPr kumimoji="0" lang="en-US" altLang="zh-CN" sz="2000" b="1"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ctrlPr>
                      </m:naryPr>
                      <m:sub>
                        <m:r>
                          <m:rPr>
                            <m:brk m:alnAt="23"/>
                          </m:rPr>
                          <a:rPr kumimoji="0" lang="en-US" altLang="zh-CN" sz="2000" b="1" i="0"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𝑖</m:t>
                        </m:r>
                        <m:r>
                          <a:rPr kumimoji="0" lang="en-US" altLang="zh-CN" sz="2000" b="1" i="0"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m:t>
                        </m:r>
                        <m:r>
                          <a:rPr kumimoji="0" lang="en-US" altLang="zh-CN" sz="2000" b="1" i="0"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0</m:t>
                        </m:r>
                      </m:sub>
                      <m:sup>
                        <m:r>
                          <a:rPr kumimoji="0" lang="en-US" altLang="zh-CN" sz="2000" b="1" i="0"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𝑛</m:t>
                        </m:r>
                        <m:r>
                          <a:rPr kumimoji="0" lang="en-US" altLang="zh-CN" sz="2000" b="1" i="0"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m:t>
                        </m:r>
                        <m:r>
                          <a:rPr kumimoji="0" lang="en-US" altLang="zh-CN" sz="2000" b="1" i="0"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1</m:t>
                        </m:r>
                      </m:sup>
                      <m:e>
                        <m:sSub>
                          <m:sSubPr>
                            <m:ctrlPr>
                              <a:rPr kumimoji="0" lang="en-US" altLang="zh-CN" sz="2000" b="1"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ctrlPr>
                          </m:sSubPr>
                          <m:e>
                            <m:r>
                              <a:rPr kumimoji="0" lang="en-US" altLang="zh-CN" sz="2000" b="1" i="0"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𝑟</m:t>
                            </m:r>
                          </m:e>
                          <m:sub>
                            <m:r>
                              <a:rPr kumimoji="0" lang="en-US" altLang="zh-CN" sz="2000" b="1" i="0"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𝑖</m:t>
                            </m:r>
                          </m:sub>
                        </m:sSub>
                      </m:e>
                    </m:nary>
                    <m:sSup>
                      <m:sSupPr>
                        <m:ctrlPr>
                          <a:rPr kumimoji="0" lang="en-US" altLang="zh-CN" sz="2000" b="1"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ctrlPr>
                      </m:sSupPr>
                      <m:e>
                        <m:r>
                          <a:rPr kumimoji="0" lang="en-US" altLang="zh-CN" sz="2000" b="1" i="0"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𝑥</m:t>
                        </m:r>
                      </m:e>
                      <m:sup>
                        <m:r>
                          <a:rPr kumimoji="0" lang="en-US" altLang="zh-CN" sz="2000" b="1" i="0"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𝑖</m:t>
                        </m:r>
                      </m:sup>
                    </m:sSup>
                  </m:oMath>
                </a14:m>
                <a:r>
                  <a:rPr kumimoji="0" lang="en-US" altLang="zh-CN" sz="2000" b="1" i="0" u="none" strike="noStrike" kern="1200" cap="none" spc="0" normalizeH="0" baseline="0" noProof="0" dirty="0">
                    <a:ln>
                      <a:noFill/>
                    </a:ln>
                    <a:solidFill>
                      <a:schemeClr val="tx1"/>
                    </a:solidFill>
                    <a:effectLst/>
                    <a:uLnTx/>
                    <a:uFillTx/>
                    <a:latin typeface="+mn-lt"/>
                    <a:ea typeface="仿宋" panose="02010609060101010101" pitchFamily="49" charset="-122"/>
                    <a:cs typeface="+mn-cs"/>
                  </a:rPr>
                  <a:t>=</a:t>
                </a:r>
                <a14:m>
                  <m:oMath xmlns:m="http://schemas.openxmlformats.org/officeDocument/2006/math">
                    <m:sSub>
                      <m:sSubPr>
                        <m:ctrlPr>
                          <a:rPr kumimoji="0" lang="en-US" altLang="zh-CN" sz="2000" b="1"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ctrlPr>
                      </m:sSubPr>
                      <m:e>
                        <m:r>
                          <a:rPr kumimoji="0" lang="en-US" altLang="zh-CN" sz="2000" b="1" i="0"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𝑟</m:t>
                        </m:r>
                      </m:e>
                      <m:sub>
                        <m:r>
                          <a:rPr kumimoji="0" lang="en-US" altLang="zh-CN" sz="2000" b="1" i="0"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0</m:t>
                        </m:r>
                      </m:sub>
                    </m:sSub>
                  </m:oMath>
                </a14:m>
                <a:r>
                  <a:rPr kumimoji="0" lang="en-US" altLang="zh-CN" sz="2000" b="1" i="0" u="none" strike="noStrike" kern="1200" cap="none" spc="0" normalizeH="0" baseline="0" noProof="0" dirty="0">
                    <a:ln>
                      <a:noFill/>
                    </a:ln>
                    <a:solidFill>
                      <a:schemeClr val="tx1"/>
                    </a:solidFill>
                    <a:effectLst/>
                    <a:uLnTx/>
                    <a:uFillTx/>
                    <a:latin typeface="+mn-lt"/>
                    <a:ea typeface="仿宋" panose="02010609060101010101" pitchFamily="49" charset="-122"/>
                    <a:cs typeface="+mn-cs"/>
                  </a:rPr>
                  <a:t> </a:t>
                </a:r>
                <a14:m>
                  <m:oMath xmlns:m="http://schemas.openxmlformats.org/officeDocument/2006/math">
                    <m:sSup>
                      <m:sSupPr>
                        <m:ctrlPr>
                          <a:rPr kumimoji="0" lang="en-US" altLang="zh-CN" sz="2000" b="1"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ctrlPr>
                      </m:sSupPr>
                      <m:e>
                        <m:r>
                          <a:rPr kumimoji="0" lang="en-US" altLang="zh-CN" sz="2000" b="1" i="0"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𝑥</m:t>
                        </m:r>
                      </m:e>
                      <m:sup>
                        <m:r>
                          <a:rPr kumimoji="0" lang="en-US" altLang="zh-CN" sz="2000" b="1" i="0"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0</m:t>
                        </m:r>
                      </m:sup>
                    </m:sSup>
                  </m:oMath>
                </a14:m>
                <a:r>
                  <a:rPr kumimoji="0" lang="en-US" altLang="zh-CN" sz="2000" b="1" i="0" u="none" strike="noStrike" kern="1200" cap="none" spc="0" normalizeH="0" baseline="0" noProof="0" dirty="0">
                    <a:ln>
                      <a:noFill/>
                    </a:ln>
                    <a:solidFill>
                      <a:schemeClr val="tx1"/>
                    </a:solidFill>
                    <a:effectLst/>
                    <a:uLnTx/>
                    <a:uFillTx/>
                    <a:latin typeface="+mn-lt"/>
                    <a:ea typeface="仿宋" panose="02010609060101010101" pitchFamily="49" charset="-122"/>
                    <a:cs typeface="+mn-cs"/>
                  </a:rPr>
                  <a:t>+ </a:t>
                </a:r>
                <a14:m>
                  <m:oMath xmlns:m="http://schemas.openxmlformats.org/officeDocument/2006/math">
                    <m:sSub>
                      <m:sSubPr>
                        <m:ctrlPr>
                          <a:rPr kumimoji="0" lang="en-US" altLang="zh-CN" sz="2000" b="1"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ctrlPr>
                      </m:sSubPr>
                      <m:e>
                        <m:r>
                          <a:rPr kumimoji="0" lang="en-US" altLang="zh-CN" sz="2000" b="1" i="0"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𝑟</m:t>
                        </m:r>
                      </m:e>
                      <m:sub>
                        <m:r>
                          <a:rPr kumimoji="0" lang="en-US" altLang="zh-CN" sz="2000" b="1" i="0"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1</m:t>
                        </m:r>
                      </m:sub>
                    </m:sSub>
                  </m:oMath>
                </a14:m>
                <a:r>
                  <a:rPr kumimoji="0" lang="en-US" altLang="zh-CN" sz="2000" b="1" i="0" u="none" strike="noStrike" kern="1200" cap="none" spc="0" normalizeH="0" baseline="0" noProof="0" dirty="0">
                    <a:ln>
                      <a:noFill/>
                    </a:ln>
                    <a:solidFill>
                      <a:schemeClr val="tx1"/>
                    </a:solidFill>
                    <a:effectLst/>
                    <a:uLnTx/>
                    <a:uFillTx/>
                    <a:latin typeface="+mn-lt"/>
                    <a:ea typeface="仿宋" panose="02010609060101010101" pitchFamily="49" charset="-122"/>
                    <a:cs typeface="+mn-cs"/>
                  </a:rPr>
                  <a:t> </a:t>
                </a:r>
                <a14:m>
                  <m:oMath xmlns:m="http://schemas.openxmlformats.org/officeDocument/2006/math">
                    <m:sSup>
                      <m:sSupPr>
                        <m:ctrlPr>
                          <a:rPr kumimoji="0" lang="en-US" altLang="zh-CN" sz="2000" b="1"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ctrlPr>
                      </m:sSupPr>
                      <m:e>
                        <m:r>
                          <a:rPr kumimoji="0" lang="en-US" altLang="zh-CN" sz="2000" b="1" i="0"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𝑥</m:t>
                        </m:r>
                      </m:e>
                      <m:sup>
                        <m:r>
                          <a:rPr kumimoji="0" lang="en-US" altLang="zh-CN" sz="2000" b="1" i="0"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1</m:t>
                        </m:r>
                      </m:sup>
                    </m:sSup>
                  </m:oMath>
                </a14:m>
                <a:r>
                  <a:rPr kumimoji="0" lang="en-US" altLang="zh-CN" sz="2000" b="1" i="0" u="none" strike="noStrike" kern="1200" cap="none" spc="0" normalizeH="0" baseline="0" noProof="0" dirty="0">
                    <a:ln>
                      <a:noFill/>
                    </a:ln>
                    <a:solidFill>
                      <a:schemeClr val="tx1"/>
                    </a:solidFill>
                    <a:effectLst/>
                    <a:uLnTx/>
                    <a:uFillTx/>
                    <a:latin typeface="+mn-lt"/>
                    <a:ea typeface="仿宋" panose="02010609060101010101" pitchFamily="49" charset="-122"/>
                    <a:cs typeface="+mn-cs"/>
                  </a:rPr>
                  <a:t>+…+ </a:t>
                </a:r>
                <a14:m>
                  <m:oMath xmlns:m="http://schemas.openxmlformats.org/officeDocument/2006/math">
                    <m:sSub>
                      <m:sSubPr>
                        <m:ctrlPr>
                          <a:rPr kumimoji="0" lang="en-US" altLang="zh-CN" sz="2000" b="1"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ctrlPr>
                      </m:sSubPr>
                      <m:e>
                        <m:r>
                          <a:rPr kumimoji="0" lang="en-US" altLang="zh-CN" sz="2000" b="1" i="0"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𝑟</m:t>
                        </m:r>
                      </m:e>
                      <m:sub>
                        <m:r>
                          <a:rPr kumimoji="0" lang="en-US" altLang="zh-CN" sz="2000" b="1" i="0"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𝑛</m:t>
                        </m:r>
                        <m:r>
                          <a:rPr kumimoji="0" lang="en-US" altLang="zh-CN" sz="2000" b="1" i="0"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m:t>
                        </m:r>
                        <m:r>
                          <a:rPr kumimoji="0" lang="en-US" altLang="zh-CN" sz="2000" b="1" i="0"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1</m:t>
                        </m:r>
                      </m:sub>
                    </m:sSub>
                  </m:oMath>
                </a14:m>
                <a:r>
                  <a:rPr kumimoji="0" lang="en-US" altLang="zh-CN" sz="2000" b="1" i="0" u="none" strike="noStrike" kern="1200" cap="none" spc="0" normalizeH="0" baseline="0" noProof="0" dirty="0">
                    <a:ln>
                      <a:noFill/>
                    </a:ln>
                    <a:solidFill>
                      <a:schemeClr val="tx1"/>
                    </a:solidFill>
                    <a:effectLst/>
                    <a:uLnTx/>
                    <a:uFillTx/>
                    <a:latin typeface="+mn-lt"/>
                    <a:ea typeface="仿宋" panose="02010609060101010101" pitchFamily="49" charset="-122"/>
                    <a:cs typeface="+mn-cs"/>
                  </a:rPr>
                  <a:t> </a:t>
                </a:r>
                <a14:m>
                  <m:oMath xmlns:m="http://schemas.openxmlformats.org/officeDocument/2006/math">
                    <m:sSup>
                      <m:sSupPr>
                        <m:ctrlPr>
                          <a:rPr kumimoji="0" lang="en-US" altLang="zh-CN" sz="2000" b="1"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ctrlPr>
                      </m:sSupPr>
                      <m:e>
                        <m:r>
                          <a:rPr kumimoji="0" lang="en-US" altLang="zh-CN" sz="2000" b="1" i="0"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𝑥</m:t>
                        </m:r>
                      </m:e>
                      <m:sup>
                        <m:r>
                          <a:rPr kumimoji="0" lang="en-US" altLang="zh-CN" sz="2000" b="1" i="0"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𝑛</m:t>
                        </m:r>
                        <m:r>
                          <a:rPr kumimoji="0" lang="en-US" altLang="zh-CN" sz="2000" b="1" i="0"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m:t>
                        </m:r>
                        <m:r>
                          <a:rPr kumimoji="0" lang="en-US" altLang="zh-CN" sz="2000" b="1" i="0"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1</m:t>
                        </m:r>
                      </m:sup>
                    </m:sSup>
                  </m:oMath>
                </a14:m>
                <a:endParaRPr kumimoji="0" lang="zh-CN" altLang="en-US" sz="2000" b="1" i="0" u="none" strike="noStrike" kern="1200" cap="none" spc="0" normalizeH="0" baseline="0" noProof="0" dirty="0">
                  <a:ln>
                    <a:noFill/>
                  </a:ln>
                  <a:solidFill>
                    <a:srgbClr val="0070C0"/>
                  </a:solidFill>
                  <a:effectLst/>
                  <a:uLnTx/>
                  <a:uFillTx/>
                  <a:latin typeface="+mn-lt"/>
                  <a:ea typeface="仿宋" panose="02010609060101010101" pitchFamily="49" charset="-122"/>
                  <a:cs typeface="+mn-cs"/>
                </a:endParaRPr>
              </a:p>
              <a:p>
                <a:endParaRPr lang="en-US" altLang="zh-CN" sz="2400" b="1" dirty="0">
                  <a:latin typeface="仿宋" panose="02010609060101010101" pitchFamily="49" charset="-122"/>
                  <a:ea typeface="仿宋" panose="02010609060101010101" pitchFamily="49" charset="-122"/>
                </a:endParaRPr>
              </a:p>
              <a:p>
                <a:endParaRPr lang="en-US" altLang="zh-CN" sz="2400" b="1" dirty="0">
                  <a:latin typeface="仿宋" panose="02010609060101010101" pitchFamily="49" charset="-122"/>
                  <a:ea typeface="仿宋" panose="02010609060101010101" pitchFamily="49" charset="-122"/>
                </a:endParaRPr>
              </a:p>
              <a:p>
                <a:pPr marL="342900" marR="0" lvl="0" indent="-342900"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i="0" u="none" strike="noStrike" kern="1200" cap="none" spc="0" normalizeH="0" baseline="0" noProof="0" dirty="0">
                    <a:ln>
                      <a:noFill/>
                    </a:ln>
                    <a:solidFill>
                      <a:prstClr val="black"/>
                    </a:solidFill>
                    <a:effectLst/>
                    <a:uLnTx/>
                    <a:uFillTx/>
                    <a:latin typeface="+mn-ea"/>
                    <a:ea typeface="+mn-ea"/>
                    <a:cs typeface="+mn-cs"/>
                  </a:rPr>
                  <a:t>假设真实发送的值是</a:t>
                </a:r>
                <a:r>
                  <a:rPr lang="en-US" altLang="zh-CN" sz="2000" dirty="0">
                    <a:solidFill>
                      <a:prstClr val="black"/>
                    </a:solidFill>
                    <a:latin typeface="+mn-lt"/>
                    <a:ea typeface="仿宋" panose="02010609060101010101" pitchFamily="49" charset="-122"/>
                    <a:cs typeface="+mn-cs"/>
                  </a:rPr>
                  <a:t>(</a:t>
                </a:r>
                <a14:m>
                  <m:oMath xmlns:m="http://schemas.openxmlformats.org/officeDocument/2006/math">
                    <m:sSub>
                      <m:sSubPr>
                        <m:ctrlP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仿宋" panose="02010609060101010101" pitchFamily="49" charset="-122"/>
                            <a:cs typeface="+mn-cs"/>
                          </a:rPr>
                        </m:ctrlPr>
                      </m:sSubPr>
                      <m:e>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仿宋" panose="02010609060101010101" pitchFamily="49" charset="-122"/>
                            <a:cs typeface="+mn-cs"/>
                          </a:rPr>
                          <m:t>𝑐</m:t>
                        </m:r>
                      </m:e>
                      <m:sub>
                        <m:r>
                          <a:rPr kumimoji="0" lang="en-US" altLang="zh-CN" sz="2000" b="1" i="0" u="none" strike="noStrike" kern="1200" cap="none" spc="0" normalizeH="0" baseline="0" noProof="0">
                            <a:ln>
                              <a:noFill/>
                            </a:ln>
                            <a:solidFill>
                              <a:prstClr val="black"/>
                            </a:solidFill>
                            <a:effectLst/>
                            <a:uLnTx/>
                            <a:uFillTx/>
                            <a:latin typeface="Cambria Math" panose="02040503050406030204" pitchFamily="18" charset="0"/>
                            <a:ea typeface="仿宋" panose="02010609060101010101" pitchFamily="49" charset="-122"/>
                            <a:cs typeface="+mn-cs"/>
                          </a:rPr>
                          <m:t>0</m:t>
                        </m:r>
                      </m:sub>
                    </m:sSub>
                  </m:oMath>
                </a14:m>
                <a:r>
                  <a:rPr kumimoji="0" lang="en-US" altLang="zh-CN" sz="2000" b="1" i="0" u="none" strike="noStrike" kern="1200" cap="none" spc="0" normalizeH="0" baseline="0" noProof="0" dirty="0">
                    <a:ln>
                      <a:noFill/>
                    </a:ln>
                    <a:solidFill>
                      <a:prstClr val="black"/>
                    </a:solidFill>
                    <a:effectLst/>
                    <a:uLnTx/>
                    <a:uFillTx/>
                    <a:latin typeface="+mn-lt"/>
                    <a:ea typeface="仿宋" panose="02010609060101010101" pitchFamily="49" charset="-122"/>
                    <a:cs typeface="+mn-cs"/>
                  </a:rPr>
                  <a:t>, </a:t>
                </a:r>
                <a14:m>
                  <m:oMath xmlns:m="http://schemas.openxmlformats.org/officeDocument/2006/math">
                    <m:sSub>
                      <m:sSubPr>
                        <m:ctrlP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仿宋" panose="02010609060101010101" pitchFamily="49" charset="-122"/>
                            <a:cs typeface="+mn-cs"/>
                          </a:rPr>
                        </m:ctrlPr>
                      </m:sSubPr>
                      <m:e>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仿宋" panose="02010609060101010101" pitchFamily="49" charset="-122"/>
                            <a:cs typeface="+mn-cs"/>
                          </a:rPr>
                          <m:t>𝑐</m:t>
                        </m:r>
                      </m:e>
                      <m:sub>
                        <m:r>
                          <a:rPr kumimoji="0" lang="en-US" altLang="zh-CN" sz="2000" b="1" i="0" u="none" strike="noStrike" kern="1200" cap="none" spc="0" normalizeH="0" baseline="0" noProof="0">
                            <a:ln>
                              <a:noFill/>
                            </a:ln>
                            <a:solidFill>
                              <a:prstClr val="black"/>
                            </a:solidFill>
                            <a:effectLst/>
                            <a:uLnTx/>
                            <a:uFillTx/>
                            <a:latin typeface="Cambria Math" panose="02040503050406030204" pitchFamily="18" charset="0"/>
                            <a:ea typeface="仿宋" panose="02010609060101010101" pitchFamily="49" charset="-122"/>
                            <a:cs typeface="+mn-cs"/>
                          </a:rPr>
                          <m:t>1</m:t>
                        </m:r>
                      </m:sub>
                    </m:sSub>
                    <m:r>
                      <a:rPr kumimoji="0" lang="en-US" altLang="zh-CN" sz="2000" b="1" i="0" u="none" strike="noStrike" kern="1200" cap="none" spc="0" normalizeH="0" baseline="0" noProof="0">
                        <a:ln>
                          <a:noFill/>
                        </a:ln>
                        <a:solidFill>
                          <a:prstClr val="black"/>
                        </a:solidFill>
                        <a:effectLst/>
                        <a:uLnTx/>
                        <a:uFillTx/>
                        <a:latin typeface="Cambria Math" panose="02040503050406030204" pitchFamily="18" charset="0"/>
                        <a:ea typeface="仿宋" panose="02010609060101010101" pitchFamily="49" charset="-122"/>
                        <a:cs typeface="+mn-cs"/>
                      </a:rPr>
                      <m:t> ,…,</m:t>
                    </m:r>
                    <m:sSub>
                      <m:sSubPr>
                        <m:ctrlP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仿宋" panose="02010609060101010101" pitchFamily="49" charset="-122"/>
                            <a:cs typeface="+mn-cs"/>
                          </a:rPr>
                        </m:ctrlPr>
                      </m:sSubPr>
                      <m:e>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仿宋" panose="02010609060101010101" pitchFamily="49" charset="-122"/>
                            <a:cs typeface="+mn-cs"/>
                          </a:rPr>
                          <m:t>𝑐</m:t>
                        </m:r>
                      </m:e>
                      <m:sub>
                        <m:r>
                          <a:rPr kumimoji="0" lang="en-US" altLang="zh-CN" sz="2000" b="1" i="0" u="none" strike="noStrike" kern="1200" cap="none" spc="0" normalizeH="0" baseline="0" noProof="0">
                            <a:ln>
                              <a:noFill/>
                            </a:ln>
                            <a:solidFill>
                              <a:prstClr val="black"/>
                            </a:solidFill>
                            <a:effectLst/>
                            <a:uLnTx/>
                            <a:uFillTx/>
                            <a:latin typeface="Cambria Math" panose="02040503050406030204" pitchFamily="18" charset="0"/>
                            <a:ea typeface="仿宋" panose="02010609060101010101" pitchFamily="49" charset="-122"/>
                            <a:cs typeface="+mn-cs"/>
                          </a:rPr>
                          <m:t>𝑛</m:t>
                        </m:r>
                        <m:r>
                          <a:rPr kumimoji="0" lang="en-US" altLang="zh-CN" sz="2000" b="1" i="0" u="none" strike="noStrike" kern="1200" cap="none" spc="0" normalizeH="0" baseline="0" noProof="0">
                            <a:ln>
                              <a:noFill/>
                            </a:ln>
                            <a:solidFill>
                              <a:prstClr val="black"/>
                            </a:solidFill>
                            <a:effectLst/>
                            <a:uLnTx/>
                            <a:uFillTx/>
                            <a:latin typeface="Cambria Math" panose="02040503050406030204" pitchFamily="18" charset="0"/>
                            <a:ea typeface="仿宋" panose="02010609060101010101" pitchFamily="49" charset="-122"/>
                            <a:cs typeface="+mn-cs"/>
                          </a:rPr>
                          <m:t>−</m:t>
                        </m:r>
                        <m:r>
                          <a:rPr kumimoji="0" lang="en-US" altLang="zh-CN" sz="2000" b="1" i="0" u="none" strike="noStrike" kern="1200" cap="none" spc="0" normalizeH="0" baseline="0" noProof="0">
                            <a:ln>
                              <a:noFill/>
                            </a:ln>
                            <a:solidFill>
                              <a:prstClr val="black"/>
                            </a:solidFill>
                            <a:effectLst/>
                            <a:uLnTx/>
                            <a:uFillTx/>
                            <a:latin typeface="Cambria Math" panose="02040503050406030204" pitchFamily="18" charset="0"/>
                            <a:ea typeface="仿宋" panose="02010609060101010101" pitchFamily="49" charset="-122"/>
                            <a:cs typeface="+mn-cs"/>
                          </a:rPr>
                          <m:t>1</m:t>
                        </m:r>
                      </m:sub>
                    </m:sSub>
                  </m:oMath>
                </a14:m>
                <a:r>
                  <a:rPr lang="en-US" altLang="zh-CN" sz="2000" dirty="0">
                    <a:solidFill>
                      <a:prstClr val="black"/>
                    </a:solidFill>
                    <a:latin typeface="+mn-lt"/>
                    <a:ea typeface="仿宋" panose="02010609060101010101" pitchFamily="49" charset="-122"/>
                    <a:cs typeface="+mn-cs"/>
                  </a:rPr>
                  <a:t>)</a:t>
                </a:r>
                <a:r>
                  <a:rPr kumimoji="0" lang="en-US" altLang="zh-CN" sz="2000" u="none" strike="noStrike" kern="1200" cap="none" spc="0" normalizeH="0" baseline="0" noProof="0" dirty="0">
                    <a:ln>
                      <a:noFill/>
                    </a:ln>
                    <a:solidFill>
                      <a:prstClr val="black"/>
                    </a:solidFill>
                    <a:effectLst/>
                    <a:uLnTx/>
                    <a:uFillTx/>
                    <a:latin typeface="+mn-ea"/>
                    <a:ea typeface="+mn-ea"/>
                    <a:cs typeface="+mn-cs"/>
                  </a:rPr>
                  <a:t>,</a:t>
                </a:r>
                <a:r>
                  <a:rPr kumimoji="0" lang="zh-CN" altLang="en-US" sz="2000" u="none" strike="noStrike" kern="1200" cap="none" spc="0" normalizeH="0" baseline="0" noProof="0" dirty="0">
                    <a:ln>
                      <a:noFill/>
                    </a:ln>
                    <a:solidFill>
                      <a:prstClr val="black"/>
                    </a:solidFill>
                    <a:effectLst/>
                    <a:uLnTx/>
                    <a:uFillTx/>
                    <a:latin typeface="+mn-ea"/>
                    <a:ea typeface="+mn-ea"/>
                    <a:cs typeface="+mn-cs"/>
                  </a:rPr>
                  <a:t>则错误图样为：</a:t>
                </a:r>
                <a:endParaRPr kumimoji="0" lang="en-US" altLang="zh-CN" sz="2000" u="none" strike="noStrike" kern="1200" cap="none" spc="0" normalizeH="0" baseline="0" noProof="0" dirty="0">
                  <a:ln>
                    <a:noFill/>
                  </a:ln>
                  <a:solidFill>
                    <a:prstClr val="black"/>
                  </a:solidFill>
                  <a:effectLst/>
                  <a:uLnTx/>
                  <a:uFillTx/>
                  <a:latin typeface="+mn-ea"/>
                  <a:ea typeface="+mn-ea"/>
                  <a:cs typeface="+mn-cs"/>
                </a:endParaRPr>
              </a:p>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2000" i="1" u="none" strike="noStrike" kern="1200" cap="none" spc="0" normalizeH="0" baseline="0" noProof="0" dirty="0">
                    <a:ln>
                      <a:noFill/>
                    </a:ln>
                    <a:solidFill>
                      <a:srgbClr val="0070C0"/>
                    </a:solidFill>
                    <a:effectLst/>
                    <a:uLnTx/>
                    <a:uFillTx/>
                    <a:latin typeface="+mn-lt"/>
                    <a:ea typeface="仿宋" panose="02010609060101010101" pitchFamily="49" charset="-122"/>
                    <a:cs typeface="+mn-cs"/>
                  </a:rPr>
                  <a:t>      </a:t>
                </a:r>
                <a:r>
                  <a:rPr kumimoji="0" lang="en-US" altLang="zh-CN" sz="2000" i="1" u="none" strike="noStrike" kern="1200" cap="none" spc="0" normalizeH="0" baseline="0" noProof="0" dirty="0">
                    <a:ln>
                      <a:noFill/>
                    </a:ln>
                    <a:solidFill>
                      <a:schemeClr val="tx1"/>
                    </a:solidFill>
                    <a:effectLst/>
                    <a:uLnTx/>
                    <a:uFillTx/>
                    <a:latin typeface="+mn-lt"/>
                    <a:ea typeface="仿宋" panose="02010609060101010101" pitchFamily="49" charset="-122"/>
                    <a:cs typeface="+mn-cs"/>
                  </a:rPr>
                  <a:t>e</a:t>
                </a:r>
                <a:r>
                  <a:rPr kumimoji="0" lang="en-US" altLang="zh-CN" sz="2000" i="0" u="none" strike="noStrike" kern="1200" cap="none" spc="0" normalizeH="0" baseline="0" noProof="0" dirty="0">
                    <a:ln>
                      <a:noFill/>
                    </a:ln>
                    <a:solidFill>
                      <a:schemeClr val="tx1"/>
                    </a:solidFill>
                    <a:effectLst/>
                    <a:uLnTx/>
                    <a:uFillTx/>
                    <a:latin typeface="+mn-lt"/>
                    <a:ea typeface="仿宋" panose="02010609060101010101" pitchFamily="49" charset="-122"/>
                    <a:cs typeface="+mn-cs"/>
                  </a:rPr>
                  <a:t>(</a:t>
                </a:r>
                <a:r>
                  <a:rPr kumimoji="0" lang="en-US" altLang="zh-CN" sz="2000" i="1" u="none" strike="noStrike" kern="1200" cap="none" spc="0" normalizeH="0" baseline="0" noProof="0" dirty="0">
                    <a:ln>
                      <a:noFill/>
                    </a:ln>
                    <a:solidFill>
                      <a:schemeClr val="tx1"/>
                    </a:solidFill>
                    <a:effectLst/>
                    <a:uLnTx/>
                    <a:uFillTx/>
                    <a:latin typeface="+mn-lt"/>
                    <a:ea typeface="仿宋" panose="02010609060101010101" pitchFamily="49" charset="-122"/>
                    <a:cs typeface="+mn-cs"/>
                  </a:rPr>
                  <a:t>x</a:t>
                </a:r>
                <a:r>
                  <a:rPr kumimoji="0" lang="en-US" altLang="zh-CN" sz="2000" i="0" u="none" strike="noStrike" kern="1200" cap="none" spc="0" normalizeH="0" baseline="0" noProof="0" dirty="0">
                    <a:ln>
                      <a:noFill/>
                    </a:ln>
                    <a:solidFill>
                      <a:schemeClr val="tx1"/>
                    </a:solidFill>
                    <a:effectLst/>
                    <a:uLnTx/>
                    <a:uFillTx/>
                    <a:latin typeface="+mn-lt"/>
                    <a:ea typeface="仿宋" panose="02010609060101010101" pitchFamily="49" charset="-122"/>
                    <a:cs typeface="+mn-cs"/>
                  </a:rPr>
                  <a:t>)=</a:t>
                </a:r>
                <a:r>
                  <a:rPr kumimoji="0" lang="en-US" altLang="zh-CN" sz="2000" i="1" u="none" strike="noStrike" kern="1200" cap="none" spc="0" normalizeH="0" baseline="0" noProof="0" dirty="0">
                    <a:ln>
                      <a:noFill/>
                    </a:ln>
                    <a:solidFill>
                      <a:schemeClr val="tx1"/>
                    </a:solidFill>
                    <a:effectLst/>
                    <a:uLnTx/>
                    <a:uFillTx/>
                    <a:latin typeface="+mn-lt"/>
                    <a:ea typeface="仿宋" panose="02010609060101010101" pitchFamily="49" charset="-122"/>
                    <a:cs typeface="+mn-cs"/>
                  </a:rPr>
                  <a:t>r</a:t>
                </a:r>
                <a:r>
                  <a:rPr kumimoji="0" lang="en-US" altLang="zh-CN" sz="2000" i="0" u="none" strike="noStrike" kern="1200" cap="none" spc="0" normalizeH="0" baseline="0" noProof="0" dirty="0">
                    <a:ln>
                      <a:noFill/>
                    </a:ln>
                    <a:solidFill>
                      <a:schemeClr val="tx1"/>
                    </a:solidFill>
                    <a:effectLst/>
                    <a:uLnTx/>
                    <a:uFillTx/>
                    <a:latin typeface="+mn-lt"/>
                    <a:ea typeface="仿宋" panose="02010609060101010101" pitchFamily="49" charset="-122"/>
                    <a:cs typeface="+mn-cs"/>
                  </a:rPr>
                  <a:t>(</a:t>
                </a:r>
                <a:r>
                  <a:rPr kumimoji="0" lang="en-US" altLang="zh-CN" sz="2000" i="1" u="none" strike="noStrike" kern="1200" cap="none" spc="0" normalizeH="0" baseline="0" noProof="0" dirty="0">
                    <a:ln>
                      <a:noFill/>
                    </a:ln>
                    <a:solidFill>
                      <a:schemeClr val="tx1"/>
                    </a:solidFill>
                    <a:effectLst/>
                    <a:uLnTx/>
                    <a:uFillTx/>
                    <a:latin typeface="+mn-lt"/>
                    <a:ea typeface="仿宋" panose="02010609060101010101" pitchFamily="49" charset="-122"/>
                    <a:cs typeface="+mn-cs"/>
                  </a:rPr>
                  <a:t>x</a:t>
                </a:r>
                <a:r>
                  <a:rPr kumimoji="0" lang="en-US" altLang="zh-CN" sz="2000" i="0" u="none" strike="noStrike" kern="1200" cap="none" spc="0" normalizeH="0" baseline="0" noProof="0" dirty="0">
                    <a:ln>
                      <a:noFill/>
                    </a:ln>
                    <a:solidFill>
                      <a:schemeClr val="tx1"/>
                    </a:solidFill>
                    <a:effectLst/>
                    <a:uLnTx/>
                    <a:uFillTx/>
                    <a:latin typeface="+mn-lt"/>
                    <a:ea typeface="仿宋" panose="02010609060101010101" pitchFamily="49" charset="-122"/>
                    <a:cs typeface="+mn-cs"/>
                  </a:rPr>
                  <a:t>)-</a:t>
                </a:r>
                <a:r>
                  <a:rPr kumimoji="0" lang="en-US" altLang="zh-CN" sz="2000" i="1" u="none" strike="noStrike" kern="1200" cap="none" spc="0" normalizeH="0" baseline="0" noProof="0" dirty="0">
                    <a:ln>
                      <a:noFill/>
                    </a:ln>
                    <a:solidFill>
                      <a:schemeClr val="tx1"/>
                    </a:solidFill>
                    <a:effectLst/>
                    <a:uLnTx/>
                    <a:uFillTx/>
                    <a:latin typeface="+mn-lt"/>
                    <a:ea typeface="仿宋" panose="02010609060101010101" pitchFamily="49" charset="-122"/>
                    <a:cs typeface="+mn-cs"/>
                  </a:rPr>
                  <a:t>c</a:t>
                </a:r>
                <a:r>
                  <a:rPr kumimoji="0" lang="en-US" altLang="zh-CN" sz="2000" i="0" u="none" strike="noStrike" kern="1200" cap="none" spc="0" normalizeH="0" baseline="0" noProof="0" dirty="0">
                    <a:ln>
                      <a:noFill/>
                    </a:ln>
                    <a:solidFill>
                      <a:schemeClr val="tx1"/>
                    </a:solidFill>
                    <a:effectLst/>
                    <a:uLnTx/>
                    <a:uFillTx/>
                    <a:latin typeface="+mn-lt"/>
                    <a:ea typeface="仿宋" panose="02010609060101010101" pitchFamily="49" charset="-122"/>
                    <a:cs typeface="+mn-cs"/>
                  </a:rPr>
                  <a:t>(</a:t>
                </a:r>
                <a:r>
                  <a:rPr kumimoji="0" lang="en-US" altLang="zh-CN" sz="2000" i="1" u="none" strike="noStrike" kern="1200" cap="none" spc="0" normalizeH="0" baseline="0" noProof="0" dirty="0">
                    <a:ln>
                      <a:noFill/>
                    </a:ln>
                    <a:solidFill>
                      <a:schemeClr val="tx1"/>
                    </a:solidFill>
                    <a:effectLst/>
                    <a:uLnTx/>
                    <a:uFillTx/>
                    <a:latin typeface="+mn-lt"/>
                    <a:ea typeface="仿宋" panose="02010609060101010101" pitchFamily="49" charset="-122"/>
                    <a:cs typeface="+mn-cs"/>
                  </a:rPr>
                  <a:t>x)= </a:t>
                </a:r>
                <a14:m>
                  <m:oMath xmlns:m="http://schemas.openxmlformats.org/officeDocument/2006/math">
                    <m:nary>
                      <m:naryPr>
                        <m:chr m:val="∑"/>
                        <m:ctrlPr>
                          <a:rPr kumimoji="0" lang="en-US" altLang="zh-CN" sz="200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ctrlPr>
                      </m:naryPr>
                      <m:sub>
                        <m:r>
                          <m:rPr>
                            <m:brk m:alnAt="23"/>
                          </m:rP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𝑖</m:t>
                        </m:r>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m:t>
                        </m:r>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0</m:t>
                        </m:r>
                      </m:sub>
                      <m:sup>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𝑛</m:t>
                        </m:r>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m:t>
                        </m:r>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1</m:t>
                        </m:r>
                      </m:sup>
                      <m:e>
                        <m:sSub>
                          <m:sSubPr>
                            <m:ctrlPr>
                              <a:rPr kumimoji="0" lang="en-US" altLang="zh-CN" sz="200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ctrlPr>
                          </m:sSubPr>
                          <m:e>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𝑒</m:t>
                            </m:r>
                          </m:e>
                          <m:sub>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𝑖</m:t>
                            </m:r>
                          </m:sub>
                        </m:sSub>
                      </m:e>
                    </m:nary>
                    <m:sSup>
                      <m:sSupPr>
                        <m:ctrlPr>
                          <a:rPr kumimoji="0" lang="en-US" altLang="zh-CN" sz="200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ctrlPr>
                      </m:sSupPr>
                      <m:e>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𝑥</m:t>
                        </m:r>
                      </m:e>
                      <m:sup>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𝑖</m:t>
                        </m:r>
                      </m:sup>
                    </m:sSup>
                  </m:oMath>
                </a14:m>
                <a:r>
                  <a:rPr kumimoji="0" lang="en-US" altLang="zh-CN" sz="2000" i="1" u="none" strike="noStrike" kern="1200" cap="none" spc="0" normalizeH="0" baseline="0" noProof="0" dirty="0">
                    <a:ln>
                      <a:noFill/>
                    </a:ln>
                    <a:solidFill>
                      <a:schemeClr val="tx1"/>
                    </a:solidFill>
                    <a:effectLst/>
                    <a:uLnTx/>
                    <a:uFillTx/>
                    <a:latin typeface="+mn-lt"/>
                    <a:ea typeface="仿宋" panose="02010609060101010101" pitchFamily="49" charset="-122"/>
                    <a:cs typeface="+mn-cs"/>
                  </a:rPr>
                  <a:t>= </a:t>
                </a:r>
                <a14:m>
                  <m:oMath xmlns:m="http://schemas.openxmlformats.org/officeDocument/2006/math">
                    <m:sSub>
                      <m:sSubPr>
                        <m:ctrlPr>
                          <a:rPr kumimoji="0" lang="en-US" altLang="zh-CN" sz="200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ctrlPr>
                      </m:sSubPr>
                      <m:e>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𝑒</m:t>
                        </m:r>
                      </m:e>
                      <m:sub>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0</m:t>
                        </m:r>
                      </m:sub>
                    </m:sSub>
                  </m:oMath>
                </a14:m>
                <a:r>
                  <a:rPr kumimoji="0" lang="en-US" altLang="zh-CN" sz="2000" i="1" u="none" strike="noStrike" kern="1200" cap="none" spc="0" normalizeH="0" baseline="0" noProof="0" dirty="0">
                    <a:ln>
                      <a:noFill/>
                    </a:ln>
                    <a:solidFill>
                      <a:schemeClr val="tx1"/>
                    </a:solidFill>
                    <a:effectLst/>
                    <a:uLnTx/>
                    <a:uFillTx/>
                    <a:latin typeface="+mn-lt"/>
                    <a:ea typeface="仿宋" panose="02010609060101010101" pitchFamily="49" charset="-122"/>
                    <a:cs typeface="+mn-cs"/>
                  </a:rPr>
                  <a:t> </a:t>
                </a:r>
                <a14:m>
                  <m:oMath xmlns:m="http://schemas.openxmlformats.org/officeDocument/2006/math">
                    <m:sSup>
                      <m:sSupPr>
                        <m:ctrlPr>
                          <a:rPr kumimoji="0" lang="en-US" altLang="zh-CN" sz="200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ctrlPr>
                      </m:sSupPr>
                      <m:e>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𝑥</m:t>
                        </m:r>
                      </m:e>
                      <m:sup>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0</m:t>
                        </m:r>
                      </m:sup>
                    </m:sSup>
                  </m:oMath>
                </a14:m>
                <a:r>
                  <a:rPr kumimoji="0" lang="en-US" altLang="zh-CN" sz="2000" i="1" u="none" strike="noStrike" kern="1200" cap="none" spc="0" normalizeH="0" baseline="0" noProof="0" dirty="0">
                    <a:ln>
                      <a:noFill/>
                    </a:ln>
                    <a:solidFill>
                      <a:schemeClr val="tx1"/>
                    </a:solidFill>
                    <a:effectLst/>
                    <a:uLnTx/>
                    <a:uFillTx/>
                    <a:latin typeface="+mn-lt"/>
                    <a:ea typeface="仿宋" panose="02010609060101010101" pitchFamily="49" charset="-122"/>
                    <a:cs typeface="+mn-cs"/>
                  </a:rPr>
                  <a:t>+ </a:t>
                </a:r>
                <a14:m>
                  <m:oMath xmlns:m="http://schemas.openxmlformats.org/officeDocument/2006/math">
                    <m:sSub>
                      <m:sSubPr>
                        <m:ctrlPr>
                          <a:rPr kumimoji="0" lang="en-US" altLang="zh-CN" sz="200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ctrlPr>
                      </m:sSubPr>
                      <m:e>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𝑒</m:t>
                        </m:r>
                      </m:e>
                      <m:sub>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1</m:t>
                        </m:r>
                      </m:sub>
                    </m:sSub>
                  </m:oMath>
                </a14:m>
                <a:r>
                  <a:rPr kumimoji="0" lang="en-US" altLang="zh-CN" sz="2000" i="1" u="none" strike="noStrike" kern="1200" cap="none" spc="0" normalizeH="0" baseline="0" noProof="0" dirty="0">
                    <a:ln>
                      <a:noFill/>
                    </a:ln>
                    <a:solidFill>
                      <a:schemeClr val="tx1"/>
                    </a:solidFill>
                    <a:effectLst/>
                    <a:uLnTx/>
                    <a:uFillTx/>
                    <a:latin typeface="+mn-lt"/>
                    <a:ea typeface="仿宋" panose="02010609060101010101" pitchFamily="49" charset="-122"/>
                    <a:cs typeface="+mn-cs"/>
                  </a:rPr>
                  <a:t> </a:t>
                </a:r>
                <a14:m>
                  <m:oMath xmlns:m="http://schemas.openxmlformats.org/officeDocument/2006/math">
                    <m:sSup>
                      <m:sSupPr>
                        <m:ctrlPr>
                          <a:rPr kumimoji="0" lang="en-US" altLang="zh-CN" sz="200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ctrlPr>
                      </m:sSupPr>
                      <m:e>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𝑥</m:t>
                        </m:r>
                      </m:e>
                      <m:sup>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1</m:t>
                        </m:r>
                      </m:sup>
                    </m:sSup>
                  </m:oMath>
                </a14:m>
                <a:r>
                  <a:rPr kumimoji="0" lang="en-US" altLang="zh-CN" sz="2000" i="1" u="none" strike="noStrike" kern="1200" cap="none" spc="0" normalizeH="0" baseline="0" noProof="0" dirty="0">
                    <a:ln>
                      <a:noFill/>
                    </a:ln>
                    <a:solidFill>
                      <a:schemeClr val="tx1"/>
                    </a:solidFill>
                    <a:effectLst/>
                    <a:uLnTx/>
                    <a:uFillTx/>
                    <a:latin typeface="+mn-lt"/>
                    <a:ea typeface="仿宋" panose="02010609060101010101" pitchFamily="49" charset="-122"/>
                    <a:cs typeface="+mn-cs"/>
                  </a:rPr>
                  <a:t>+…+ </a:t>
                </a:r>
                <a14:m>
                  <m:oMath xmlns:m="http://schemas.openxmlformats.org/officeDocument/2006/math">
                    <m:sSub>
                      <m:sSubPr>
                        <m:ctrlPr>
                          <a:rPr kumimoji="0" lang="en-US" altLang="zh-CN" sz="200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ctrlPr>
                      </m:sSubPr>
                      <m:e>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𝑒</m:t>
                        </m:r>
                      </m:e>
                      <m:sub>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𝑛</m:t>
                        </m:r>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m:t>
                        </m:r>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1</m:t>
                        </m:r>
                      </m:sub>
                    </m:sSub>
                  </m:oMath>
                </a14:m>
                <a:r>
                  <a:rPr kumimoji="0" lang="en-US" altLang="zh-CN" sz="2000" i="1" u="none" strike="noStrike" kern="1200" cap="none" spc="0" normalizeH="0" baseline="0" noProof="0" dirty="0">
                    <a:ln>
                      <a:noFill/>
                    </a:ln>
                    <a:solidFill>
                      <a:schemeClr val="tx1"/>
                    </a:solidFill>
                    <a:effectLst/>
                    <a:uLnTx/>
                    <a:uFillTx/>
                    <a:latin typeface="+mn-lt"/>
                    <a:ea typeface="仿宋" panose="02010609060101010101" pitchFamily="49" charset="-122"/>
                    <a:cs typeface="+mn-cs"/>
                  </a:rPr>
                  <a:t> </a:t>
                </a:r>
                <a14:m>
                  <m:oMath xmlns:m="http://schemas.openxmlformats.org/officeDocument/2006/math">
                    <m:sSup>
                      <m:sSupPr>
                        <m:ctrlPr>
                          <a:rPr kumimoji="0" lang="en-US" altLang="zh-CN" sz="200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ctrlPr>
                      </m:sSupPr>
                      <m:e>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𝑥</m:t>
                        </m:r>
                      </m:e>
                      <m:sup>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𝑛</m:t>
                        </m:r>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m:t>
                        </m:r>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1</m:t>
                        </m:r>
                      </m:sup>
                    </m:sSup>
                  </m:oMath>
                </a14:m>
                <a:endParaRPr lang="en-US" altLang="zh-CN" sz="2400" i="1" dirty="0">
                  <a:latin typeface="+mn-lt"/>
                  <a:ea typeface="仿宋" panose="02010609060101010101" pitchFamily="49" charset="-122"/>
                </a:endParaRPr>
              </a:p>
              <a:p>
                <a:endParaRPr lang="en-US" altLang="zh-CN" sz="2400" b="1" dirty="0">
                  <a:latin typeface="仿宋" panose="02010609060101010101" pitchFamily="49" charset="-122"/>
                  <a:ea typeface="仿宋" panose="02010609060101010101" pitchFamily="49" charset="-122"/>
                </a:endParaRPr>
              </a:p>
              <a:p>
                <a:endParaRPr lang="en-US" altLang="zh-CN" sz="2400" b="1" dirty="0">
                  <a:latin typeface="仿宋" panose="02010609060101010101" pitchFamily="49" charset="-122"/>
                  <a:ea typeface="仿宋" panose="02010609060101010101" pitchFamily="49" charset="-122"/>
                </a:endParaRPr>
              </a:p>
              <a:p>
                <a:pPr marL="342900" lvl="0" indent="-342900" rtl="0" eaLnBrk="1" fontAlgn="auto" hangingPunct="1">
                  <a:spcBef>
                    <a:spcPts val="0"/>
                  </a:spcBef>
                  <a:spcAft>
                    <a:spcPts val="0"/>
                  </a:spcAft>
                  <a:buFont typeface="Arial" panose="020B0604020202020204" pitchFamily="34" charset="0"/>
                  <a:buChar char="•"/>
                  <a:defRPr/>
                </a:pPr>
                <a:r>
                  <a:rPr kumimoji="0" lang="zh-CN" altLang="en-US" sz="2000" i="0" u="none" strike="noStrike" kern="1200" cap="none" spc="0" normalizeH="0" baseline="0" noProof="0" dirty="0">
                    <a:ln>
                      <a:noFill/>
                    </a:ln>
                    <a:solidFill>
                      <a:prstClr val="black"/>
                    </a:solidFill>
                    <a:effectLst/>
                    <a:uLnTx/>
                    <a:uFillTx/>
                    <a:latin typeface="+mn-ea"/>
                    <a:ea typeface="+mn-ea"/>
                    <a:cs typeface="+mn-cs"/>
                  </a:rPr>
                  <a:t>定义典型值</a:t>
                </a:r>
                <a14:m>
                  <m:oMath xmlns:m="http://schemas.openxmlformats.org/officeDocument/2006/math">
                    <m:sSub>
                      <m:sSubPr>
                        <m:ctrlPr>
                          <a:rPr kumimoji="0" lang="en-US" altLang="zh-CN" sz="2000" i="1" u="none" strike="noStrike" kern="1200" cap="none" spc="0" normalizeH="0" baseline="0" noProof="0">
                            <a:ln>
                              <a:noFill/>
                            </a:ln>
                            <a:solidFill>
                              <a:prstClr val="black"/>
                            </a:solidFill>
                            <a:effectLst/>
                            <a:uLnTx/>
                            <a:uFillTx/>
                            <a:latin typeface="Cambria Math" panose="02040503050406030204" pitchFamily="18" charset="0"/>
                            <a:ea typeface="仿宋" panose="02010609060101010101" pitchFamily="49" charset="-122"/>
                            <a:cs typeface="+mn-cs"/>
                          </a:rPr>
                        </m:ctrlPr>
                      </m:sSub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仿宋" panose="02010609060101010101" pitchFamily="49" charset="-122"/>
                            <a:cs typeface="+mn-cs"/>
                          </a:rPr>
                          <m:t>𝑆</m:t>
                        </m:r>
                      </m:e>
                      <m: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仿宋" panose="02010609060101010101" pitchFamily="49" charset="-122"/>
                            <a:cs typeface="+mn-cs"/>
                          </a:rPr>
                          <m:t>𝑖</m:t>
                        </m:r>
                      </m:sub>
                    </m:sSub>
                  </m:oMath>
                </a14:m>
                <a:r>
                  <a:rPr lang="en-US" altLang="zh-CN" sz="2000" dirty="0">
                    <a:solidFill>
                      <a:prstClr val="black"/>
                    </a:solidFill>
                    <a:latin typeface="+mn-lt"/>
                    <a:ea typeface="仿宋" panose="02010609060101010101" pitchFamily="49" charset="-122"/>
                    <a:cs typeface="+mn-cs"/>
                  </a:rPr>
                  <a:t>(0</a:t>
                </a:r>
                <a14:m>
                  <m:oMath xmlns:m="http://schemas.openxmlformats.org/officeDocument/2006/math">
                    <m:r>
                      <a:rPr lang="en-US" altLang="zh-CN" sz="2000" i="1">
                        <a:solidFill>
                          <a:prstClr val="black"/>
                        </a:solidFill>
                        <a:latin typeface="Cambria Math" panose="02040503050406030204" pitchFamily="18" charset="0"/>
                        <a:ea typeface="Cambria Math" panose="02040503050406030204" pitchFamily="18" charset="0"/>
                        <a:cs typeface="+mn-cs"/>
                      </a:rPr>
                      <m:t>≤</m:t>
                    </m:r>
                  </m:oMath>
                </a14:m>
                <a:r>
                  <a:rPr lang="en-US" altLang="zh-CN" sz="2000" i="1" dirty="0">
                    <a:solidFill>
                      <a:prstClr val="black"/>
                    </a:solidFill>
                    <a:latin typeface="+mn-lt"/>
                    <a:ea typeface="仿宋" panose="02010609060101010101" pitchFamily="49" charset="-122"/>
                    <a:cs typeface="+mn-cs"/>
                  </a:rPr>
                  <a:t>i</a:t>
                </a:r>
                <a14:m>
                  <m:oMath xmlns:m="http://schemas.openxmlformats.org/officeDocument/2006/math">
                    <m:r>
                      <a:rPr lang="en-US" altLang="zh-CN" sz="2000" i="1">
                        <a:solidFill>
                          <a:prstClr val="black"/>
                        </a:solidFill>
                        <a:latin typeface="Cambria Math" panose="02040503050406030204" pitchFamily="18" charset="0"/>
                        <a:ea typeface="Cambria Math" panose="02040503050406030204" pitchFamily="18" charset="0"/>
                        <a:cs typeface="+mn-cs"/>
                      </a:rPr>
                      <m:t>&lt;</m:t>
                    </m:r>
                  </m:oMath>
                </a14:m>
                <a:r>
                  <a:rPr lang="en-US" altLang="zh-CN" sz="2000" dirty="0">
                    <a:solidFill>
                      <a:prstClr val="black"/>
                    </a:solidFill>
                    <a:latin typeface="+mn-lt"/>
                    <a:ea typeface="仿宋" panose="02010609060101010101" pitchFamily="49" charset="-122"/>
                    <a:cs typeface="+mn-cs"/>
                  </a:rPr>
                  <a:t>2</a:t>
                </a:r>
                <a:r>
                  <a:rPr lang="en-US" altLang="zh-CN" sz="2000" i="1" dirty="0">
                    <a:solidFill>
                      <a:prstClr val="black"/>
                    </a:solidFill>
                    <a:latin typeface="+mn-lt"/>
                    <a:ea typeface="仿宋" panose="02010609060101010101" pitchFamily="49" charset="-122"/>
                    <a:cs typeface="+mn-cs"/>
                  </a:rPr>
                  <a:t>t</a:t>
                </a:r>
                <a:r>
                  <a:rPr lang="en-US" altLang="zh-CN" sz="2000" dirty="0">
                    <a:solidFill>
                      <a:prstClr val="black"/>
                    </a:solidFill>
                    <a:latin typeface="+mn-lt"/>
                    <a:ea typeface="仿宋" panose="02010609060101010101" pitchFamily="49" charset="-122"/>
                    <a:cs typeface="+mn-cs"/>
                  </a:rPr>
                  <a:t>)</a:t>
                </a:r>
                <a:r>
                  <a:rPr kumimoji="0" lang="en-US" altLang="zh-CN" sz="2000" b="1" i="0" u="none" strike="noStrike" kern="1200" cap="none" spc="0" normalizeH="0" baseline="0" noProof="0" dirty="0">
                    <a:ln>
                      <a:noFill/>
                    </a:ln>
                    <a:solidFill>
                      <a:prstClr val="black"/>
                    </a:solidFill>
                    <a:effectLst/>
                    <a:uLnTx/>
                    <a:uFillTx/>
                    <a:latin typeface="仿宋" panose="02010609060101010101" pitchFamily="49" charset="-122"/>
                    <a:ea typeface="仿宋" panose="02010609060101010101" pitchFamily="49" charset="-122"/>
                    <a:cs typeface="+mn-cs"/>
                  </a:rPr>
                  <a:t>,</a:t>
                </a:r>
                <a:r>
                  <a:rPr lang="zh-CN" altLang="en-US" sz="2000" noProof="0" dirty="0">
                    <a:solidFill>
                      <a:prstClr val="black"/>
                    </a:solidFill>
                    <a:latin typeface="+mn-ea"/>
                    <a:ea typeface="+mn-ea"/>
                    <a:cs typeface="+mn-cs"/>
                  </a:rPr>
                  <a:t>它是以</a:t>
                </a:r>
                <a14:m>
                  <m:oMath xmlns:m="http://schemas.openxmlformats.org/officeDocument/2006/math">
                    <m:sSup>
                      <m:sSupPr>
                        <m:ctrlPr>
                          <a:rPr lang="en-US" altLang="zh-CN" sz="2000" i="1">
                            <a:solidFill>
                              <a:prstClr val="black"/>
                            </a:solidFill>
                            <a:latin typeface="Cambria Math" panose="02040503050406030204" pitchFamily="18" charset="0"/>
                            <a:ea typeface="+mn-ea"/>
                            <a:cs typeface="+mn-cs"/>
                          </a:rPr>
                        </m:ctrlPr>
                      </m:sSupPr>
                      <m:e>
                        <m:r>
                          <a:rPr lang="zh-CN" altLang="en-US" sz="2000" i="1">
                            <a:solidFill>
                              <a:prstClr val="black"/>
                            </a:solidFill>
                            <a:latin typeface="Cambria Math" panose="02040503050406030204" pitchFamily="18" charset="0"/>
                            <a:ea typeface="+mn-ea"/>
                            <a:cs typeface="+mn-cs"/>
                          </a:rPr>
                          <m:t>𝛼</m:t>
                        </m:r>
                      </m:e>
                      <m:sup>
                        <m:r>
                          <a:rPr lang="en-US" altLang="zh-CN" sz="2000" i="1">
                            <a:solidFill>
                              <a:prstClr val="black"/>
                            </a:solidFill>
                            <a:latin typeface="Cambria Math" panose="02040503050406030204" pitchFamily="18" charset="0"/>
                            <a:ea typeface="+mn-ea"/>
                            <a:cs typeface="+mn-cs"/>
                          </a:rPr>
                          <m:t>𝑖</m:t>
                        </m:r>
                      </m:sup>
                    </m:sSup>
                  </m:oMath>
                </a14:m>
                <a:r>
                  <a:rPr lang="zh-CN" altLang="en-US" sz="2000" dirty="0">
                    <a:solidFill>
                      <a:prstClr val="black"/>
                    </a:solidFill>
                    <a:latin typeface="+mn-ea"/>
                    <a:ea typeface="+mn-ea"/>
                    <a:cs typeface="+mn-cs"/>
                  </a:rPr>
                  <a:t>为参数代入到接受码字多项式函数</a:t>
                </a:r>
                <a:r>
                  <a:rPr kumimoji="0" lang="en-US" altLang="zh-CN" sz="2000" i="1" u="none" strike="noStrike" kern="1200" cap="none" spc="0" normalizeH="0" baseline="0" noProof="0" dirty="0">
                    <a:ln>
                      <a:noFill/>
                    </a:ln>
                    <a:solidFill>
                      <a:prstClr val="black"/>
                    </a:solidFill>
                    <a:effectLst/>
                    <a:uLnTx/>
                    <a:uFillTx/>
                    <a:latin typeface="+mn-lt"/>
                    <a:ea typeface="仿宋" panose="02010609060101010101" pitchFamily="49" charset="-122"/>
                    <a:cs typeface="+mn-cs"/>
                  </a:rPr>
                  <a:t>r</a:t>
                </a:r>
                <a:r>
                  <a:rPr kumimoji="0" lang="en-US" altLang="zh-CN" sz="2000" i="0" u="none" strike="noStrike" kern="1200" cap="none" spc="0" normalizeH="0" baseline="0" noProof="0" dirty="0">
                    <a:ln>
                      <a:noFill/>
                    </a:ln>
                    <a:solidFill>
                      <a:prstClr val="black"/>
                    </a:solidFill>
                    <a:effectLst/>
                    <a:uLnTx/>
                    <a:uFillTx/>
                    <a:latin typeface="+mn-lt"/>
                    <a:ea typeface="仿宋" panose="02010609060101010101" pitchFamily="49" charset="-122"/>
                    <a:cs typeface="+mn-cs"/>
                  </a:rPr>
                  <a:t>(</a:t>
                </a:r>
                <a:r>
                  <a:rPr kumimoji="0" lang="en-US" altLang="zh-CN" sz="2000" i="1" u="none" strike="noStrike" kern="1200" cap="none" spc="0" normalizeH="0" baseline="0" noProof="0" dirty="0">
                    <a:ln>
                      <a:noFill/>
                    </a:ln>
                    <a:solidFill>
                      <a:prstClr val="black"/>
                    </a:solidFill>
                    <a:effectLst/>
                    <a:uLnTx/>
                    <a:uFillTx/>
                    <a:latin typeface="+mn-lt"/>
                    <a:ea typeface="仿宋" panose="02010609060101010101" pitchFamily="49" charset="-122"/>
                    <a:cs typeface="+mn-cs"/>
                  </a:rPr>
                  <a:t>x</a:t>
                </a:r>
                <a:r>
                  <a:rPr kumimoji="0" lang="en-US" altLang="zh-CN" sz="2000" i="0" u="none" strike="noStrike" kern="1200" cap="none" spc="0" normalizeH="0" baseline="0" noProof="0" dirty="0">
                    <a:ln>
                      <a:noFill/>
                    </a:ln>
                    <a:solidFill>
                      <a:prstClr val="black"/>
                    </a:solidFill>
                    <a:effectLst/>
                    <a:uLnTx/>
                    <a:uFillTx/>
                    <a:latin typeface="+mn-lt"/>
                    <a:ea typeface="仿宋" panose="02010609060101010101" pitchFamily="49" charset="-122"/>
                    <a:cs typeface="+mn-cs"/>
                  </a:rPr>
                  <a:t>)</a:t>
                </a:r>
                <a:r>
                  <a:rPr lang="zh-CN" altLang="en-US" sz="2000" dirty="0">
                    <a:solidFill>
                      <a:prstClr val="black"/>
                    </a:solidFill>
                    <a:latin typeface="+mn-ea"/>
                    <a:ea typeface="+mn-ea"/>
                    <a:cs typeface="+mn-cs"/>
                  </a:rPr>
                  <a:t>中去得到的，典型值的个数为</a:t>
                </a:r>
                <a:r>
                  <a:rPr kumimoji="0" lang="en-US" altLang="zh-CN" sz="2000" i="1" u="none" strike="noStrike" kern="1200" cap="none" spc="0" normalizeH="0" baseline="0" noProof="0" dirty="0">
                    <a:ln>
                      <a:noFill/>
                    </a:ln>
                    <a:solidFill>
                      <a:prstClr val="black"/>
                    </a:solidFill>
                    <a:effectLst/>
                    <a:uLnTx/>
                    <a:uFillTx/>
                    <a:latin typeface="+mn-lt"/>
                    <a:ea typeface="仿宋" panose="02010609060101010101" pitchFamily="49" charset="-122"/>
                    <a:cs typeface="+mn-cs"/>
                  </a:rPr>
                  <a:t>n-k=</a:t>
                </a:r>
                <a:r>
                  <a:rPr kumimoji="0" lang="en-US" altLang="zh-CN" sz="2000" u="none" strike="noStrike" kern="1200" cap="none" spc="0" normalizeH="0" baseline="0" noProof="0" dirty="0">
                    <a:ln>
                      <a:noFill/>
                    </a:ln>
                    <a:solidFill>
                      <a:prstClr val="black"/>
                    </a:solidFill>
                    <a:effectLst/>
                    <a:uLnTx/>
                    <a:uFillTx/>
                    <a:latin typeface="+mn-lt"/>
                    <a:ea typeface="仿宋" panose="02010609060101010101" pitchFamily="49" charset="-122"/>
                    <a:cs typeface="+mn-cs"/>
                  </a:rPr>
                  <a:t>2</a:t>
                </a:r>
                <a:r>
                  <a:rPr kumimoji="0" lang="en-US" altLang="zh-CN" sz="2000" i="1" u="none" strike="noStrike" kern="1200" cap="none" spc="0" normalizeH="0" baseline="0" noProof="0" dirty="0">
                    <a:ln>
                      <a:noFill/>
                    </a:ln>
                    <a:solidFill>
                      <a:prstClr val="black"/>
                    </a:solidFill>
                    <a:effectLst/>
                    <a:uLnTx/>
                    <a:uFillTx/>
                    <a:latin typeface="+mn-lt"/>
                    <a:ea typeface="仿宋" panose="02010609060101010101" pitchFamily="49" charset="-122"/>
                    <a:cs typeface="+mn-cs"/>
                  </a:rPr>
                  <a:t>t</a:t>
                </a:r>
                <a:r>
                  <a:rPr lang="zh-CN" altLang="en-US" sz="2000" dirty="0">
                    <a:solidFill>
                      <a:prstClr val="black"/>
                    </a:solidFill>
                    <a:latin typeface="+mn-lt"/>
                    <a:ea typeface="仿宋" panose="02010609060101010101" pitchFamily="49" charset="-122"/>
                    <a:cs typeface="+mn-cs"/>
                  </a:rPr>
                  <a:t>。</a:t>
                </a:r>
                <a:endParaRPr kumimoji="0" lang="en-US" altLang="zh-CN" sz="2000" i="1" u="none" strike="noStrike" kern="1200" cap="none" spc="0" normalizeH="0" baseline="0" noProof="0" dirty="0">
                  <a:ln>
                    <a:noFill/>
                  </a:ln>
                  <a:solidFill>
                    <a:prstClr val="black"/>
                  </a:solidFill>
                  <a:effectLst/>
                  <a:uLnTx/>
                  <a:uFillTx/>
                  <a:latin typeface="+mn-lt"/>
                  <a:ea typeface="仿宋" panose="02010609060101010101" pitchFamily="49" charset="-122"/>
                  <a:cs typeface="+mn-cs"/>
                </a:endParaRPr>
              </a:p>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2000" u="none" strike="noStrike" kern="1200" cap="none" spc="0" normalizeH="0" baseline="0" noProof="0" dirty="0">
                    <a:ln>
                      <a:noFill/>
                    </a:ln>
                    <a:solidFill>
                      <a:srgbClr val="0070C0"/>
                    </a:solidFill>
                    <a:effectLst/>
                    <a:uLnTx/>
                    <a:uFillTx/>
                    <a:ea typeface="仿宋" panose="02010609060101010101" pitchFamily="49" charset="-122"/>
                    <a:cs typeface="+mn-cs"/>
                  </a:rPr>
                  <a:t>     </a:t>
                </a:r>
                <a14:m>
                  <m:oMath xmlns:m="http://schemas.openxmlformats.org/officeDocument/2006/math">
                    <m:sSub>
                      <m:sSubPr>
                        <m:ctrlPr>
                          <a:rPr kumimoji="0" lang="en-US" altLang="zh-CN" sz="2000" i="1" u="none" strike="noStrike" kern="1200" cap="none" spc="0" normalizeH="0" baseline="0" noProof="0" smtClean="0">
                            <a:ln>
                              <a:noFill/>
                            </a:ln>
                            <a:solidFill>
                              <a:schemeClr val="tx1"/>
                            </a:solidFill>
                            <a:effectLst/>
                            <a:uLnTx/>
                            <a:uFillTx/>
                            <a:latin typeface="Cambria Math" panose="02040503050406030204" pitchFamily="18" charset="0"/>
                            <a:ea typeface="仿宋" panose="02010609060101010101" pitchFamily="49" charset="-122"/>
                            <a:cs typeface="+mn-cs"/>
                          </a:rPr>
                        </m:ctrlPr>
                      </m:sSubPr>
                      <m:e>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𝑆</m:t>
                        </m:r>
                      </m:e>
                      <m:sub>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𝑖</m:t>
                        </m:r>
                      </m:sub>
                    </m:sSub>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 </m:t>
                    </m:r>
                  </m:oMath>
                </a14:m>
                <a:r>
                  <a:rPr kumimoji="0" lang="en-US" altLang="zh-CN" sz="2000" i="1" u="none" strike="noStrike" kern="1200" cap="none" spc="0" normalizeH="0" baseline="0" noProof="0" dirty="0">
                    <a:ln>
                      <a:noFill/>
                    </a:ln>
                    <a:solidFill>
                      <a:schemeClr val="tx1"/>
                    </a:solidFill>
                    <a:effectLst/>
                    <a:uLnTx/>
                    <a:uFillTx/>
                    <a:latin typeface="+mn-lt"/>
                    <a:ea typeface="仿宋" panose="02010609060101010101" pitchFamily="49" charset="-122"/>
                    <a:cs typeface="+mn-cs"/>
                  </a:rPr>
                  <a:t>=r</a:t>
                </a:r>
                <a:r>
                  <a:rPr kumimoji="0" lang="en-US" altLang="zh-CN" sz="2000" u="none" strike="noStrike" kern="1200" cap="none" spc="0" normalizeH="0" baseline="0" noProof="0" dirty="0">
                    <a:ln>
                      <a:noFill/>
                    </a:ln>
                    <a:solidFill>
                      <a:schemeClr val="tx1"/>
                    </a:solidFill>
                    <a:effectLst/>
                    <a:uLnTx/>
                    <a:uFillTx/>
                    <a:latin typeface="+mn-lt"/>
                    <a:ea typeface="仿宋" panose="02010609060101010101" pitchFamily="49" charset="-122"/>
                    <a:cs typeface="+mn-cs"/>
                  </a:rPr>
                  <a:t>(</a:t>
                </a:r>
                <a14:m>
                  <m:oMath xmlns:m="http://schemas.openxmlformats.org/officeDocument/2006/math">
                    <m:sSup>
                      <m:sSupPr>
                        <m:ctrlPr>
                          <a:rPr kumimoji="0" lang="en-US" altLang="zh-CN" sz="200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ctrlPr>
                      </m:sSupPr>
                      <m:e>
                        <m:r>
                          <a:rPr kumimoji="0" lang="zh-CN" altLang="en-US" sz="2000" b="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𝛼</m:t>
                        </m:r>
                      </m:e>
                      <m:sup>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𝑖</m:t>
                        </m:r>
                      </m:sup>
                    </m:sSup>
                  </m:oMath>
                </a14:m>
                <a:r>
                  <a:rPr kumimoji="0" lang="en-US" altLang="zh-CN" sz="2000" u="none" strike="noStrike" kern="1200" cap="none" spc="0" normalizeH="0" baseline="0" noProof="0" dirty="0">
                    <a:ln>
                      <a:noFill/>
                    </a:ln>
                    <a:solidFill>
                      <a:schemeClr val="tx1"/>
                    </a:solidFill>
                    <a:effectLst/>
                    <a:uLnTx/>
                    <a:uFillTx/>
                    <a:latin typeface="+mn-lt"/>
                    <a:ea typeface="仿宋" panose="02010609060101010101" pitchFamily="49" charset="-122"/>
                    <a:cs typeface="+mn-cs"/>
                  </a:rPr>
                  <a:t>)</a:t>
                </a:r>
                <a:r>
                  <a:rPr kumimoji="0" lang="en-US" altLang="zh-CN" sz="2000" i="1" u="none" strike="noStrike" kern="1200" cap="none" spc="0" normalizeH="0" baseline="0" noProof="0" dirty="0">
                    <a:ln>
                      <a:noFill/>
                    </a:ln>
                    <a:solidFill>
                      <a:schemeClr val="tx1"/>
                    </a:solidFill>
                    <a:effectLst/>
                    <a:uLnTx/>
                    <a:uFillTx/>
                    <a:latin typeface="+mn-lt"/>
                    <a:ea typeface="仿宋" panose="02010609060101010101" pitchFamily="49" charset="-122"/>
                    <a:cs typeface="+mn-cs"/>
                  </a:rPr>
                  <a:t>=c</a:t>
                </a:r>
                <a:r>
                  <a:rPr kumimoji="0" lang="en-US" altLang="zh-CN" sz="2000" u="none" strike="noStrike" kern="1200" cap="none" spc="0" normalizeH="0" baseline="0" noProof="0" dirty="0">
                    <a:ln>
                      <a:noFill/>
                    </a:ln>
                    <a:solidFill>
                      <a:schemeClr val="tx1"/>
                    </a:solidFill>
                    <a:effectLst/>
                    <a:uLnTx/>
                    <a:uFillTx/>
                    <a:latin typeface="+mn-lt"/>
                    <a:ea typeface="仿宋" panose="02010609060101010101" pitchFamily="49" charset="-122"/>
                    <a:cs typeface="+mn-cs"/>
                  </a:rPr>
                  <a:t>(</a:t>
                </a:r>
                <a14:m>
                  <m:oMath xmlns:m="http://schemas.openxmlformats.org/officeDocument/2006/math">
                    <m:sSup>
                      <m:sSupPr>
                        <m:ctrlPr>
                          <a:rPr kumimoji="0" lang="en-US" altLang="zh-CN" sz="200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ctrlPr>
                      </m:sSupPr>
                      <m:e>
                        <m:r>
                          <a:rPr kumimoji="0" lang="zh-CN" altLang="en-US" sz="2000" b="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𝛼</m:t>
                        </m:r>
                      </m:e>
                      <m:sup>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𝑖</m:t>
                        </m:r>
                      </m:sup>
                    </m:sSup>
                  </m:oMath>
                </a14:m>
                <a:r>
                  <a:rPr kumimoji="0" lang="en-US" altLang="zh-CN" sz="2000" u="none" strike="noStrike" kern="1200" cap="none" spc="0" normalizeH="0" baseline="0" noProof="0" dirty="0">
                    <a:ln>
                      <a:noFill/>
                    </a:ln>
                    <a:solidFill>
                      <a:schemeClr val="tx1"/>
                    </a:solidFill>
                    <a:effectLst/>
                    <a:uLnTx/>
                    <a:uFillTx/>
                    <a:latin typeface="+mn-lt"/>
                    <a:ea typeface="仿宋" panose="02010609060101010101" pitchFamily="49" charset="-122"/>
                    <a:cs typeface="+mn-cs"/>
                  </a:rPr>
                  <a:t>)</a:t>
                </a:r>
                <a:r>
                  <a:rPr kumimoji="0" lang="en-US" altLang="zh-CN" sz="2000" i="1" u="none" strike="noStrike" kern="1200" cap="none" spc="0" normalizeH="0" baseline="0" noProof="0" dirty="0">
                    <a:ln>
                      <a:noFill/>
                    </a:ln>
                    <a:solidFill>
                      <a:schemeClr val="tx1"/>
                    </a:solidFill>
                    <a:effectLst/>
                    <a:uLnTx/>
                    <a:uFillTx/>
                    <a:latin typeface="+mn-lt"/>
                    <a:ea typeface="仿宋" panose="02010609060101010101" pitchFamily="49" charset="-122"/>
                    <a:cs typeface="+mn-cs"/>
                  </a:rPr>
                  <a:t>+ e</a:t>
                </a:r>
                <a:r>
                  <a:rPr kumimoji="0" lang="en-US" altLang="zh-CN" sz="2000" u="none" strike="noStrike" kern="1200" cap="none" spc="0" normalizeH="0" baseline="0" noProof="0" dirty="0">
                    <a:ln>
                      <a:noFill/>
                    </a:ln>
                    <a:solidFill>
                      <a:schemeClr val="tx1"/>
                    </a:solidFill>
                    <a:effectLst/>
                    <a:uLnTx/>
                    <a:uFillTx/>
                    <a:latin typeface="+mn-lt"/>
                    <a:ea typeface="仿宋" panose="02010609060101010101" pitchFamily="49" charset="-122"/>
                    <a:cs typeface="+mn-cs"/>
                  </a:rPr>
                  <a:t>(</a:t>
                </a:r>
                <a14:m>
                  <m:oMath xmlns:m="http://schemas.openxmlformats.org/officeDocument/2006/math">
                    <m:sSup>
                      <m:sSupPr>
                        <m:ctrlPr>
                          <a:rPr kumimoji="0" lang="en-US" altLang="zh-CN" sz="200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ctrlPr>
                      </m:sSupPr>
                      <m:e>
                        <m:r>
                          <a:rPr kumimoji="0" lang="zh-CN" altLang="en-US" sz="2000" b="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𝛼</m:t>
                        </m:r>
                      </m:e>
                      <m:sup>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𝑖</m:t>
                        </m:r>
                      </m:sup>
                    </m:sSup>
                  </m:oMath>
                </a14:m>
                <a:r>
                  <a:rPr kumimoji="0" lang="en-US" altLang="zh-CN" sz="2000" u="none" strike="noStrike" kern="1200" cap="none" spc="0" normalizeH="0" baseline="0" noProof="0" dirty="0">
                    <a:ln>
                      <a:noFill/>
                    </a:ln>
                    <a:solidFill>
                      <a:schemeClr val="tx1"/>
                    </a:solidFill>
                    <a:effectLst/>
                    <a:uLnTx/>
                    <a:uFillTx/>
                    <a:latin typeface="+mn-lt"/>
                    <a:ea typeface="仿宋" panose="02010609060101010101" pitchFamily="49" charset="-122"/>
                    <a:cs typeface="+mn-cs"/>
                  </a:rPr>
                  <a:t>)</a:t>
                </a:r>
                <a:r>
                  <a:rPr kumimoji="0" lang="en-US" altLang="zh-CN" sz="2000" i="1" u="none" strike="noStrike" kern="1200" cap="none" spc="0" normalizeH="0" baseline="0" noProof="0" dirty="0">
                    <a:ln>
                      <a:noFill/>
                    </a:ln>
                    <a:solidFill>
                      <a:schemeClr val="tx1"/>
                    </a:solidFill>
                    <a:effectLst/>
                    <a:uLnTx/>
                    <a:uFillTx/>
                    <a:latin typeface="+mn-lt"/>
                    <a:ea typeface="仿宋" panose="02010609060101010101" pitchFamily="49" charset="-122"/>
                    <a:cs typeface="+mn-cs"/>
                  </a:rPr>
                  <a:t>= </a:t>
                </a:r>
                <a14:m>
                  <m:oMath xmlns:m="http://schemas.openxmlformats.org/officeDocument/2006/math">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0</m:t>
                    </m:r>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m:t>
                    </m:r>
                    <m:r>
                      <m:rPr>
                        <m:nor/>
                      </m:rPr>
                      <a:rPr kumimoji="0" lang="en-US" altLang="zh-CN" sz="2000" i="1" u="none" strike="noStrike" kern="1200" cap="none" spc="0" normalizeH="0" baseline="0" noProof="0">
                        <a:ln>
                          <a:noFill/>
                        </a:ln>
                        <a:solidFill>
                          <a:schemeClr val="tx1"/>
                        </a:solidFill>
                        <a:effectLst/>
                        <a:uLnTx/>
                        <a:uFillTx/>
                        <a:latin typeface="+mn-lt"/>
                        <a:ea typeface="仿宋" panose="02010609060101010101" pitchFamily="49" charset="-122"/>
                        <a:cs typeface="+mn-cs"/>
                      </a:rPr>
                      <m:t>e</m:t>
                    </m:r>
                    <m:r>
                      <m:rPr>
                        <m:nor/>
                      </m:rPr>
                      <a:rPr kumimoji="0" lang="en-US" altLang="zh-CN" sz="2000" u="none" strike="noStrike" kern="1200" cap="none" spc="0" normalizeH="0" baseline="0" noProof="0" dirty="0">
                        <a:ln>
                          <a:noFill/>
                        </a:ln>
                        <a:solidFill>
                          <a:schemeClr val="tx1"/>
                        </a:solidFill>
                        <a:effectLst/>
                        <a:uLnTx/>
                        <a:uFillTx/>
                        <a:latin typeface="+mn-lt"/>
                        <a:ea typeface="仿宋" panose="02010609060101010101" pitchFamily="49" charset="-122"/>
                        <a:cs typeface="+mn-cs"/>
                      </a:rPr>
                      <m:t>(</m:t>
                    </m:r>
                    <m:sSup>
                      <m:sSupPr>
                        <m:ctrlPr>
                          <a:rPr kumimoji="0" lang="en-US" altLang="zh-CN" sz="200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ctrlPr>
                      </m:sSupPr>
                      <m:e>
                        <m:r>
                          <a:rPr kumimoji="0" lang="zh-CN" altLang="en-US" sz="2000" b="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𝛼</m:t>
                        </m:r>
                      </m:e>
                      <m:sup>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𝑖</m:t>
                        </m:r>
                      </m:sup>
                    </m:sSup>
                    <m:r>
                      <m:rPr>
                        <m:nor/>
                      </m:rPr>
                      <a:rPr kumimoji="0" lang="en-US" altLang="zh-CN" sz="2000" u="none" strike="noStrike" kern="1200" cap="none" spc="0" normalizeH="0" baseline="0" noProof="0" dirty="0">
                        <a:ln>
                          <a:noFill/>
                        </a:ln>
                        <a:solidFill>
                          <a:schemeClr val="tx1"/>
                        </a:solidFill>
                        <a:effectLst/>
                        <a:uLnTx/>
                        <a:uFillTx/>
                        <a:latin typeface="+mn-lt"/>
                        <a:ea typeface="仿宋" panose="02010609060101010101" pitchFamily="49" charset="-122"/>
                        <a:cs typeface="+mn-cs"/>
                      </a:rPr>
                      <m:t>)</m:t>
                    </m:r>
                    <m:r>
                      <m:rPr>
                        <m:nor/>
                      </m:rPr>
                      <a:rPr kumimoji="0" lang="en-US" altLang="zh-CN" sz="2000" i="1" u="none" strike="noStrike" kern="1200" cap="none" spc="0" normalizeH="0" baseline="0" noProof="0" dirty="0">
                        <a:ln>
                          <a:noFill/>
                        </a:ln>
                        <a:solidFill>
                          <a:schemeClr val="tx1"/>
                        </a:solidFill>
                        <a:effectLst/>
                        <a:uLnTx/>
                        <a:uFillTx/>
                        <a:latin typeface="+mn-lt"/>
                        <a:ea typeface="仿宋" panose="02010609060101010101" pitchFamily="49" charset="-122"/>
                        <a:cs typeface="+mn-cs"/>
                      </a:rPr>
                      <m:t>=</m:t>
                    </m:r>
                    <m:r>
                      <m:rPr>
                        <m:nor/>
                      </m:rPr>
                      <a:rPr kumimoji="0" lang="en-US" altLang="zh-CN" sz="2000" i="1" u="none" strike="noStrike" kern="1200" cap="none" spc="0" normalizeH="0" baseline="0" noProof="0" dirty="0">
                        <a:ln>
                          <a:noFill/>
                        </a:ln>
                        <a:solidFill>
                          <a:schemeClr val="tx1"/>
                        </a:solidFill>
                        <a:effectLst/>
                        <a:uLnTx/>
                        <a:uFillTx/>
                        <a:latin typeface="+mn-lt"/>
                        <a:ea typeface="仿宋" panose="02010609060101010101" pitchFamily="49" charset="-122"/>
                        <a:cs typeface="+mn-cs"/>
                      </a:rPr>
                      <m:t>e</m:t>
                    </m:r>
                    <m:r>
                      <m:rPr>
                        <m:nor/>
                      </m:rPr>
                      <a:rPr kumimoji="0" lang="en-US" altLang="zh-CN" sz="2000" u="none" strike="noStrike" kern="1200" cap="none" spc="0" normalizeH="0" baseline="0" noProof="0" dirty="0">
                        <a:ln>
                          <a:noFill/>
                        </a:ln>
                        <a:solidFill>
                          <a:schemeClr val="tx1"/>
                        </a:solidFill>
                        <a:effectLst/>
                        <a:uLnTx/>
                        <a:uFillTx/>
                        <a:latin typeface="+mn-lt"/>
                        <a:ea typeface="仿宋" panose="02010609060101010101" pitchFamily="49" charset="-122"/>
                        <a:cs typeface="+mn-cs"/>
                      </a:rPr>
                      <m:t>(</m:t>
                    </m:r>
                    <m:sSup>
                      <m:sSupPr>
                        <m:ctrlPr>
                          <a:rPr kumimoji="0" lang="en-US" altLang="zh-CN" sz="200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ctrlPr>
                      </m:sSupPr>
                      <m:e>
                        <m:r>
                          <a:rPr kumimoji="0" lang="zh-CN" altLang="en-US" sz="2000" b="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𝛼</m:t>
                        </m:r>
                      </m:e>
                      <m:sup>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𝑖</m:t>
                        </m:r>
                      </m:sup>
                    </m:sSup>
                    <m:r>
                      <m:rPr>
                        <m:nor/>
                      </m:rPr>
                      <a:rPr kumimoji="0" lang="en-US" altLang="zh-CN" sz="2000" u="none" strike="noStrike" kern="1200" cap="none" spc="0" normalizeH="0" baseline="0" noProof="0" dirty="0">
                        <a:ln>
                          <a:noFill/>
                        </a:ln>
                        <a:solidFill>
                          <a:schemeClr val="tx1"/>
                        </a:solidFill>
                        <a:effectLst/>
                        <a:uLnTx/>
                        <a:uFillTx/>
                        <a:latin typeface="+mn-lt"/>
                        <a:ea typeface="仿宋" panose="02010609060101010101" pitchFamily="49" charset="-122"/>
                        <a:cs typeface="+mn-cs"/>
                      </a:rPr>
                      <m:t>)</m:t>
                    </m:r>
                    <m:r>
                      <m:rPr>
                        <m:nor/>
                      </m:rPr>
                      <a:rPr kumimoji="0" lang="en-US" altLang="zh-CN" sz="2000" i="1" u="none" strike="noStrike" kern="1200" cap="none" spc="0" normalizeH="0" baseline="0" noProof="0" dirty="0">
                        <a:ln>
                          <a:noFill/>
                        </a:ln>
                        <a:solidFill>
                          <a:schemeClr val="tx1"/>
                        </a:solidFill>
                        <a:effectLst/>
                        <a:uLnTx/>
                        <a:uFillTx/>
                        <a:latin typeface="+mn-lt"/>
                        <a:ea typeface="仿宋" panose="02010609060101010101" pitchFamily="49" charset="-122"/>
                        <a:cs typeface="+mn-cs"/>
                      </a:rPr>
                      <m:t>=</m:t>
                    </m:r>
                  </m:oMath>
                </a14:m>
                <a:r>
                  <a:rPr kumimoji="0" lang="en-US" altLang="zh-CN" sz="2000" i="1" u="none" strike="noStrike" kern="1200" cap="none" spc="0" normalizeH="0" baseline="0" noProof="0" dirty="0">
                    <a:ln>
                      <a:noFill/>
                    </a:ln>
                    <a:solidFill>
                      <a:schemeClr val="tx1"/>
                    </a:solidFill>
                    <a:effectLst/>
                    <a:uLnTx/>
                    <a:uFillTx/>
                    <a:latin typeface="+mn-lt"/>
                    <a:ea typeface="仿宋" panose="02010609060101010101" pitchFamily="49" charset="-122"/>
                    <a:cs typeface="+mn-cs"/>
                  </a:rPr>
                  <a:t> </a:t>
                </a:r>
                <a14:m>
                  <m:oMath xmlns:m="http://schemas.openxmlformats.org/officeDocument/2006/math">
                    <m:sSub>
                      <m:sSubPr>
                        <m:ctrlPr>
                          <a:rPr kumimoji="0" lang="en-US" altLang="zh-CN" sz="200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ctrlPr>
                      </m:sSubPr>
                      <m:e>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𝑒</m:t>
                        </m:r>
                      </m:e>
                      <m:sub>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0</m:t>
                        </m:r>
                      </m:sub>
                    </m:sSub>
                    <m:sSup>
                      <m:sSupPr>
                        <m:ctrlPr>
                          <a:rPr kumimoji="0" lang="en-US" altLang="zh-CN" sz="200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ctrlPr>
                      </m:sSupPr>
                      <m:e>
                        <m:r>
                          <a:rPr kumimoji="0" lang="zh-CN" altLang="en-US" sz="2000" b="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𝛼</m:t>
                        </m:r>
                      </m:e>
                      <m:sup>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0</m:t>
                        </m:r>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𝑖</m:t>
                        </m:r>
                      </m:sup>
                    </m:sSup>
                  </m:oMath>
                </a14:m>
                <a:r>
                  <a:rPr kumimoji="0" lang="en-US" altLang="zh-CN" sz="2000" i="1" u="none" strike="noStrike" kern="1200" cap="none" spc="0" normalizeH="0" baseline="0" noProof="0" dirty="0">
                    <a:ln>
                      <a:noFill/>
                    </a:ln>
                    <a:solidFill>
                      <a:schemeClr val="tx1"/>
                    </a:solidFill>
                    <a:effectLst/>
                    <a:uLnTx/>
                    <a:uFillTx/>
                    <a:latin typeface="+mn-lt"/>
                    <a:ea typeface="仿宋" panose="02010609060101010101" pitchFamily="49" charset="-122"/>
                    <a:cs typeface="+mn-cs"/>
                  </a:rPr>
                  <a:t>+ </a:t>
                </a:r>
                <a14:m>
                  <m:oMath xmlns:m="http://schemas.openxmlformats.org/officeDocument/2006/math">
                    <m:sSub>
                      <m:sSubPr>
                        <m:ctrlPr>
                          <a:rPr kumimoji="0" lang="en-US" altLang="zh-CN" sz="200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ctrlPr>
                      </m:sSubPr>
                      <m:e>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𝑒</m:t>
                        </m:r>
                      </m:e>
                      <m:sub>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1</m:t>
                        </m:r>
                      </m:sub>
                    </m:sSub>
                    <m:sSup>
                      <m:sSupPr>
                        <m:ctrlPr>
                          <a:rPr kumimoji="0" lang="en-US" altLang="zh-CN" sz="200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ctrlPr>
                      </m:sSupPr>
                      <m:e>
                        <m:r>
                          <a:rPr kumimoji="0" lang="zh-CN" altLang="en-US" sz="2000" b="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𝛼</m:t>
                        </m:r>
                      </m:e>
                      <m:sup>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1</m:t>
                        </m:r>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𝑖</m:t>
                        </m:r>
                      </m:sup>
                    </m:sSup>
                  </m:oMath>
                </a14:m>
                <a:r>
                  <a:rPr kumimoji="0" lang="en-US" altLang="zh-CN" sz="2000" i="1" u="none" strike="noStrike" kern="1200" cap="none" spc="0" normalizeH="0" baseline="0" noProof="0" dirty="0">
                    <a:ln>
                      <a:noFill/>
                    </a:ln>
                    <a:solidFill>
                      <a:schemeClr val="tx1"/>
                    </a:solidFill>
                    <a:effectLst/>
                    <a:uLnTx/>
                    <a:uFillTx/>
                    <a:latin typeface="+mn-lt"/>
                    <a:ea typeface="仿宋" panose="02010609060101010101" pitchFamily="49" charset="-122"/>
                    <a:cs typeface="+mn-cs"/>
                  </a:rPr>
                  <a:t>+…+ </a:t>
                </a:r>
                <a14:m>
                  <m:oMath xmlns:m="http://schemas.openxmlformats.org/officeDocument/2006/math">
                    <m:sSub>
                      <m:sSubPr>
                        <m:ctrlPr>
                          <a:rPr kumimoji="0" lang="en-US" altLang="zh-CN" sz="200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ctrlPr>
                      </m:sSubPr>
                      <m:e>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𝑒</m:t>
                        </m:r>
                      </m:e>
                      <m:sub>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𝑛</m:t>
                        </m:r>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m:t>
                        </m:r>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1</m:t>
                        </m:r>
                      </m:sub>
                    </m:sSub>
                    <m:sSup>
                      <m:sSupPr>
                        <m:ctrlPr>
                          <a:rPr kumimoji="0" lang="en-US" altLang="zh-CN" sz="200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ctrlPr>
                      </m:sSupPr>
                      <m:e>
                        <m:r>
                          <a:rPr kumimoji="0" lang="zh-CN" altLang="en-US" sz="2000" b="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𝛼</m:t>
                        </m:r>
                      </m:e>
                      <m:sup>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m:t>
                        </m:r>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𝑛</m:t>
                        </m:r>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m:t>
                        </m:r>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1</m:t>
                        </m:r>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m:t>
                        </m:r>
                        <m:r>
                          <a:rPr kumimoji="0" lang="en-US" altLang="zh-CN" sz="2000" b="0" i="1" u="none" strike="noStrike" kern="1200" cap="none" spc="0" normalizeH="0" baseline="0" noProof="0">
                            <a:ln>
                              <a:noFill/>
                            </a:ln>
                            <a:solidFill>
                              <a:schemeClr val="tx1"/>
                            </a:solidFill>
                            <a:effectLst/>
                            <a:uLnTx/>
                            <a:uFillTx/>
                            <a:latin typeface="Cambria Math" panose="02040503050406030204" pitchFamily="18" charset="0"/>
                            <a:ea typeface="仿宋" panose="02010609060101010101" pitchFamily="49" charset="-122"/>
                            <a:cs typeface="+mn-cs"/>
                          </a:rPr>
                          <m:t>𝑖</m:t>
                        </m:r>
                      </m:sup>
                    </m:sSup>
                  </m:oMath>
                </a14:m>
                <a:endParaRPr lang="en-US" altLang="zh-CN" sz="2400" i="1" dirty="0">
                  <a:latin typeface="+mn-lt"/>
                  <a:ea typeface="仿宋" panose="02010609060101010101" pitchFamily="49" charset="-122"/>
                </a:endParaRPr>
              </a:p>
            </p:txBody>
          </p:sp>
        </mc:Choice>
        <mc:Fallback>
          <p:sp>
            <p:nvSpPr>
              <p:cNvPr id="7" name="文本框 6"/>
              <p:cNvSpPr txBox="1">
                <a:spLocks noRot="1" noChangeAspect="1" noMove="1" noResize="1" noEditPoints="1" noAdjustHandles="1" noChangeArrowheads="1" noChangeShapeType="1" noTextEdit="1"/>
              </p:cNvSpPr>
              <p:nvPr/>
            </p:nvSpPr>
            <p:spPr>
              <a:xfrm>
                <a:off x="228714" y="1676446"/>
                <a:ext cx="8754627" cy="3781484"/>
              </a:xfrm>
              <a:prstGeom prst="rect">
                <a:avLst/>
              </a:prstGeom>
              <a:blipFill rotWithShape="1">
                <a:blip r:embed="rId1"/>
                <a:stretch>
                  <a:fillRect l="-1" t="-1" r="7" b="-1290"/>
                </a:stretch>
              </a:blipFill>
            </p:spPr>
            <p:txBody>
              <a:bodyPr/>
              <a:lstStyle/>
              <a:p>
                <a:r>
                  <a:rPr lang="zh-CN" altLang="en-US">
                    <a:noFill/>
                  </a:rPr>
                  <a:t> </a:t>
                </a:r>
              </a:p>
            </p:txBody>
          </p:sp>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a:xfrm>
            <a:off x="6652578" y="104775"/>
            <a:ext cx="2300287" cy="685800"/>
          </a:xfrm>
        </p:spPr>
        <p:txBody>
          <a:bodyPr vert="horz" wrap="square" lIns="91440" tIns="45720" rIns="91440" bIns="45720" anchor="ctr"/>
          <a:lstStyle/>
          <a:p>
            <a:r>
              <a:rPr lang="zh-CN" altLang="en-US" sz="2400" dirty="0"/>
              <a:t>内容提要</a:t>
            </a:r>
            <a:endParaRPr lang="zh-CN" altLang="en-US" sz="2400" dirty="0"/>
          </a:p>
        </p:txBody>
      </p:sp>
      <p:sp>
        <p:nvSpPr>
          <p:cNvPr id="5" name="AutoShape 46"/>
          <p:cNvSpPr>
            <a:spLocks noChangeArrowheads="1"/>
          </p:cNvSpPr>
          <p:nvPr/>
        </p:nvSpPr>
        <p:spPr bwMode="ltGray">
          <a:xfrm rot="5400000">
            <a:off x="-2422525" y="14747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rgbClr val="C0C0C0">
                  <a:gamma/>
                  <a:tint val="45490"/>
                  <a:invGamma/>
                </a:srgbClr>
              </a:gs>
              <a:gs pos="50000">
                <a:srgbClr val="C0C0C0"/>
              </a:gs>
              <a:gs pos="100000">
                <a:srgbClr val="C0C0C0">
                  <a:gamma/>
                  <a:tint val="45490"/>
                  <a:invGamma/>
                </a:srgbClr>
              </a:gs>
            </a:gsLst>
            <a:lin ang="0" scaled="1"/>
          </a:gradFill>
          <a:ln w="9525" algn="ctr">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6" name="AutoShape 47"/>
          <p:cNvSpPr>
            <a:spLocks noChangeArrowheads="1"/>
          </p:cNvSpPr>
          <p:nvPr/>
        </p:nvSpPr>
        <p:spPr bwMode="ltGray">
          <a:xfrm rot="5400000" flipH="1">
            <a:off x="-2016919" y="1910556"/>
            <a:ext cx="4032250" cy="3929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gradFill rotWithShape="1">
            <a:gsLst>
              <a:gs pos="0">
                <a:srgbClr val="6699FF">
                  <a:alpha val="56000"/>
                </a:srgbClr>
              </a:gs>
              <a:gs pos="100000">
                <a:srgbClr val="6699FF">
                  <a:gamma/>
                  <a:tint val="0"/>
                  <a:invGamma/>
                  <a:alpha val="48000"/>
                </a:srgbClr>
              </a:gs>
            </a:gsLst>
            <a:lin ang="5400000" scaled="1"/>
          </a:gradFill>
          <a:ln w="0" algn="ctr">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8198" name="AutoShape 49"/>
          <p:cNvSpPr/>
          <p:nvPr/>
        </p:nvSpPr>
        <p:spPr>
          <a:xfrm>
            <a:off x="2242185" y="4801235"/>
            <a:ext cx="5530850" cy="647065"/>
          </a:xfrm>
          <a:prstGeom prst="roundRect">
            <a:avLst>
              <a:gd name="adj" fmla="val 50000"/>
            </a:avLst>
          </a:prstGeom>
          <a:noFill/>
          <a:ln w="28575" cap="flat" cmpd="sng">
            <a:solidFill>
              <a:srgbClr val="C0C0C0"/>
            </a:solidFill>
            <a:prstDash val="solid"/>
            <a:headEnd type="none" w="med" len="med"/>
            <a:tailEnd type="none" w="med" len="med"/>
          </a:ln>
        </p:spPr>
        <p:txBody>
          <a:bodyPr wrap="none" anchor="ctr"/>
          <a:lstStyle/>
          <a:p>
            <a:pPr>
              <a:defRPr/>
            </a:pPr>
            <a:r>
              <a:rPr lang="en-US" altLang="zh-CN" sz="2800" b="1" kern="0" dirty="0">
                <a:solidFill>
                  <a:schemeClr val="bg1">
                    <a:lumMod val="75000"/>
                  </a:schemeClr>
                </a:solidFill>
                <a:cs typeface="+mn-cs"/>
                <a:sym typeface="+mn-ea"/>
              </a:rPr>
              <a:t>RS</a:t>
            </a:r>
            <a:r>
              <a:rPr lang="zh-CN" altLang="en-US" sz="2800" b="1" kern="0" dirty="0">
                <a:solidFill>
                  <a:schemeClr val="bg1">
                    <a:lumMod val="75000"/>
                  </a:schemeClr>
                </a:solidFill>
                <a:cs typeface="+mn-cs"/>
                <a:sym typeface="+mn-ea"/>
              </a:rPr>
              <a:t>码的设计与思考</a:t>
            </a:r>
            <a:endParaRPr lang="zh-CN" altLang="en-US" sz="2800" b="1" kern="0" dirty="0">
              <a:solidFill>
                <a:schemeClr val="bg1">
                  <a:lumMod val="75000"/>
                </a:schemeClr>
              </a:solidFill>
              <a:cs typeface="+mn-cs"/>
              <a:sym typeface="+mn-ea"/>
            </a:endParaRPr>
          </a:p>
        </p:txBody>
      </p:sp>
      <p:sp>
        <p:nvSpPr>
          <p:cNvPr id="9" name="AutoShape 50"/>
          <p:cNvSpPr>
            <a:spLocks noChangeArrowheads="1"/>
          </p:cNvSpPr>
          <p:nvPr/>
        </p:nvSpPr>
        <p:spPr bwMode="gray">
          <a:xfrm>
            <a:off x="2438400" y="3837305"/>
            <a:ext cx="6172200" cy="647065"/>
          </a:xfrm>
          <a:prstGeom prst="roundRect">
            <a:avLst>
              <a:gd name="adj" fmla="val 50000"/>
            </a:avLst>
          </a:prstGeom>
          <a:noFill/>
          <a:ln w="28575" algn="ctr">
            <a:solidFill>
              <a:srgbClr val="C0C0C0"/>
            </a:solidFill>
            <a:round/>
          </a:ln>
          <a:effectLst/>
        </p:spPr>
        <p:txBody>
          <a:bodyPr wrap="none" anchor="ctr"/>
          <a:lstStyle/>
          <a:p>
            <a:pPr marR="0" lvl="0" rtl="0">
              <a:buClrTx/>
              <a:buSzTx/>
              <a:defRPr/>
            </a:pPr>
            <a:r>
              <a:rPr lang="en-US" altLang="zh-CN" sz="2800" b="1" kern="0" dirty="0">
                <a:solidFill>
                  <a:schemeClr val="bg1">
                    <a:lumMod val="75000"/>
                  </a:schemeClr>
                </a:solidFill>
                <a:cs typeface="+mn-cs"/>
                <a:sym typeface="+mn-ea"/>
              </a:rPr>
              <a:t>RS</a:t>
            </a:r>
            <a:r>
              <a:rPr lang="zh-CN" altLang="en-US" sz="2800" b="1" kern="0" dirty="0">
                <a:solidFill>
                  <a:schemeClr val="bg1">
                    <a:lumMod val="75000"/>
                  </a:schemeClr>
                </a:solidFill>
                <a:cs typeface="+mn-cs"/>
                <a:sym typeface="+mn-ea"/>
              </a:rPr>
              <a:t>码的译码</a:t>
            </a:r>
            <a:endParaRPr lang="zh-CN" altLang="en-US" sz="2800" b="1" kern="0" dirty="0">
              <a:solidFill>
                <a:schemeClr val="bg1">
                  <a:lumMod val="75000"/>
                </a:schemeClr>
              </a:solidFill>
              <a:cs typeface="+mn-cs"/>
              <a:sym typeface="+mn-ea"/>
            </a:endParaRPr>
          </a:p>
        </p:txBody>
      </p:sp>
      <p:sp>
        <p:nvSpPr>
          <p:cNvPr id="10" name="AutoShape 51"/>
          <p:cNvSpPr>
            <a:spLocks noChangeArrowheads="1"/>
          </p:cNvSpPr>
          <p:nvPr/>
        </p:nvSpPr>
        <p:spPr bwMode="gray">
          <a:xfrm>
            <a:off x="2437130" y="2893060"/>
            <a:ext cx="5486400" cy="698500"/>
          </a:xfrm>
          <a:prstGeom prst="roundRect">
            <a:avLst>
              <a:gd name="adj" fmla="val 50000"/>
            </a:avLst>
          </a:prstGeom>
          <a:noFill/>
          <a:ln w="28575" algn="ctr">
            <a:solidFill>
              <a:srgbClr val="C0C0C0"/>
            </a:solidFill>
            <a:round/>
          </a:ln>
          <a:effectLst/>
        </p:spPr>
        <p:txBody>
          <a:bodyPr wrap="none" anchor="ctr"/>
          <a:lstStyle/>
          <a:p>
            <a:pPr rtl="0">
              <a:defRPr/>
            </a:pPr>
            <a:r>
              <a:rPr lang="en-US" altLang="zh-CN" sz="2800" b="1" kern="0" dirty="0">
                <a:solidFill>
                  <a:schemeClr val="bg1">
                    <a:lumMod val="75000"/>
                  </a:schemeClr>
                </a:solidFill>
                <a:cs typeface="+mn-cs"/>
              </a:rPr>
              <a:t>RS</a:t>
            </a:r>
            <a:r>
              <a:rPr lang="zh-CN" altLang="en-US" sz="2800" b="1" kern="0" dirty="0">
                <a:solidFill>
                  <a:schemeClr val="bg1">
                    <a:lumMod val="75000"/>
                  </a:schemeClr>
                </a:solidFill>
                <a:cs typeface="+mn-cs"/>
              </a:rPr>
              <a:t>码的编码</a:t>
            </a:r>
            <a:endParaRPr lang="zh-CN" altLang="en-US" sz="2800" b="1" kern="0" dirty="0">
              <a:solidFill>
                <a:schemeClr val="bg1">
                  <a:lumMod val="75000"/>
                </a:schemeClr>
              </a:solidFill>
              <a:cs typeface="+mn-cs"/>
            </a:endParaRPr>
          </a:p>
        </p:txBody>
      </p:sp>
      <p:sp>
        <p:nvSpPr>
          <p:cNvPr id="11" name="AutoShape 52"/>
          <p:cNvSpPr>
            <a:spLocks noChangeArrowheads="1"/>
          </p:cNvSpPr>
          <p:nvPr/>
        </p:nvSpPr>
        <p:spPr bwMode="gray">
          <a:xfrm>
            <a:off x="1840865" y="1821180"/>
            <a:ext cx="5426710" cy="675005"/>
          </a:xfrm>
          <a:prstGeom prst="roundRect">
            <a:avLst>
              <a:gd name="adj" fmla="val 50000"/>
            </a:avLst>
          </a:prstGeom>
          <a:noFill/>
          <a:ln w="28575" algn="ctr">
            <a:solidFill>
              <a:srgbClr val="C0C0C0"/>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en-US" altLang="zh-CN" sz="2800" b="1" kern="0" dirty="0">
                <a:cs typeface="+mn-cs"/>
              </a:rPr>
              <a:t>RS</a:t>
            </a:r>
            <a:r>
              <a:rPr lang="zh-CN" altLang="en-US" sz="2800" b="1" kern="0" dirty="0">
                <a:cs typeface="+mn-cs"/>
              </a:rPr>
              <a:t>码的现实应用</a:t>
            </a:r>
            <a:endParaRPr lang="zh-CN" altLang="en-US" sz="2800" b="1" kern="0" dirty="0">
              <a:cs typeface="+mn-cs"/>
            </a:endParaRPr>
          </a:p>
        </p:txBody>
      </p:sp>
      <p:grpSp>
        <p:nvGrpSpPr>
          <p:cNvPr id="8202" name="Group 53"/>
          <p:cNvGrpSpPr/>
          <p:nvPr/>
        </p:nvGrpSpPr>
        <p:grpSpPr>
          <a:xfrm>
            <a:off x="1523365" y="1985328"/>
            <a:ext cx="381000" cy="381000"/>
            <a:chOff x="2078" y="1680"/>
            <a:chExt cx="1615" cy="1615"/>
          </a:xfrm>
        </p:grpSpPr>
        <p:sp>
          <p:nvSpPr>
            <p:cNvPr id="13" name="Oval 54"/>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4" name="Oval 55"/>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5" name="Oval 56"/>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6" name="Oval 57"/>
            <p:cNvSpPr>
              <a:spLocks noChangeArrowheads="1"/>
            </p:cNvSpPr>
            <p:nvPr/>
          </p:nvSpPr>
          <p:spPr bwMode="gray">
            <a:xfrm>
              <a:off x="2253" y="1855"/>
              <a:ext cx="1265" cy="1265"/>
            </a:xfrm>
            <a:prstGeom prst="ellipse">
              <a:avLst/>
            </a:prstGeom>
            <a:gradFill rotWithShape="1">
              <a:gsLst>
                <a:gs pos="0">
                  <a:srgbClr val="FFCC00">
                    <a:gamma/>
                    <a:shade val="0"/>
                    <a:invGamma/>
                  </a:srgbClr>
                </a:gs>
                <a:gs pos="100000">
                  <a:srgbClr val="FFCC00"/>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7" name="Oval 58"/>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8" name="Oval 59"/>
            <p:cNvSpPr>
              <a:spLocks noChangeArrowheads="1"/>
            </p:cNvSpPr>
            <p:nvPr/>
          </p:nvSpPr>
          <p:spPr bwMode="gray">
            <a:xfrm>
              <a:off x="2334" y="1936"/>
              <a:ext cx="1097" cy="1104"/>
            </a:xfrm>
            <a:prstGeom prst="ellipse">
              <a:avLst/>
            </a:prstGeom>
            <a:gradFill rotWithShape="1">
              <a:gsLst>
                <a:gs pos="0">
                  <a:srgbClr val="FFCC00"/>
                </a:gs>
                <a:gs pos="100000">
                  <a:srgbClr val="FFCC00">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8203" name="Group 60"/>
          <p:cNvGrpSpPr/>
          <p:nvPr/>
        </p:nvGrpSpPr>
        <p:grpSpPr>
          <a:xfrm>
            <a:off x="2056765" y="3074988"/>
            <a:ext cx="381000" cy="381000"/>
            <a:chOff x="2078" y="1680"/>
            <a:chExt cx="1615" cy="1615"/>
          </a:xfrm>
        </p:grpSpPr>
        <p:sp>
          <p:nvSpPr>
            <p:cNvPr id="20" name="Oval 61"/>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1" name="Oval 62"/>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2" name="Oval 63"/>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3" name="Oval 64"/>
            <p:cNvSpPr>
              <a:spLocks noChangeArrowheads="1"/>
            </p:cNvSpPr>
            <p:nvPr/>
          </p:nvSpPr>
          <p:spPr bwMode="gray">
            <a:xfrm>
              <a:off x="2253" y="1855"/>
              <a:ext cx="1265" cy="1265"/>
            </a:xfrm>
            <a:prstGeom prst="ellipse">
              <a:avLst/>
            </a:prstGeom>
            <a:gradFill rotWithShape="1">
              <a:gsLst>
                <a:gs pos="0">
                  <a:srgbClr val="48BE67">
                    <a:gamma/>
                    <a:shade val="0"/>
                    <a:invGamma/>
                  </a:srgbClr>
                </a:gs>
                <a:gs pos="100000">
                  <a:srgbClr val="48BE67"/>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4" name="Oval 65"/>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5" name="Oval 66"/>
            <p:cNvSpPr>
              <a:spLocks noChangeArrowheads="1"/>
            </p:cNvSpPr>
            <p:nvPr/>
          </p:nvSpPr>
          <p:spPr bwMode="gray">
            <a:xfrm>
              <a:off x="2334" y="1936"/>
              <a:ext cx="1097" cy="1104"/>
            </a:xfrm>
            <a:prstGeom prst="ellipse">
              <a:avLst/>
            </a:prstGeom>
            <a:gradFill rotWithShape="1">
              <a:gsLst>
                <a:gs pos="0">
                  <a:srgbClr val="48BE67"/>
                </a:gs>
                <a:gs pos="100000">
                  <a:srgbClr val="48BE67">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8204" name="Group 67"/>
          <p:cNvGrpSpPr/>
          <p:nvPr/>
        </p:nvGrpSpPr>
        <p:grpSpPr>
          <a:xfrm>
            <a:off x="2133600" y="3913188"/>
            <a:ext cx="381000" cy="381000"/>
            <a:chOff x="2078" y="1680"/>
            <a:chExt cx="1615" cy="1615"/>
          </a:xfrm>
        </p:grpSpPr>
        <p:sp>
          <p:nvSpPr>
            <p:cNvPr id="27" name="Oval 68"/>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8" name="Oval 69"/>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9" name="Oval 70"/>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0" name="Oval 71"/>
            <p:cNvSpPr>
              <a:spLocks noChangeArrowheads="1"/>
            </p:cNvSpPr>
            <p:nvPr/>
          </p:nvSpPr>
          <p:spPr bwMode="gray">
            <a:xfrm>
              <a:off x="2253" y="1855"/>
              <a:ext cx="1265" cy="1265"/>
            </a:xfrm>
            <a:prstGeom prst="ellipse">
              <a:avLst/>
            </a:prstGeom>
            <a:gradFill rotWithShape="1">
              <a:gsLst>
                <a:gs pos="0">
                  <a:srgbClr val="21B3E1"/>
                </a:gs>
                <a:gs pos="100000">
                  <a:srgbClr val="21B3E1">
                    <a:gamma/>
                    <a:shade val="46275"/>
                    <a:invGamma/>
                  </a:srgbClr>
                </a:gs>
              </a:gsLst>
              <a:lin ang="54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1" name="Oval 72"/>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2" name="Oval 73"/>
            <p:cNvSpPr>
              <a:spLocks noChangeArrowheads="1"/>
            </p:cNvSpPr>
            <p:nvPr/>
          </p:nvSpPr>
          <p:spPr bwMode="gray">
            <a:xfrm>
              <a:off x="2334" y="1936"/>
              <a:ext cx="1097" cy="1104"/>
            </a:xfrm>
            <a:prstGeom prst="ellipse">
              <a:avLst/>
            </a:prstGeom>
            <a:gradFill rotWithShape="1">
              <a:gsLst>
                <a:gs pos="0">
                  <a:srgbClr val="21B3E1"/>
                </a:gs>
                <a:gs pos="100000">
                  <a:srgbClr val="21B3E1">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8205" name="Group 74"/>
          <p:cNvGrpSpPr/>
          <p:nvPr/>
        </p:nvGrpSpPr>
        <p:grpSpPr>
          <a:xfrm>
            <a:off x="1905635" y="4826953"/>
            <a:ext cx="381000" cy="381000"/>
            <a:chOff x="2078" y="1680"/>
            <a:chExt cx="1615" cy="1615"/>
          </a:xfrm>
        </p:grpSpPr>
        <p:sp>
          <p:nvSpPr>
            <p:cNvPr id="34" name="Oval 75"/>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5" name="Oval 76"/>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6" name="Oval 77"/>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7" name="Oval 78"/>
            <p:cNvSpPr>
              <a:spLocks noChangeArrowheads="1"/>
            </p:cNvSpPr>
            <p:nvPr/>
          </p:nvSpPr>
          <p:spPr bwMode="gray">
            <a:xfrm>
              <a:off x="2253" y="1855"/>
              <a:ext cx="1265" cy="1265"/>
            </a:xfrm>
            <a:prstGeom prst="ellipse">
              <a:avLst/>
            </a:prstGeom>
            <a:gradFill rotWithShape="1">
              <a:gsLst>
                <a:gs pos="0">
                  <a:srgbClr val="8D67E1">
                    <a:gamma/>
                    <a:shade val="0"/>
                    <a:invGamma/>
                  </a:srgbClr>
                </a:gs>
                <a:gs pos="100000">
                  <a:srgbClr val="8D67E1"/>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8" name="Oval 79"/>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9" name="Oval 80"/>
            <p:cNvSpPr>
              <a:spLocks noChangeArrowheads="1"/>
            </p:cNvSpPr>
            <p:nvPr/>
          </p:nvSpPr>
          <p:spPr bwMode="gray">
            <a:xfrm>
              <a:off x="2334" y="1936"/>
              <a:ext cx="1097" cy="1104"/>
            </a:xfrm>
            <a:prstGeom prst="ellipse">
              <a:avLst/>
            </a:prstGeom>
            <a:gradFill rotWithShape="1">
              <a:gsLst>
                <a:gs pos="0">
                  <a:srgbClr val="8D67E1"/>
                </a:gs>
                <a:gs pos="100000">
                  <a:srgbClr val="8D67E1">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en-US" altLang="zh-CN" sz="2400" dirty="0">
                <a:sym typeface="+mn-ea"/>
              </a:rPr>
              <a:t>R-S</a:t>
            </a:r>
            <a:r>
              <a:rPr lang="zh-CN" altLang="en-US" sz="2400" dirty="0">
                <a:sym typeface="+mn-ea"/>
              </a:rPr>
              <a:t>码的译码过程</a:t>
            </a:r>
            <a:endParaRPr lang="zh-CN" altLang="en-US" sz="2400" dirty="0">
              <a:sym typeface="+mn-ea"/>
            </a:endParaRPr>
          </a:p>
        </p:txBody>
      </p:sp>
      <mc:AlternateContent xmlns:mc="http://schemas.openxmlformats.org/markup-compatibility/2006">
        <mc:Choice xmlns:a14="http://schemas.microsoft.com/office/drawing/2010/main" Requires="a14">
          <p:sp>
            <p:nvSpPr>
              <p:cNvPr id="7" name="文本框 6"/>
              <p:cNvSpPr txBox="1"/>
              <p:nvPr/>
            </p:nvSpPr>
            <p:spPr>
              <a:xfrm>
                <a:off x="203465" y="1524050"/>
                <a:ext cx="8754627" cy="4810163"/>
              </a:xfrm>
              <a:prstGeom prst="rect">
                <a:avLst/>
              </a:prstGeom>
              <a:noFill/>
            </p:spPr>
            <p:txBody>
              <a:bodyPr wrap="square">
                <a:spAutoFit/>
              </a:bodyPr>
              <a:lstStyle/>
              <a:p>
                <a:pPr marL="342900" lvl="0" indent="-342900" rtl="0" eaLnBrk="1" fontAlgn="auto" hangingPunct="1">
                  <a:spcBef>
                    <a:spcPts val="0"/>
                  </a:spcBef>
                  <a:spcAft>
                    <a:spcPts val="0"/>
                  </a:spcAft>
                  <a:buFont typeface="Arial" panose="020B0604020202020204" pitchFamily="34" charset="0"/>
                  <a:buChar char="•"/>
                  <a:defRPr/>
                </a:pPr>
                <a:r>
                  <a:rPr lang="zh-CN" altLang="en-US" sz="2000" dirty="0">
                    <a:solidFill>
                      <a:prstClr val="black"/>
                    </a:solidFill>
                    <a:latin typeface="+mn-ea"/>
                    <a:ea typeface="+mn-ea"/>
                    <a:cs typeface="+mn-cs"/>
                  </a:rPr>
                  <a:t>把所有典型值表达式写成一个方程组的形式</a:t>
                </a:r>
                <a:endParaRPr kumimoji="0" lang="zh-CN" altLang="en-US" sz="2000" i="0" u="none" strike="noStrike" kern="1200" cap="none" spc="0" normalizeH="0" baseline="0" noProof="0" dirty="0">
                  <a:ln>
                    <a:noFill/>
                  </a:ln>
                  <a:solidFill>
                    <a:srgbClr val="0070C0"/>
                  </a:solidFill>
                  <a:effectLst/>
                  <a:uLnTx/>
                  <a:uFillTx/>
                  <a:latin typeface="+mn-ea"/>
                  <a:ea typeface="+mn-ea"/>
                  <a:cs typeface="+mn-cs"/>
                </a:endParaRPr>
              </a:p>
              <a:p>
                <a:pPr marL="0" marR="0" lvl="0" indent="0" algn="l" defTabSz="914400" eaLnBrk="0" fontAlgn="base" latinLnBrk="0" hangingPunct="0">
                  <a:lnSpc>
                    <a:spcPct val="100000"/>
                  </a:lnSpc>
                  <a:spcBef>
                    <a:spcPct val="0"/>
                  </a:spcBef>
                  <a:spcAft>
                    <a:spcPct val="0"/>
                  </a:spcAft>
                  <a:buClrTx/>
                  <a:buSzTx/>
                  <a:buFontTx/>
                  <a:buNone/>
                  <a:defRPr/>
                </a:pPr>
                <a:endParaRPr kumimoji="0" lang="en-US" altLang="zh-CN" sz="2400" b="1" i="0" u="none" strike="noStrike" kern="120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endParaRPr>
              </a:p>
              <a:p>
                <a:pPr lvl="0">
                  <a:defRPr/>
                </a:pPr>
                <a:r>
                  <a:rPr kumimoji="0" lang="en-US" altLang="zh-CN" sz="2400" u="none" strike="noStrike" kern="1200" cap="none" spc="0" normalizeH="0" baseline="0" noProof="0" dirty="0">
                    <a:ln>
                      <a:noFill/>
                    </a:ln>
                    <a:solidFill>
                      <a:srgbClr val="000000"/>
                    </a:solidFill>
                    <a:effectLst/>
                    <a:uLnTx/>
                    <a:uFillTx/>
                    <a:ea typeface="仿宋" panose="02010609060101010101" pitchFamily="49" charset="-122"/>
                  </a:rPr>
                  <a:t>   </a:t>
                </a:r>
                <a14:m>
                  <m:oMath xmlns:m="http://schemas.openxmlformats.org/officeDocument/2006/math">
                    <m:d>
                      <m:dPr>
                        <m:begChr m:val="{"/>
                        <m:endChr m:val=""/>
                        <m:ctrlPr>
                          <a:rPr kumimoji="0" lang="en-US" altLang="zh-CN" sz="2000"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ctrlPr>
                      </m:dPr>
                      <m:e>
                        <m:m>
                          <m:mPr>
                            <m:mcs>
                              <m:mc>
                                <m:mcPr>
                                  <m:count m:val="1"/>
                                  <m:mcJc m:val="center"/>
                                </m:mcPr>
                              </m:mc>
                            </m:mcs>
                            <m:ctrlPr>
                              <a:rPr kumimoji="0" lang="en-US" altLang="zh-CN" sz="2000"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ctrlPr>
                          </m:mPr>
                          <m:mr>
                            <m:e>
                              <m:m>
                                <m:mPr>
                                  <m:mcs>
                                    <m:mc>
                                      <m:mcPr>
                                        <m:count m:val="1"/>
                                        <m:mcJc m:val="center"/>
                                      </m:mcPr>
                                    </m:mc>
                                  </m:mcs>
                                  <m:ctrlPr>
                                    <a:rPr kumimoji="0" lang="en-US" altLang="zh-CN" sz="2000"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ctrlPr>
                                </m:mPr>
                                <m:mr>
                                  <m:e>
                                    <m:sSub>
                                      <m:sSubPr>
                                        <m:ctrlPr>
                                          <a:rPr kumimoji="0" lang="en-US" altLang="zh-CN" sz="20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altLang="zh-CN" sz="2000" i="1" u="none" strike="noStrike" kern="1200" cap="none" spc="0" normalizeH="0" baseline="0" noProof="0" smtClean="0">
                                            <a:ln>
                                              <a:noFill/>
                                            </a:ln>
                                            <a:solidFill>
                                              <a:srgbClr val="000000"/>
                                            </a:solidFill>
                                            <a:effectLst/>
                                            <a:uLnTx/>
                                            <a:uFillTx/>
                                            <a:latin typeface="Cambria Math" panose="02040503050406030204" pitchFamily="18" charset="0"/>
                                          </a:rPr>
                                          <m:t>𝑆</m:t>
                                        </m:r>
                                      </m:e>
                                      <m:sub>
                                        <m:r>
                                          <a:rPr kumimoji="0" lang="en-US" altLang="zh-CN" sz="2000" i="1" u="none" strike="noStrike" kern="1200" cap="none" spc="0" normalizeH="0" baseline="0" noProof="0" smtClean="0">
                                            <a:ln>
                                              <a:noFill/>
                                            </a:ln>
                                            <a:solidFill>
                                              <a:srgbClr val="000000"/>
                                            </a:solidFill>
                                            <a:effectLst/>
                                            <a:uLnTx/>
                                            <a:uFillTx/>
                                            <a:latin typeface="Cambria Math" panose="02040503050406030204" pitchFamily="18" charset="0"/>
                                          </a:rPr>
                                          <m:t>0</m:t>
                                        </m:r>
                                      </m:sub>
                                    </m:sSub>
                                    <m:r>
                                      <a:rPr kumimoji="0" lang="en-US" altLang="zh-CN" sz="200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0" lang="en-US" altLang="zh-CN" sz="20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rPr>
                                          <m:t>𝑒</m:t>
                                        </m:r>
                                      </m:e>
                                      <m:sub>
                                        <m:r>
                                          <a:rPr kumimoji="0" lang="en-US" altLang="zh-CN" sz="2000" i="1" u="none" strike="noStrike" kern="1200" cap="none" spc="0" normalizeH="0" baseline="0" noProof="0" smtClean="0">
                                            <a:ln>
                                              <a:noFill/>
                                            </a:ln>
                                            <a:solidFill>
                                              <a:srgbClr val="000000"/>
                                            </a:solidFill>
                                            <a:effectLst/>
                                            <a:uLnTx/>
                                            <a:uFillTx/>
                                            <a:latin typeface="Cambria Math" panose="02040503050406030204" pitchFamily="18" charset="0"/>
                                          </a:rPr>
                                          <m:t>0</m:t>
                                        </m:r>
                                      </m:sub>
                                    </m:sSub>
                                    <m:sSup>
                                      <m:sSupPr>
                                        <m:ctrlPr>
                                          <a:rPr kumimoji="0" lang="en-US" altLang="zh-CN" sz="2000" i="1" u="none" strike="noStrike" kern="1200" cap="none" spc="0" normalizeH="0" baseline="0" noProof="0" smtClean="0">
                                            <a:ln>
                                              <a:noFill/>
                                            </a:ln>
                                            <a:solidFill>
                                              <a:srgbClr val="000000"/>
                                            </a:solidFill>
                                            <a:effectLst/>
                                            <a:uLnTx/>
                                            <a:uFillTx/>
                                            <a:latin typeface="Cambria Math" panose="02040503050406030204" pitchFamily="18" charset="0"/>
                                          </a:rPr>
                                        </m:ctrlPr>
                                      </m:sSupPr>
                                      <m:e>
                                        <m:r>
                                          <a:rPr kumimoji="0" lang="zh-CN" altLang="en-US" sz="2000" i="1" u="none" strike="noStrike" kern="1200" cap="none" spc="0" normalizeH="0" baseline="0" noProof="0" smtClean="0">
                                            <a:ln>
                                              <a:noFill/>
                                            </a:ln>
                                            <a:solidFill>
                                              <a:srgbClr val="000000"/>
                                            </a:solidFill>
                                            <a:effectLst/>
                                            <a:uLnTx/>
                                            <a:uFillTx/>
                                            <a:latin typeface="Cambria Math" panose="02040503050406030204" pitchFamily="18" charset="0"/>
                                          </a:rPr>
                                          <m:t>𝛼</m:t>
                                        </m:r>
                                      </m:e>
                                      <m:sup>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rPr>
                                          <m:t>0</m:t>
                                        </m:r>
                                        <m:r>
                                          <a:rPr lang="en-US" altLang="zh-CN" sz="2000" i="1">
                                            <a:solidFill>
                                              <a:srgbClr val="000000"/>
                                            </a:solidFill>
                                            <a:latin typeface="Cambria Math" panose="02040503050406030204" pitchFamily="18" charset="0"/>
                                          </a:rPr>
                                          <m:t>×</m:t>
                                        </m:r>
                                        <m:r>
                                          <a:rPr lang="en-US" altLang="zh-CN" sz="2000" b="0" i="1" smtClean="0">
                                            <a:solidFill>
                                              <a:srgbClr val="000000"/>
                                            </a:solidFill>
                                            <a:latin typeface="Cambria Math" panose="02040503050406030204" pitchFamily="18" charset="0"/>
                                          </a:rPr>
                                          <m:t>0</m:t>
                                        </m:r>
                                      </m:sup>
                                    </m:sSup>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zh-CN" sz="2000" i="1">
                                            <a:solidFill>
                                              <a:srgbClr val="000000"/>
                                            </a:solidFill>
                                            <a:latin typeface="Cambria Math" panose="02040503050406030204" pitchFamily="18" charset="0"/>
                                          </a:rPr>
                                        </m:ctrlPr>
                                      </m:sSubPr>
                                      <m:e>
                                        <m:r>
                                          <a:rPr lang="en-US" altLang="zh-CN" sz="2000" i="1">
                                            <a:solidFill>
                                              <a:srgbClr val="000000"/>
                                            </a:solidFill>
                                            <a:latin typeface="Cambria Math" panose="02040503050406030204" pitchFamily="18" charset="0"/>
                                          </a:rPr>
                                          <m:t>𝑒</m:t>
                                        </m:r>
                                      </m:e>
                                      <m:sub>
                                        <m:r>
                                          <a:rPr lang="en-US" altLang="zh-CN" sz="2000" b="0" i="1" smtClean="0">
                                            <a:solidFill>
                                              <a:srgbClr val="000000"/>
                                            </a:solidFill>
                                            <a:latin typeface="Cambria Math" panose="02040503050406030204" pitchFamily="18" charset="0"/>
                                          </a:rPr>
                                          <m:t>1</m:t>
                                        </m:r>
                                      </m:sub>
                                    </m:sSub>
                                    <m:sSup>
                                      <m:sSupPr>
                                        <m:ctrlPr>
                                          <a:rPr lang="en-US" altLang="zh-CN"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𝛼</m:t>
                                        </m:r>
                                      </m:e>
                                      <m:sup>
                                        <m:r>
                                          <a:rPr lang="en-US" altLang="zh-CN" sz="2000" b="0" i="1" smtClean="0">
                                            <a:solidFill>
                                              <a:srgbClr val="000000"/>
                                            </a:solidFill>
                                            <a:latin typeface="Cambria Math" panose="02040503050406030204" pitchFamily="18" charset="0"/>
                                          </a:rPr>
                                          <m:t>1</m:t>
                                        </m:r>
                                        <m:r>
                                          <a:rPr lang="en-US" altLang="zh-CN" sz="2000" i="1">
                                            <a:solidFill>
                                              <a:srgbClr val="000000"/>
                                            </a:solidFill>
                                            <a:latin typeface="Cambria Math" panose="02040503050406030204" pitchFamily="18" charset="0"/>
                                          </a:rPr>
                                          <m:t>×</m:t>
                                        </m:r>
                                        <m:r>
                                          <a:rPr lang="en-US" altLang="zh-CN" sz="2000" i="1">
                                            <a:solidFill>
                                              <a:srgbClr val="000000"/>
                                            </a:solidFill>
                                            <a:latin typeface="Cambria Math" panose="02040503050406030204" pitchFamily="18" charset="0"/>
                                          </a:rPr>
                                          <m:t>0</m:t>
                                        </m:r>
                                      </m:sup>
                                    </m:sSup>
                                    <m:r>
                                      <a:rPr lang="en-US" altLang="zh-CN" sz="2000" b="0" i="1" smtClean="0">
                                        <a:solidFill>
                                          <a:srgbClr val="000000"/>
                                        </a:solidFill>
                                        <a:latin typeface="Cambria Math" panose="02040503050406030204" pitchFamily="18" charset="0"/>
                                      </a:rPr>
                                      <m:t>+…+</m:t>
                                    </m:r>
                                    <m:sSub>
                                      <m:sSubPr>
                                        <m:ctrlPr>
                                          <a:rPr lang="en-US" altLang="zh-CN" sz="2000" i="1">
                                            <a:solidFill>
                                              <a:srgbClr val="000000"/>
                                            </a:solidFill>
                                            <a:latin typeface="Cambria Math" panose="02040503050406030204" pitchFamily="18" charset="0"/>
                                          </a:rPr>
                                        </m:ctrlPr>
                                      </m:sSubPr>
                                      <m:e>
                                        <m:r>
                                          <a:rPr lang="en-US" altLang="zh-CN" sz="2000" i="1">
                                            <a:solidFill>
                                              <a:srgbClr val="000000"/>
                                            </a:solidFill>
                                            <a:latin typeface="Cambria Math" panose="02040503050406030204" pitchFamily="18" charset="0"/>
                                          </a:rPr>
                                          <m:t>𝑒</m:t>
                                        </m:r>
                                      </m:e>
                                      <m:sub>
                                        <m:r>
                                          <a:rPr lang="en-US" altLang="zh-CN" sz="2000" i="1" smtClean="0">
                                            <a:solidFill>
                                              <a:srgbClr val="000000"/>
                                            </a:solidFill>
                                            <a:latin typeface="Cambria Math" panose="02040503050406030204" pitchFamily="18" charset="0"/>
                                          </a:rPr>
                                          <m:t>𝑛</m:t>
                                        </m:r>
                                        <m:r>
                                          <a:rPr lang="en-US" altLang="zh-CN" sz="2000" i="1" smtClean="0">
                                            <a:solidFill>
                                              <a:srgbClr val="000000"/>
                                            </a:solidFill>
                                            <a:latin typeface="Cambria Math" panose="02040503050406030204" pitchFamily="18" charset="0"/>
                                          </a:rPr>
                                          <m:t>−</m:t>
                                        </m:r>
                                        <m:r>
                                          <a:rPr lang="en-US" altLang="zh-CN" sz="2000" i="1" smtClean="0">
                                            <a:solidFill>
                                              <a:srgbClr val="000000"/>
                                            </a:solidFill>
                                            <a:latin typeface="Cambria Math" panose="02040503050406030204" pitchFamily="18" charset="0"/>
                                          </a:rPr>
                                          <m:t>1</m:t>
                                        </m:r>
                                      </m:sub>
                                    </m:sSub>
                                    <m:sSup>
                                      <m:sSupPr>
                                        <m:ctrlPr>
                                          <a:rPr lang="en-US" altLang="zh-CN"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𝛼</m:t>
                                        </m:r>
                                      </m:e>
                                      <m:sup>
                                        <m:r>
                                          <a:rPr lang="en-US" altLang="zh-CN" sz="2000" b="0" i="1" smtClean="0">
                                            <a:solidFill>
                                              <a:srgbClr val="000000"/>
                                            </a:solidFill>
                                            <a:latin typeface="Cambria Math" panose="02040503050406030204" pitchFamily="18" charset="0"/>
                                          </a:rPr>
                                          <m:t>(</m:t>
                                        </m:r>
                                        <m:r>
                                          <a:rPr lang="en-US" altLang="zh-CN" sz="2000" b="0" i="1" smtClean="0">
                                            <a:solidFill>
                                              <a:srgbClr val="000000"/>
                                            </a:solidFill>
                                            <a:latin typeface="Cambria Math" panose="02040503050406030204" pitchFamily="18" charset="0"/>
                                          </a:rPr>
                                          <m:t>𝑛</m:t>
                                        </m:r>
                                        <m:r>
                                          <a:rPr lang="en-US" altLang="zh-CN" sz="2000" b="0" i="1" smtClean="0">
                                            <a:solidFill>
                                              <a:srgbClr val="000000"/>
                                            </a:solidFill>
                                            <a:latin typeface="Cambria Math" panose="02040503050406030204" pitchFamily="18" charset="0"/>
                                          </a:rPr>
                                          <m:t>−</m:t>
                                        </m:r>
                                        <m:r>
                                          <a:rPr lang="en-US" altLang="zh-CN" sz="2000" b="0" i="1" smtClean="0">
                                            <a:solidFill>
                                              <a:srgbClr val="000000"/>
                                            </a:solidFill>
                                            <a:latin typeface="Cambria Math" panose="02040503050406030204" pitchFamily="18" charset="0"/>
                                          </a:rPr>
                                          <m:t>1</m:t>
                                        </m:r>
                                        <m:r>
                                          <a:rPr lang="en-US" altLang="zh-CN" sz="2000" b="0" i="1" smtClean="0">
                                            <a:solidFill>
                                              <a:srgbClr val="000000"/>
                                            </a:solidFill>
                                            <a:latin typeface="Cambria Math" panose="02040503050406030204" pitchFamily="18" charset="0"/>
                                          </a:rPr>
                                          <m:t>)×</m:t>
                                        </m:r>
                                        <m:r>
                                          <a:rPr lang="en-US" altLang="zh-CN" sz="2000" b="0" i="1" smtClean="0">
                                            <a:solidFill>
                                              <a:srgbClr val="000000"/>
                                            </a:solidFill>
                                            <a:latin typeface="Cambria Math" panose="02040503050406030204" pitchFamily="18" charset="0"/>
                                          </a:rPr>
                                          <m:t>0</m:t>
                                        </m:r>
                                      </m:sup>
                                    </m:sSup>
                                  </m:e>
                                </m:mr>
                                <m:mr>
                                  <m:e>
                                    <m:sSub>
                                      <m:sSubPr>
                                        <m:ctrlPr>
                                          <a:rPr lang="en-US" altLang="zh-CN" sz="2000" i="1">
                                            <a:solidFill>
                                              <a:srgbClr val="000000"/>
                                            </a:solidFill>
                                            <a:latin typeface="Cambria Math" panose="02040503050406030204" pitchFamily="18" charset="0"/>
                                          </a:rPr>
                                        </m:ctrlPr>
                                      </m:sSubPr>
                                      <m:e>
                                        <m:r>
                                          <a:rPr lang="en-US" altLang="zh-CN" sz="2000" i="1">
                                            <a:solidFill>
                                              <a:srgbClr val="000000"/>
                                            </a:solidFill>
                                            <a:latin typeface="Cambria Math" panose="02040503050406030204" pitchFamily="18" charset="0"/>
                                          </a:rPr>
                                          <m:t>𝑆</m:t>
                                        </m:r>
                                      </m:e>
                                      <m:sub>
                                        <m:r>
                                          <a:rPr lang="en-US" altLang="zh-CN" sz="2000" i="1">
                                            <a:solidFill>
                                              <a:srgbClr val="000000"/>
                                            </a:solidFill>
                                            <a:latin typeface="Cambria Math" panose="02040503050406030204" pitchFamily="18" charset="0"/>
                                          </a:rPr>
                                          <m:t>0</m:t>
                                        </m:r>
                                      </m:sub>
                                    </m:sSub>
                                    <m:r>
                                      <a:rPr lang="en-US" altLang="zh-CN" sz="2000" i="1">
                                        <a:solidFill>
                                          <a:srgbClr val="000000"/>
                                        </a:solidFill>
                                        <a:latin typeface="Cambria Math" panose="02040503050406030204" pitchFamily="18" charset="0"/>
                                      </a:rPr>
                                      <m:t>=</m:t>
                                    </m:r>
                                    <m:sSub>
                                      <m:sSubPr>
                                        <m:ctrlPr>
                                          <a:rPr lang="en-US" altLang="zh-CN" sz="2000" i="1">
                                            <a:solidFill>
                                              <a:srgbClr val="000000"/>
                                            </a:solidFill>
                                            <a:latin typeface="Cambria Math" panose="02040503050406030204" pitchFamily="18" charset="0"/>
                                          </a:rPr>
                                        </m:ctrlPr>
                                      </m:sSubPr>
                                      <m:e>
                                        <m:r>
                                          <a:rPr lang="en-US" altLang="zh-CN" sz="2000" i="1">
                                            <a:solidFill>
                                              <a:srgbClr val="000000"/>
                                            </a:solidFill>
                                            <a:latin typeface="Cambria Math" panose="02040503050406030204" pitchFamily="18" charset="0"/>
                                          </a:rPr>
                                          <m:t>𝑒</m:t>
                                        </m:r>
                                      </m:e>
                                      <m:sub>
                                        <m:r>
                                          <a:rPr lang="en-US" altLang="zh-CN" sz="2000" i="1">
                                            <a:solidFill>
                                              <a:srgbClr val="000000"/>
                                            </a:solidFill>
                                            <a:latin typeface="Cambria Math" panose="02040503050406030204" pitchFamily="18" charset="0"/>
                                          </a:rPr>
                                          <m:t>0</m:t>
                                        </m:r>
                                      </m:sub>
                                    </m:sSub>
                                    <m:sSup>
                                      <m:sSupPr>
                                        <m:ctrlPr>
                                          <a:rPr lang="en-US" altLang="zh-CN"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𝛼</m:t>
                                        </m:r>
                                      </m:e>
                                      <m:sup>
                                        <m:r>
                                          <a:rPr lang="en-US" altLang="zh-CN" sz="2000" i="1">
                                            <a:solidFill>
                                              <a:srgbClr val="000000"/>
                                            </a:solidFill>
                                            <a:latin typeface="Cambria Math" panose="02040503050406030204" pitchFamily="18" charset="0"/>
                                          </a:rPr>
                                          <m:t>0</m:t>
                                        </m:r>
                                        <m:r>
                                          <a:rPr lang="en-US" altLang="zh-CN" sz="2000" i="1">
                                            <a:solidFill>
                                              <a:srgbClr val="000000"/>
                                            </a:solidFill>
                                            <a:latin typeface="Cambria Math" panose="02040503050406030204" pitchFamily="18" charset="0"/>
                                          </a:rPr>
                                          <m:t>×</m:t>
                                        </m:r>
                                        <m:r>
                                          <a:rPr lang="en-US" altLang="zh-CN" sz="2000" b="0" i="1" smtClean="0">
                                            <a:solidFill>
                                              <a:srgbClr val="000000"/>
                                            </a:solidFill>
                                            <a:latin typeface="Cambria Math" panose="02040503050406030204" pitchFamily="18" charset="0"/>
                                          </a:rPr>
                                          <m:t>1</m:t>
                                        </m:r>
                                      </m:sup>
                                    </m:sSup>
                                    <m:r>
                                      <a:rPr lang="en-US" altLang="zh-CN" sz="2000" i="1">
                                        <a:solidFill>
                                          <a:srgbClr val="000000"/>
                                        </a:solidFill>
                                        <a:latin typeface="Cambria Math" panose="02040503050406030204" pitchFamily="18" charset="0"/>
                                      </a:rPr>
                                      <m:t>+</m:t>
                                    </m:r>
                                    <m:sSub>
                                      <m:sSubPr>
                                        <m:ctrlPr>
                                          <a:rPr lang="en-US" altLang="zh-CN" sz="2000" i="1">
                                            <a:solidFill>
                                              <a:srgbClr val="000000"/>
                                            </a:solidFill>
                                            <a:latin typeface="Cambria Math" panose="02040503050406030204" pitchFamily="18" charset="0"/>
                                          </a:rPr>
                                        </m:ctrlPr>
                                      </m:sSubPr>
                                      <m:e>
                                        <m:r>
                                          <a:rPr lang="en-US" altLang="zh-CN" sz="2000" i="1">
                                            <a:solidFill>
                                              <a:srgbClr val="000000"/>
                                            </a:solidFill>
                                            <a:latin typeface="Cambria Math" panose="02040503050406030204" pitchFamily="18" charset="0"/>
                                          </a:rPr>
                                          <m:t>𝑒</m:t>
                                        </m:r>
                                      </m:e>
                                      <m:sub>
                                        <m:r>
                                          <a:rPr lang="en-US" altLang="zh-CN" sz="2000" i="1">
                                            <a:solidFill>
                                              <a:srgbClr val="000000"/>
                                            </a:solidFill>
                                            <a:latin typeface="Cambria Math" panose="02040503050406030204" pitchFamily="18" charset="0"/>
                                          </a:rPr>
                                          <m:t>1</m:t>
                                        </m:r>
                                      </m:sub>
                                    </m:sSub>
                                    <m:sSup>
                                      <m:sSupPr>
                                        <m:ctrlPr>
                                          <a:rPr lang="en-US" altLang="zh-CN"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𝛼</m:t>
                                        </m:r>
                                      </m:e>
                                      <m:sup>
                                        <m:r>
                                          <a:rPr lang="en-US" altLang="zh-CN" sz="2000" i="1">
                                            <a:solidFill>
                                              <a:srgbClr val="000000"/>
                                            </a:solidFill>
                                            <a:latin typeface="Cambria Math" panose="02040503050406030204" pitchFamily="18" charset="0"/>
                                          </a:rPr>
                                          <m:t>1</m:t>
                                        </m:r>
                                        <m:r>
                                          <a:rPr lang="en-US" altLang="zh-CN" sz="2000" i="1">
                                            <a:solidFill>
                                              <a:srgbClr val="000000"/>
                                            </a:solidFill>
                                            <a:latin typeface="Cambria Math" panose="02040503050406030204" pitchFamily="18" charset="0"/>
                                          </a:rPr>
                                          <m:t>×</m:t>
                                        </m:r>
                                        <m:r>
                                          <a:rPr lang="en-US" altLang="zh-CN" sz="2000" b="0" i="1" smtClean="0">
                                            <a:solidFill>
                                              <a:srgbClr val="000000"/>
                                            </a:solidFill>
                                            <a:latin typeface="Cambria Math" panose="02040503050406030204" pitchFamily="18" charset="0"/>
                                          </a:rPr>
                                          <m:t>1</m:t>
                                        </m:r>
                                      </m:sup>
                                    </m:sSup>
                                    <m:r>
                                      <a:rPr lang="en-US" altLang="zh-CN" sz="2000" i="1">
                                        <a:solidFill>
                                          <a:srgbClr val="000000"/>
                                        </a:solidFill>
                                        <a:latin typeface="Cambria Math" panose="02040503050406030204" pitchFamily="18" charset="0"/>
                                      </a:rPr>
                                      <m:t>+…+</m:t>
                                    </m:r>
                                    <m:sSub>
                                      <m:sSubPr>
                                        <m:ctrlPr>
                                          <a:rPr lang="en-US" altLang="zh-CN" sz="2000" i="1">
                                            <a:solidFill>
                                              <a:srgbClr val="000000"/>
                                            </a:solidFill>
                                            <a:latin typeface="Cambria Math" panose="02040503050406030204" pitchFamily="18" charset="0"/>
                                          </a:rPr>
                                        </m:ctrlPr>
                                      </m:sSubPr>
                                      <m:e>
                                        <m:r>
                                          <a:rPr lang="en-US" altLang="zh-CN" sz="2000" i="1">
                                            <a:solidFill>
                                              <a:srgbClr val="000000"/>
                                            </a:solidFill>
                                            <a:latin typeface="Cambria Math" panose="02040503050406030204" pitchFamily="18" charset="0"/>
                                          </a:rPr>
                                          <m:t>𝑒</m:t>
                                        </m:r>
                                      </m:e>
                                      <m:sub>
                                        <m:r>
                                          <a:rPr lang="en-US" altLang="zh-CN" sz="2000" i="1">
                                            <a:solidFill>
                                              <a:srgbClr val="000000"/>
                                            </a:solidFill>
                                            <a:latin typeface="Cambria Math" panose="02040503050406030204" pitchFamily="18" charset="0"/>
                                          </a:rPr>
                                          <m:t>𝑛</m:t>
                                        </m:r>
                                        <m:r>
                                          <a:rPr lang="en-US" altLang="zh-CN" sz="2000" i="1">
                                            <a:solidFill>
                                              <a:srgbClr val="000000"/>
                                            </a:solidFill>
                                            <a:latin typeface="Cambria Math" panose="02040503050406030204" pitchFamily="18" charset="0"/>
                                          </a:rPr>
                                          <m:t>−</m:t>
                                        </m:r>
                                        <m:r>
                                          <a:rPr lang="en-US" altLang="zh-CN" sz="2000" i="1">
                                            <a:solidFill>
                                              <a:srgbClr val="000000"/>
                                            </a:solidFill>
                                            <a:latin typeface="Cambria Math" panose="02040503050406030204" pitchFamily="18" charset="0"/>
                                          </a:rPr>
                                          <m:t>1</m:t>
                                        </m:r>
                                      </m:sub>
                                    </m:sSub>
                                    <m:sSup>
                                      <m:sSupPr>
                                        <m:ctrlPr>
                                          <a:rPr lang="en-US" altLang="zh-CN"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𝛼</m:t>
                                        </m:r>
                                      </m:e>
                                      <m:sup>
                                        <m:r>
                                          <a:rPr lang="en-US" altLang="zh-CN" sz="2000" i="1">
                                            <a:solidFill>
                                              <a:srgbClr val="000000"/>
                                            </a:solidFill>
                                            <a:latin typeface="Cambria Math" panose="02040503050406030204" pitchFamily="18" charset="0"/>
                                          </a:rPr>
                                          <m:t>(</m:t>
                                        </m:r>
                                        <m:r>
                                          <a:rPr lang="en-US" altLang="zh-CN" sz="2000" i="1">
                                            <a:solidFill>
                                              <a:srgbClr val="000000"/>
                                            </a:solidFill>
                                            <a:latin typeface="Cambria Math" panose="02040503050406030204" pitchFamily="18" charset="0"/>
                                          </a:rPr>
                                          <m:t>𝑛</m:t>
                                        </m:r>
                                        <m:r>
                                          <a:rPr lang="en-US" altLang="zh-CN" sz="2000" i="1">
                                            <a:solidFill>
                                              <a:srgbClr val="000000"/>
                                            </a:solidFill>
                                            <a:latin typeface="Cambria Math" panose="02040503050406030204" pitchFamily="18" charset="0"/>
                                          </a:rPr>
                                          <m:t>−</m:t>
                                        </m:r>
                                        <m:r>
                                          <a:rPr lang="en-US" altLang="zh-CN" sz="2000" i="1">
                                            <a:solidFill>
                                              <a:srgbClr val="000000"/>
                                            </a:solidFill>
                                            <a:latin typeface="Cambria Math" panose="02040503050406030204" pitchFamily="18" charset="0"/>
                                          </a:rPr>
                                          <m:t>1</m:t>
                                        </m:r>
                                        <m:r>
                                          <a:rPr lang="en-US" altLang="zh-CN" sz="2000" i="1">
                                            <a:solidFill>
                                              <a:srgbClr val="000000"/>
                                            </a:solidFill>
                                            <a:latin typeface="Cambria Math" panose="02040503050406030204" pitchFamily="18" charset="0"/>
                                          </a:rPr>
                                          <m:t>)×</m:t>
                                        </m:r>
                                        <m:r>
                                          <a:rPr lang="en-US" altLang="zh-CN" sz="2000" i="1">
                                            <a:solidFill>
                                              <a:srgbClr val="000000"/>
                                            </a:solidFill>
                                            <a:latin typeface="Cambria Math" panose="02040503050406030204" pitchFamily="18" charset="0"/>
                                          </a:rPr>
                                          <m:t>1</m:t>
                                        </m:r>
                                      </m:sup>
                                    </m:sSup>
                                  </m:e>
                                </m:mr>
                              </m:m>
                            </m:e>
                          </m:mr>
                          <m:mr>
                            <m:e>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e>
                          </m:mr>
                          <m:mr>
                            <m:e>
                              <m:sSub>
                                <m:sSubPr>
                                  <m:ctrlPr>
                                    <a:rPr lang="en-US" altLang="zh-CN" sz="2000" i="1">
                                      <a:solidFill>
                                        <a:srgbClr val="000000"/>
                                      </a:solidFill>
                                      <a:latin typeface="Cambria Math" panose="02040503050406030204" pitchFamily="18" charset="0"/>
                                    </a:rPr>
                                  </m:ctrlPr>
                                </m:sSubPr>
                                <m:e>
                                  <m:r>
                                    <a:rPr lang="en-US" altLang="zh-CN" sz="2000" i="1">
                                      <a:solidFill>
                                        <a:srgbClr val="000000"/>
                                      </a:solidFill>
                                      <a:latin typeface="Cambria Math" panose="02040503050406030204" pitchFamily="18" charset="0"/>
                                    </a:rPr>
                                    <m:t>𝑆</m:t>
                                  </m:r>
                                </m:e>
                                <m:sub>
                                  <m:r>
                                    <a:rPr lang="en-US" altLang="zh-CN" sz="2000" b="0" i="1" smtClean="0">
                                      <a:solidFill>
                                        <a:srgbClr val="000000"/>
                                      </a:solidFill>
                                      <a:latin typeface="Cambria Math" panose="02040503050406030204" pitchFamily="18" charset="0"/>
                                    </a:rPr>
                                    <m:t>2</m:t>
                                  </m:r>
                                  <m:r>
                                    <a:rPr lang="en-US" altLang="zh-CN" sz="2000" b="0" i="1" smtClean="0">
                                      <a:solidFill>
                                        <a:srgbClr val="000000"/>
                                      </a:solidFill>
                                      <a:latin typeface="Cambria Math" panose="02040503050406030204" pitchFamily="18" charset="0"/>
                                    </a:rPr>
                                    <m:t>𝑡</m:t>
                                  </m:r>
                                </m:sub>
                              </m:sSub>
                              <m:r>
                                <a:rPr lang="en-US" altLang="zh-CN" sz="2000" i="1">
                                  <a:solidFill>
                                    <a:srgbClr val="000000"/>
                                  </a:solidFill>
                                  <a:latin typeface="Cambria Math" panose="02040503050406030204" pitchFamily="18" charset="0"/>
                                </a:rPr>
                                <m:t>=</m:t>
                              </m:r>
                              <m:sSub>
                                <m:sSubPr>
                                  <m:ctrlPr>
                                    <a:rPr lang="en-US" altLang="zh-CN" sz="2000" i="1">
                                      <a:solidFill>
                                        <a:srgbClr val="000000"/>
                                      </a:solidFill>
                                      <a:latin typeface="Cambria Math" panose="02040503050406030204" pitchFamily="18" charset="0"/>
                                    </a:rPr>
                                  </m:ctrlPr>
                                </m:sSubPr>
                                <m:e>
                                  <m:r>
                                    <a:rPr lang="en-US" altLang="zh-CN" sz="2000" i="1">
                                      <a:solidFill>
                                        <a:srgbClr val="000000"/>
                                      </a:solidFill>
                                      <a:latin typeface="Cambria Math" panose="02040503050406030204" pitchFamily="18" charset="0"/>
                                    </a:rPr>
                                    <m:t>𝑒</m:t>
                                  </m:r>
                                </m:e>
                                <m:sub>
                                  <m:r>
                                    <a:rPr lang="en-US" altLang="zh-CN" sz="2000" i="1">
                                      <a:solidFill>
                                        <a:srgbClr val="000000"/>
                                      </a:solidFill>
                                      <a:latin typeface="Cambria Math" panose="02040503050406030204" pitchFamily="18" charset="0"/>
                                    </a:rPr>
                                    <m:t>0</m:t>
                                  </m:r>
                                </m:sub>
                              </m:sSub>
                              <m:sSup>
                                <m:sSupPr>
                                  <m:ctrlPr>
                                    <a:rPr lang="en-US" altLang="zh-CN"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𝛼</m:t>
                                  </m:r>
                                </m:e>
                                <m:sup>
                                  <m:r>
                                    <a:rPr lang="en-US" altLang="zh-CN" sz="2000" i="1">
                                      <a:solidFill>
                                        <a:srgbClr val="000000"/>
                                      </a:solidFill>
                                      <a:latin typeface="Cambria Math" panose="02040503050406030204" pitchFamily="18" charset="0"/>
                                    </a:rPr>
                                    <m:t>0</m:t>
                                  </m:r>
                                  <m:r>
                                    <a:rPr lang="en-US" altLang="zh-CN" sz="2000" i="1">
                                      <a:solidFill>
                                        <a:srgbClr val="000000"/>
                                      </a:solidFill>
                                      <a:latin typeface="Cambria Math" panose="02040503050406030204" pitchFamily="18" charset="0"/>
                                    </a:rPr>
                                    <m:t>×</m:t>
                                  </m:r>
                                  <m:r>
                                    <a:rPr lang="en-US" altLang="zh-CN" sz="2000" b="0" i="1" smtClean="0">
                                      <a:solidFill>
                                        <a:srgbClr val="000000"/>
                                      </a:solidFill>
                                      <a:latin typeface="Cambria Math" panose="02040503050406030204" pitchFamily="18" charset="0"/>
                                    </a:rPr>
                                    <m:t>(</m:t>
                                  </m:r>
                                  <m:r>
                                    <a:rPr lang="en-US" altLang="zh-CN" sz="2000" b="0" i="1" smtClean="0">
                                      <a:solidFill>
                                        <a:srgbClr val="000000"/>
                                      </a:solidFill>
                                      <a:latin typeface="Cambria Math" panose="02040503050406030204" pitchFamily="18" charset="0"/>
                                    </a:rPr>
                                    <m:t>2</m:t>
                                  </m:r>
                                  <m:r>
                                    <a:rPr lang="en-US" altLang="zh-CN" sz="2000" b="0" i="1" smtClean="0">
                                      <a:solidFill>
                                        <a:srgbClr val="000000"/>
                                      </a:solidFill>
                                      <a:latin typeface="Cambria Math" panose="02040503050406030204" pitchFamily="18" charset="0"/>
                                    </a:rPr>
                                    <m:t>𝑡</m:t>
                                  </m:r>
                                  <m:r>
                                    <a:rPr lang="en-US" altLang="zh-CN" sz="2000" b="0" i="1" smtClean="0">
                                      <a:solidFill>
                                        <a:srgbClr val="000000"/>
                                      </a:solidFill>
                                      <a:latin typeface="Cambria Math" panose="02040503050406030204" pitchFamily="18" charset="0"/>
                                    </a:rPr>
                                    <m:t>−</m:t>
                                  </m:r>
                                  <m:r>
                                    <a:rPr lang="en-US" altLang="zh-CN" sz="2000" b="0" i="1" smtClean="0">
                                      <a:solidFill>
                                        <a:srgbClr val="000000"/>
                                      </a:solidFill>
                                      <a:latin typeface="Cambria Math" panose="02040503050406030204" pitchFamily="18" charset="0"/>
                                    </a:rPr>
                                    <m:t>1</m:t>
                                  </m:r>
                                  <m:r>
                                    <a:rPr lang="en-US" altLang="zh-CN" sz="2000" b="0" i="1" smtClean="0">
                                      <a:solidFill>
                                        <a:srgbClr val="000000"/>
                                      </a:solidFill>
                                      <a:latin typeface="Cambria Math" panose="02040503050406030204" pitchFamily="18" charset="0"/>
                                    </a:rPr>
                                    <m:t>)</m:t>
                                  </m:r>
                                </m:sup>
                              </m:sSup>
                              <m:r>
                                <a:rPr lang="en-US" altLang="zh-CN" sz="2000" i="1">
                                  <a:solidFill>
                                    <a:srgbClr val="000000"/>
                                  </a:solidFill>
                                  <a:latin typeface="Cambria Math" panose="02040503050406030204" pitchFamily="18" charset="0"/>
                                </a:rPr>
                                <m:t>+</m:t>
                              </m:r>
                              <m:sSub>
                                <m:sSubPr>
                                  <m:ctrlPr>
                                    <a:rPr lang="en-US" altLang="zh-CN" sz="2000" i="1">
                                      <a:solidFill>
                                        <a:srgbClr val="000000"/>
                                      </a:solidFill>
                                      <a:latin typeface="Cambria Math" panose="02040503050406030204" pitchFamily="18" charset="0"/>
                                    </a:rPr>
                                  </m:ctrlPr>
                                </m:sSubPr>
                                <m:e>
                                  <m:r>
                                    <a:rPr lang="en-US" altLang="zh-CN" sz="2000" i="1">
                                      <a:solidFill>
                                        <a:srgbClr val="000000"/>
                                      </a:solidFill>
                                      <a:latin typeface="Cambria Math" panose="02040503050406030204" pitchFamily="18" charset="0"/>
                                    </a:rPr>
                                    <m:t>𝑒</m:t>
                                  </m:r>
                                </m:e>
                                <m:sub>
                                  <m:r>
                                    <a:rPr lang="en-US" altLang="zh-CN" sz="2000" i="1">
                                      <a:solidFill>
                                        <a:srgbClr val="000000"/>
                                      </a:solidFill>
                                      <a:latin typeface="Cambria Math" panose="02040503050406030204" pitchFamily="18" charset="0"/>
                                    </a:rPr>
                                    <m:t>1</m:t>
                                  </m:r>
                                </m:sub>
                              </m:sSub>
                              <m:sSup>
                                <m:sSupPr>
                                  <m:ctrlPr>
                                    <a:rPr lang="en-US" altLang="zh-CN"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𝛼</m:t>
                                  </m:r>
                                </m:e>
                                <m:sup>
                                  <m:r>
                                    <a:rPr lang="en-US" altLang="zh-CN" sz="2000" i="1">
                                      <a:solidFill>
                                        <a:srgbClr val="000000"/>
                                      </a:solidFill>
                                      <a:latin typeface="Cambria Math" panose="02040503050406030204" pitchFamily="18" charset="0"/>
                                    </a:rPr>
                                    <m:t>1</m:t>
                                  </m:r>
                                  <m:r>
                                    <a:rPr lang="en-US" altLang="zh-CN" sz="2000" i="1">
                                      <a:solidFill>
                                        <a:srgbClr val="000000"/>
                                      </a:solidFill>
                                      <a:latin typeface="Cambria Math" panose="02040503050406030204" pitchFamily="18" charset="0"/>
                                    </a:rPr>
                                    <m:t>×</m:t>
                                  </m:r>
                                  <m:r>
                                    <a:rPr lang="en-US" altLang="zh-CN" sz="2000" b="0" i="1" smtClean="0">
                                      <a:solidFill>
                                        <a:srgbClr val="000000"/>
                                      </a:solidFill>
                                      <a:latin typeface="Cambria Math" panose="02040503050406030204" pitchFamily="18" charset="0"/>
                                    </a:rPr>
                                    <m:t>(</m:t>
                                  </m:r>
                                  <m:r>
                                    <a:rPr lang="en-US" altLang="zh-CN" sz="2000" b="0" i="1" smtClean="0">
                                      <a:solidFill>
                                        <a:srgbClr val="000000"/>
                                      </a:solidFill>
                                      <a:latin typeface="Cambria Math" panose="02040503050406030204" pitchFamily="18" charset="0"/>
                                    </a:rPr>
                                    <m:t>2</m:t>
                                  </m:r>
                                  <m:r>
                                    <a:rPr lang="en-US" altLang="zh-CN" sz="2000" b="0" i="1" smtClean="0">
                                      <a:solidFill>
                                        <a:srgbClr val="000000"/>
                                      </a:solidFill>
                                      <a:latin typeface="Cambria Math" panose="02040503050406030204" pitchFamily="18" charset="0"/>
                                    </a:rPr>
                                    <m:t>𝑡</m:t>
                                  </m:r>
                                  <m:r>
                                    <a:rPr lang="en-US" altLang="zh-CN" sz="2000" b="0" i="1" smtClean="0">
                                      <a:solidFill>
                                        <a:srgbClr val="000000"/>
                                      </a:solidFill>
                                      <a:latin typeface="Cambria Math" panose="02040503050406030204" pitchFamily="18" charset="0"/>
                                    </a:rPr>
                                    <m:t>−</m:t>
                                  </m:r>
                                  <m:r>
                                    <a:rPr lang="en-US" altLang="zh-CN" sz="2000" b="0" i="1" smtClean="0">
                                      <a:solidFill>
                                        <a:srgbClr val="000000"/>
                                      </a:solidFill>
                                      <a:latin typeface="Cambria Math" panose="02040503050406030204" pitchFamily="18" charset="0"/>
                                    </a:rPr>
                                    <m:t>1</m:t>
                                  </m:r>
                                  <m:r>
                                    <a:rPr lang="en-US" altLang="zh-CN" sz="2000" b="0" i="1" smtClean="0">
                                      <a:solidFill>
                                        <a:srgbClr val="000000"/>
                                      </a:solidFill>
                                      <a:latin typeface="Cambria Math" panose="02040503050406030204" pitchFamily="18" charset="0"/>
                                    </a:rPr>
                                    <m:t>)</m:t>
                                  </m:r>
                                </m:sup>
                              </m:sSup>
                              <m:r>
                                <a:rPr lang="en-US" altLang="zh-CN" sz="2000" i="1">
                                  <a:solidFill>
                                    <a:srgbClr val="000000"/>
                                  </a:solidFill>
                                  <a:latin typeface="Cambria Math" panose="02040503050406030204" pitchFamily="18" charset="0"/>
                                </a:rPr>
                                <m:t>+…+</m:t>
                              </m:r>
                              <m:sSub>
                                <m:sSubPr>
                                  <m:ctrlPr>
                                    <a:rPr lang="en-US" altLang="zh-CN" sz="2000" i="1">
                                      <a:solidFill>
                                        <a:srgbClr val="000000"/>
                                      </a:solidFill>
                                      <a:latin typeface="Cambria Math" panose="02040503050406030204" pitchFamily="18" charset="0"/>
                                    </a:rPr>
                                  </m:ctrlPr>
                                </m:sSubPr>
                                <m:e>
                                  <m:r>
                                    <a:rPr lang="en-US" altLang="zh-CN" sz="2000" i="1">
                                      <a:solidFill>
                                        <a:srgbClr val="000000"/>
                                      </a:solidFill>
                                      <a:latin typeface="Cambria Math" panose="02040503050406030204" pitchFamily="18" charset="0"/>
                                    </a:rPr>
                                    <m:t>𝑒</m:t>
                                  </m:r>
                                </m:e>
                                <m:sub>
                                  <m:r>
                                    <a:rPr lang="en-US" altLang="zh-CN" sz="2000" i="1">
                                      <a:solidFill>
                                        <a:srgbClr val="000000"/>
                                      </a:solidFill>
                                      <a:latin typeface="Cambria Math" panose="02040503050406030204" pitchFamily="18" charset="0"/>
                                    </a:rPr>
                                    <m:t>𝑛</m:t>
                                  </m:r>
                                  <m:r>
                                    <a:rPr lang="en-US" altLang="zh-CN" sz="2000" i="1">
                                      <a:solidFill>
                                        <a:srgbClr val="000000"/>
                                      </a:solidFill>
                                      <a:latin typeface="Cambria Math" panose="02040503050406030204" pitchFamily="18" charset="0"/>
                                    </a:rPr>
                                    <m:t>−</m:t>
                                  </m:r>
                                  <m:r>
                                    <a:rPr lang="en-US" altLang="zh-CN" sz="2000" i="1">
                                      <a:solidFill>
                                        <a:srgbClr val="000000"/>
                                      </a:solidFill>
                                      <a:latin typeface="Cambria Math" panose="02040503050406030204" pitchFamily="18" charset="0"/>
                                    </a:rPr>
                                    <m:t>1</m:t>
                                  </m:r>
                                </m:sub>
                              </m:sSub>
                              <m:sSup>
                                <m:sSupPr>
                                  <m:ctrlPr>
                                    <a:rPr lang="en-US" altLang="zh-CN"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𝛼</m:t>
                                  </m:r>
                                </m:e>
                                <m:sup>
                                  <m:r>
                                    <a:rPr lang="en-US" altLang="zh-CN" sz="2000" i="1">
                                      <a:solidFill>
                                        <a:srgbClr val="000000"/>
                                      </a:solidFill>
                                      <a:latin typeface="Cambria Math" panose="02040503050406030204" pitchFamily="18" charset="0"/>
                                    </a:rPr>
                                    <m:t>(</m:t>
                                  </m:r>
                                  <m:r>
                                    <a:rPr lang="en-US" altLang="zh-CN" sz="2000" i="1">
                                      <a:solidFill>
                                        <a:srgbClr val="000000"/>
                                      </a:solidFill>
                                      <a:latin typeface="Cambria Math" panose="02040503050406030204" pitchFamily="18" charset="0"/>
                                    </a:rPr>
                                    <m:t>𝑛</m:t>
                                  </m:r>
                                  <m:r>
                                    <a:rPr lang="en-US" altLang="zh-CN" sz="2000" i="1">
                                      <a:solidFill>
                                        <a:srgbClr val="000000"/>
                                      </a:solidFill>
                                      <a:latin typeface="Cambria Math" panose="02040503050406030204" pitchFamily="18" charset="0"/>
                                    </a:rPr>
                                    <m:t>−</m:t>
                                  </m:r>
                                  <m:r>
                                    <a:rPr lang="en-US" altLang="zh-CN" sz="2000" i="1">
                                      <a:solidFill>
                                        <a:srgbClr val="000000"/>
                                      </a:solidFill>
                                      <a:latin typeface="Cambria Math" panose="02040503050406030204" pitchFamily="18" charset="0"/>
                                    </a:rPr>
                                    <m:t>1</m:t>
                                  </m:r>
                                  <m:r>
                                    <a:rPr lang="en-US" altLang="zh-CN" sz="2000" i="1">
                                      <a:solidFill>
                                        <a:srgbClr val="000000"/>
                                      </a:solidFill>
                                      <a:latin typeface="Cambria Math" panose="02040503050406030204" pitchFamily="18" charset="0"/>
                                    </a:rPr>
                                    <m:t>)×(</m:t>
                                  </m:r>
                                  <m:r>
                                    <a:rPr lang="en-US" altLang="zh-CN" sz="2000" i="1">
                                      <a:solidFill>
                                        <a:srgbClr val="000000"/>
                                      </a:solidFill>
                                      <a:latin typeface="Cambria Math" panose="02040503050406030204" pitchFamily="18" charset="0"/>
                                    </a:rPr>
                                    <m:t>2</m:t>
                                  </m:r>
                                  <m:r>
                                    <a:rPr lang="en-US" altLang="zh-CN" sz="2000" b="0" i="1" smtClean="0">
                                      <a:solidFill>
                                        <a:srgbClr val="000000"/>
                                      </a:solidFill>
                                      <a:latin typeface="Cambria Math" panose="02040503050406030204" pitchFamily="18" charset="0"/>
                                    </a:rPr>
                                    <m:t>𝑡</m:t>
                                  </m:r>
                                  <m:r>
                                    <a:rPr lang="en-US" altLang="zh-CN" sz="2000" b="0" i="1" smtClean="0">
                                      <a:solidFill>
                                        <a:srgbClr val="000000"/>
                                      </a:solidFill>
                                      <a:latin typeface="Cambria Math" panose="02040503050406030204" pitchFamily="18" charset="0"/>
                                    </a:rPr>
                                    <m:t>−</m:t>
                                  </m:r>
                                  <m:r>
                                    <a:rPr lang="en-US" altLang="zh-CN" sz="2000" b="0" i="1" smtClean="0">
                                      <a:solidFill>
                                        <a:srgbClr val="000000"/>
                                      </a:solidFill>
                                      <a:latin typeface="Cambria Math" panose="02040503050406030204" pitchFamily="18" charset="0"/>
                                    </a:rPr>
                                    <m:t>1</m:t>
                                  </m:r>
                                  <m:r>
                                    <a:rPr lang="en-US" altLang="zh-CN" sz="2000" b="0" i="1" smtClean="0">
                                      <a:solidFill>
                                        <a:srgbClr val="000000"/>
                                      </a:solidFill>
                                      <a:latin typeface="Cambria Math" panose="02040503050406030204" pitchFamily="18" charset="0"/>
                                    </a:rPr>
                                    <m:t>)</m:t>
                                  </m:r>
                                </m:sup>
                              </m:sSup>
                            </m:e>
                          </m:mr>
                        </m:m>
                      </m:e>
                    </m:d>
                  </m:oMath>
                </a14:m>
                <a:endParaRPr lang="en-US" altLang="zh-CN" sz="2000" b="1" dirty="0">
                  <a:solidFill>
                    <a:schemeClr val="dk1"/>
                  </a:solidFill>
                  <a:latin typeface="仿宋" panose="02010609060101010101" pitchFamily="49" charset="-122"/>
                  <a:ea typeface="仿宋" panose="02010609060101010101" pitchFamily="49" charset="-122"/>
                </a:endParaRPr>
              </a:p>
              <a:p>
                <a:pPr marL="342900" indent="-342900">
                  <a:buFont typeface="Arial" panose="020B0604020202020204" pitchFamily="34" charset="0"/>
                  <a:buChar char="•"/>
                </a:pPr>
                <a:endParaRPr lang="en-US" altLang="zh-CN" sz="2000" dirty="0">
                  <a:solidFill>
                    <a:schemeClr val="dk1"/>
                  </a:solidFill>
                  <a:latin typeface="仿宋" panose="02010609060101010101" pitchFamily="49" charset="-122"/>
                  <a:ea typeface="仿宋" panose="02010609060101010101" pitchFamily="49" charset="-122"/>
                </a:endParaRPr>
              </a:p>
              <a:p>
                <a:pPr marL="342900" indent="-342900">
                  <a:buFont typeface="Arial" panose="020B0604020202020204" pitchFamily="34" charset="0"/>
                  <a:buChar char="•"/>
                </a:pPr>
                <a:r>
                  <a:rPr lang="zh-CN" altLang="en-US" sz="2000" dirty="0">
                    <a:solidFill>
                      <a:schemeClr val="dk1"/>
                    </a:solidFill>
                    <a:latin typeface="+mj-ea"/>
                    <a:ea typeface="+mj-ea"/>
                  </a:rPr>
                  <a:t>将方程组转变为矩阵形式，</a:t>
                </a:r>
                <a14:m>
                  <m:oMath xmlns:m="http://schemas.openxmlformats.org/officeDocument/2006/math">
                    <m:r>
                      <m:rPr>
                        <m:sty m:val="p"/>
                      </m:rPr>
                      <a:rPr lang="el-GR" altLang="zh-CN" sz="2000" b="0" i="1" smtClean="0">
                        <a:solidFill>
                          <a:schemeClr val="dk1"/>
                        </a:solidFill>
                        <a:latin typeface="Cambria Math" panose="02040503050406030204" pitchFamily="18" charset="0"/>
                        <a:ea typeface="+mn-ea"/>
                      </a:rPr>
                      <m:t>α</m:t>
                    </m:r>
                    <m:r>
                      <a:rPr lang="zh-CN" altLang="en-US" sz="2000" b="0" i="0" smtClean="0">
                        <a:solidFill>
                          <a:schemeClr val="dk1"/>
                        </a:solidFill>
                        <a:latin typeface="Cambria Math" panose="02040503050406030204" pitchFamily="18" charset="0"/>
                        <a:ea typeface="+mn-ea"/>
                      </a:rPr>
                      <m:t>已知</m:t>
                    </m:r>
                  </m:oMath>
                </a14:m>
                <a:r>
                  <a:rPr lang="en-US" altLang="zh-CN" sz="2000" dirty="0">
                    <a:solidFill>
                      <a:schemeClr val="dk1"/>
                    </a:solidFill>
                    <a:latin typeface="+mj-ea"/>
                    <a:ea typeface="+mj-ea"/>
                  </a:rPr>
                  <a:t>(</a:t>
                </a:r>
                <a:r>
                  <a:rPr lang="zh-CN" altLang="en-US" sz="2000" dirty="0">
                    <a:solidFill>
                      <a:schemeClr val="dk1"/>
                    </a:solidFill>
                    <a:latin typeface="+mn-ea"/>
                    <a:ea typeface="+mn-ea"/>
                  </a:rPr>
                  <a:t>一般为</a:t>
                </a:r>
                <a:r>
                  <a:rPr lang="en-US" altLang="zh-CN" sz="2000" dirty="0">
                    <a:solidFill>
                      <a:schemeClr val="dk1"/>
                    </a:solidFill>
                    <a:latin typeface="+mn-ea"/>
                    <a:ea typeface="+mn-ea"/>
                  </a:rPr>
                  <a:t>2)</a:t>
                </a:r>
                <a:r>
                  <a:rPr lang="zh-CN" altLang="en-US" sz="2000" b="1" dirty="0">
                    <a:solidFill>
                      <a:schemeClr val="dk1"/>
                    </a:solidFill>
                    <a:latin typeface="仿宋" panose="02010609060101010101" pitchFamily="49" charset="-122"/>
                    <a:ea typeface="仿宋" panose="02010609060101010101" pitchFamily="49" charset="-122"/>
                  </a:rPr>
                  <a:t>，</a:t>
                </a:r>
                <a:r>
                  <a:rPr lang="en-US" altLang="zh-CN" sz="2000" b="1" dirty="0">
                    <a:solidFill>
                      <a:schemeClr val="dk1"/>
                    </a:solidFill>
                    <a:ea typeface="仿宋" panose="02010609060101010101" pitchFamily="49" charset="-122"/>
                  </a:rPr>
                  <a:t> </a:t>
                </a:r>
                <a14:m>
                  <m:oMath xmlns:m="http://schemas.openxmlformats.org/officeDocument/2006/math">
                    <m:sSub>
                      <m:sSubPr>
                        <m:ctrlPr>
                          <a:rPr lang="en-US" altLang="zh-CN" sz="2000" i="1">
                            <a:solidFill>
                              <a:schemeClr val="dk1"/>
                            </a:solidFill>
                            <a:latin typeface="Cambria Math" panose="02040503050406030204" pitchFamily="18" charset="0"/>
                            <a:ea typeface="仿宋" panose="02010609060101010101" pitchFamily="49" charset="-122"/>
                          </a:rPr>
                        </m:ctrlPr>
                      </m:sSubPr>
                      <m:e>
                        <m:r>
                          <a:rPr lang="en-US" altLang="zh-CN" sz="2000" b="0" i="1">
                            <a:solidFill>
                              <a:schemeClr val="dk1"/>
                            </a:solidFill>
                            <a:latin typeface="Cambria Math" panose="02040503050406030204" pitchFamily="18" charset="0"/>
                            <a:ea typeface="仿宋" panose="02010609060101010101" pitchFamily="49" charset="-122"/>
                          </a:rPr>
                          <m:t>𝑆</m:t>
                        </m:r>
                      </m:e>
                      <m:sub>
                        <m:r>
                          <a:rPr lang="en-US" altLang="zh-CN" sz="2000" b="0" i="1">
                            <a:solidFill>
                              <a:schemeClr val="dk1"/>
                            </a:solidFill>
                            <a:latin typeface="Cambria Math" panose="02040503050406030204" pitchFamily="18" charset="0"/>
                            <a:ea typeface="仿宋" panose="02010609060101010101" pitchFamily="49" charset="-122"/>
                          </a:rPr>
                          <m:t>𝑖</m:t>
                        </m:r>
                      </m:sub>
                    </m:sSub>
                  </m:oMath>
                </a14:m>
                <a:r>
                  <a:rPr lang="zh-CN" altLang="en-US" sz="2000" dirty="0">
                    <a:solidFill>
                      <a:schemeClr val="dk1"/>
                    </a:solidFill>
                    <a:latin typeface="+mj-ea"/>
                    <a:ea typeface="+mj-ea"/>
                  </a:rPr>
                  <a:t>已知，</a:t>
                </a:r>
                <a:r>
                  <a:rPr lang="zh-CN" altLang="en-US" sz="2000" dirty="0">
                    <a:solidFill>
                      <a:schemeClr val="dk1"/>
                    </a:solidFill>
                    <a:latin typeface="+mn-ea"/>
                    <a:ea typeface="+mn-ea"/>
                  </a:rPr>
                  <a:t>但由于</a:t>
                </a:r>
                <a:r>
                  <a:rPr lang="en-US" altLang="zh-CN" sz="2000" i="1" dirty="0">
                    <a:solidFill>
                      <a:schemeClr val="dk1"/>
                    </a:solidFill>
                    <a:latin typeface="+mn-lt"/>
                    <a:ea typeface="仿宋" panose="02010609060101010101" pitchFamily="49" charset="-122"/>
                  </a:rPr>
                  <a:t>n&gt;</a:t>
                </a:r>
                <a:r>
                  <a:rPr lang="en-US" altLang="zh-CN" sz="2000" dirty="0">
                    <a:solidFill>
                      <a:schemeClr val="dk1"/>
                    </a:solidFill>
                    <a:latin typeface="+mn-lt"/>
                    <a:ea typeface="仿宋" panose="02010609060101010101" pitchFamily="49" charset="-122"/>
                  </a:rPr>
                  <a:t>2</a:t>
                </a:r>
                <a:r>
                  <a:rPr lang="en-US" altLang="zh-CN" sz="2000" i="1" dirty="0">
                    <a:solidFill>
                      <a:schemeClr val="dk1"/>
                    </a:solidFill>
                    <a:latin typeface="+mn-lt"/>
                    <a:ea typeface="仿宋" panose="02010609060101010101" pitchFamily="49" charset="-122"/>
                  </a:rPr>
                  <a:t>t</a:t>
                </a:r>
                <a:r>
                  <a:rPr lang="en-US" altLang="zh-CN" sz="2000" b="1" dirty="0">
                    <a:solidFill>
                      <a:schemeClr val="dk1"/>
                    </a:solidFill>
                    <a:latin typeface="+mn-ea"/>
                    <a:ea typeface="+mn-ea"/>
                  </a:rPr>
                  <a:t>,</a:t>
                </a:r>
                <a:r>
                  <a:rPr lang="zh-CN" altLang="en-US" sz="2000" dirty="0">
                    <a:solidFill>
                      <a:schemeClr val="dk1"/>
                    </a:solidFill>
                    <a:latin typeface="+mn-ea"/>
                    <a:ea typeface="+mn-ea"/>
                  </a:rPr>
                  <a:t>方程组待定，接下来将探究如何求解</a:t>
                </a:r>
                <a14:m>
                  <m:oMath xmlns:m="http://schemas.openxmlformats.org/officeDocument/2006/math">
                    <m:sSub>
                      <m:sSubPr>
                        <m:ctrlPr>
                          <a:rPr lang="en-US" altLang="zh-CN" sz="2000" i="1">
                            <a:latin typeface="Cambria Math" panose="02040503050406030204" pitchFamily="18" charset="0"/>
                            <a:ea typeface="仿宋" panose="02010609060101010101" pitchFamily="49" charset="-122"/>
                          </a:rPr>
                        </m:ctrlPr>
                      </m:sSubPr>
                      <m:e>
                        <m:r>
                          <a:rPr lang="en-US" altLang="zh-CN" sz="2000" b="0" i="1">
                            <a:latin typeface="Cambria Math" panose="02040503050406030204" pitchFamily="18" charset="0"/>
                            <a:ea typeface="仿宋" panose="02010609060101010101" pitchFamily="49" charset="-122"/>
                          </a:rPr>
                          <m:t>𝑒</m:t>
                        </m:r>
                      </m:e>
                      <m:sub>
                        <m:r>
                          <a:rPr lang="en-US" altLang="zh-CN" sz="2000" b="0" i="1">
                            <a:latin typeface="Cambria Math" panose="02040503050406030204" pitchFamily="18" charset="0"/>
                            <a:ea typeface="仿宋" panose="02010609060101010101" pitchFamily="49" charset="-122"/>
                          </a:rPr>
                          <m:t>𝑖</m:t>
                        </m:r>
                      </m:sub>
                    </m:sSub>
                  </m:oMath>
                </a14:m>
                <a:endParaRPr lang="zh-CN" altLang="en-US" sz="2000" i="1" dirty="0">
                  <a:solidFill>
                    <a:schemeClr val="dk1"/>
                  </a:solidFill>
                  <a:latin typeface="+mn-lt"/>
                  <a:ea typeface="仿宋"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400" b="1" i="0" u="none" strike="noStrike" kern="120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endParaRPr>
              </a:p>
              <a:p>
                <a:pPr lvl="0" rtl="0" eaLnBrk="1" fontAlgn="auto" hangingPunct="1">
                  <a:spcBef>
                    <a:spcPts val="0"/>
                  </a:spcBef>
                  <a:spcAft>
                    <a:spcPts val="0"/>
                  </a:spcAft>
                  <a:defRPr/>
                </a:pPr>
                <a:r>
                  <a:rPr lang="en-US" altLang="zh-CN" sz="2400" b="1" dirty="0">
                    <a:solidFill>
                      <a:srgbClr val="000000"/>
                    </a:solidFill>
                    <a:latin typeface="仿宋" panose="02010609060101010101" pitchFamily="49" charset="-122"/>
                    <a:ea typeface="仿宋" panose="02010609060101010101" pitchFamily="49" charset="-122"/>
                  </a:rPr>
                  <a:t>  </a:t>
                </a:r>
                <a14:m>
                  <m:oMath xmlns:m="http://schemas.openxmlformats.org/officeDocument/2006/math">
                    <m:d>
                      <m:dPr>
                        <m:begChr m:val="["/>
                        <m:endChr m:val="]"/>
                        <m:ctrlPr>
                          <a:rPr lang="en-US" altLang="zh-CN" sz="2000" b="1" i="1" smtClean="0">
                            <a:solidFill>
                              <a:srgbClr val="000000"/>
                            </a:solidFill>
                            <a:latin typeface="Cambria Math" panose="02040503050406030204" pitchFamily="18" charset="0"/>
                            <a:ea typeface="仿宋" panose="02010609060101010101" pitchFamily="49" charset="-122"/>
                          </a:rPr>
                        </m:ctrlPr>
                      </m:dPr>
                      <m:e>
                        <m:m>
                          <m:mPr>
                            <m:mcs>
                              <m:mc>
                                <m:mcPr>
                                  <m:count m:val="3"/>
                                  <m:mcJc m:val="center"/>
                                </m:mcPr>
                              </m:mc>
                            </m:mcs>
                            <m:ctrlPr>
                              <a:rPr lang="en-US" altLang="zh-CN" sz="2000" b="1" i="1" smtClean="0">
                                <a:solidFill>
                                  <a:srgbClr val="000000"/>
                                </a:solidFill>
                                <a:latin typeface="Cambria Math" panose="02040503050406030204" pitchFamily="18" charset="0"/>
                                <a:ea typeface="仿宋" panose="02010609060101010101" pitchFamily="49" charset="-122"/>
                              </a:rPr>
                            </m:ctrlPr>
                          </m:mPr>
                          <m:mr>
                            <m:e>
                              <m:m>
                                <m:mPr>
                                  <m:mcs>
                                    <m:mc>
                                      <m:mcPr>
                                        <m:count m:val="2"/>
                                        <m:mcJc m:val="center"/>
                                      </m:mcPr>
                                    </m:mc>
                                  </m:mcs>
                                  <m:ctrlPr>
                                    <a:rPr lang="en-US" altLang="zh-CN" sz="2000" b="1" i="1" smtClean="0">
                                      <a:solidFill>
                                        <a:srgbClr val="000000"/>
                                      </a:solidFill>
                                      <a:latin typeface="Cambria Math" panose="02040503050406030204" pitchFamily="18" charset="0"/>
                                      <a:ea typeface="仿宋" panose="02010609060101010101" pitchFamily="49" charset="-122"/>
                                    </a:rPr>
                                  </m:ctrlPr>
                                </m:mPr>
                                <m:mr>
                                  <m:e>
                                    <m:sSup>
                                      <m:sSupPr>
                                        <m:ctrlPr>
                                          <a:rPr lang="en-US" altLang="zh-CN" sz="2000" i="1" smtClean="0">
                                            <a:solidFill>
                                              <a:srgbClr val="000000"/>
                                            </a:solidFill>
                                            <a:latin typeface="Cambria Math" panose="02040503050406030204" pitchFamily="18" charset="0"/>
                                            <a:ea typeface="仿宋" panose="02010609060101010101" pitchFamily="49" charset="-122"/>
                                          </a:rPr>
                                        </m:ctrlPr>
                                      </m:sSupPr>
                                      <m:e>
                                        <m:r>
                                          <a:rPr lang="zh-CN" altLang="en-US" sz="2000" b="0" i="1" smtClean="0">
                                            <a:solidFill>
                                              <a:srgbClr val="000000"/>
                                            </a:solidFill>
                                            <a:latin typeface="Cambria Math" panose="02040503050406030204" pitchFamily="18" charset="0"/>
                                            <a:ea typeface="仿宋" panose="02010609060101010101" pitchFamily="49" charset="-122"/>
                                          </a:rPr>
                                          <m:t>𝛼</m:t>
                                        </m:r>
                                      </m:e>
                                      <m:sup>
                                        <m:r>
                                          <a:rPr lang="en-US" altLang="zh-CN" sz="2000" b="0" i="1" smtClean="0">
                                            <a:solidFill>
                                              <a:srgbClr val="000000"/>
                                            </a:solidFill>
                                            <a:latin typeface="Cambria Math" panose="02040503050406030204" pitchFamily="18" charset="0"/>
                                            <a:ea typeface="仿宋" panose="02010609060101010101" pitchFamily="49" charset="-122"/>
                                          </a:rPr>
                                          <m:t>0</m:t>
                                        </m:r>
                                        <m:r>
                                          <a:rPr lang="en-US" altLang="zh-CN" sz="2000" b="0" i="1">
                                            <a:solidFill>
                                              <a:srgbClr val="000000"/>
                                            </a:solidFill>
                                            <a:latin typeface="Cambria Math" panose="02040503050406030204" pitchFamily="18" charset="0"/>
                                            <a:ea typeface="仿宋" panose="02010609060101010101" pitchFamily="49" charset="-122"/>
                                          </a:rPr>
                                          <m:t>×</m:t>
                                        </m:r>
                                        <m:r>
                                          <a:rPr lang="en-US" altLang="zh-CN" sz="2000" b="0" i="1" smtClean="0">
                                            <a:solidFill>
                                              <a:srgbClr val="000000"/>
                                            </a:solidFill>
                                            <a:latin typeface="Cambria Math" panose="02040503050406030204" pitchFamily="18" charset="0"/>
                                            <a:ea typeface="仿宋" panose="02010609060101010101" pitchFamily="49" charset="-122"/>
                                          </a:rPr>
                                          <m:t>0</m:t>
                                        </m:r>
                                      </m:sup>
                                    </m:sSup>
                                  </m:e>
                                  <m:e>
                                    <m:sSup>
                                      <m:sSupPr>
                                        <m:ctrlPr>
                                          <a:rPr lang="en-US" altLang="zh-CN" sz="2000" i="1">
                                            <a:solidFill>
                                              <a:srgbClr val="000000"/>
                                            </a:solidFill>
                                            <a:latin typeface="Cambria Math" panose="02040503050406030204" pitchFamily="18" charset="0"/>
                                            <a:ea typeface="仿宋" panose="02010609060101010101" pitchFamily="49" charset="-122"/>
                                          </a:rPr>
                                        </m:ctrlPr>
                                      </m:sSupPr>
                                      <m:e>
                                        <m:r>
                                          <a:rPr lang="zh-CN" altLang="en-US" sz="2000" i="1">
                                            <a:solidFill>
                                              <a:srgbClr val="000000"/>
                                            </a:solidFill>
                                            <a:latin typeface="Cambria Math" panose="02040503050406030204" pitchFamily="18" charset="0"/>
                                            <a:ea typeface="仿宋" panose="02010609060101010101" pitchFamily="49" charset="-122"/>
                                          </a:rPr>
                                          <m:t>𝛼</m:t>
                                        </m:r>
                                      </m:e>
                                      <m:sup>
                                        <m:r>
                                          <a:rPr lang="en-US" altLang="zh-CN" sz="2000" i="1">
                                            <a:solidFill>
                                              <a:srgbClr val="000000"/>
                                            </a:solidFill>
                                            <a:latin typeface="Cambria Math" panose="02040503050406030204" pitchFamily="18" charset="0"/>
                                            <a:ea typeface="仿宋" panose="02010609060101010101" pitchFamily="49" charset="-122"/>
                                          </a:rPr>
                                          <m:t>0</m:t>
                                        </m:r>
                                        <m:r>
                                          <a:rPr lang="en-US" altLang="zh-CN" sz="2000" i="1">
                                            <a:solidFill>
                                              <a:srgbClr val="000000"/>
                                            </a:solidFill>
                                            <a:latin typeface="Cambria Math" panose="02040503050406030204" pitchFamily="18" charset="0"/>
                                            <a:ea typeface="仿宋" panose="02010609060101010101" pitchFamily="49" charset="-122"/>
                                          </a:rPr>
                                          <m:t>×</m:t>
                                        </m:r>
                                        <m:r>
                                          <a:rPr lang="en-US" altLang="zh-CN" sz="2000" i="1">
                                            <a:solidFill>
                                              <a:srgbClr val="000000"/>
                                            </a:solidFill>
                                            <a:latin typeface="Cambria Math" panose="02040503050406030204" pitchFamily="18" charset="0"/>
                                            <a:ea typeface="仿宋" panose="02010609060101010101" pitchFamily="49" charset="-122"/>
                                          </a:rPr>
                                          <m:t>0</m:t>
                                        </m:r>
                                      </m:sup>
                                    </m:sSup>
                                  </m:e>
                                </m:mr>
                                <m:mr>
                                  <m:e>
                                    <m:sSup>
                                      <m:sSupPr>
                                        <m:ctrlPr>
                                          <a:rPr lang="en-US" altLang="zh-CN" sz="2000" i="1">
                                            <a:solidFill>
                                              <a:srgbClr val="000000"/>
                                            </a:solidFill>
                                            <a:latin typeface="Cambria Math" panose="02040503050406030204" pitchFamily="18" charset="0"/>
                                            <a:ea typeface="仿宋" panose="02010609060101010101" pitchFamily="49" charset="-122"/>
                                          </a:rPr>
                                        </m:ctrlPr>
                                      </m:sSupPr>
                                      <m:e>
                                        <m:r>
                                          <a:rPr lang="zh-CN" altLang="en-US" sz="2000" i="1">
                                            <a:solidFill>
                                              <a:srgbClr val="000000"/>
                                            </a:solidFill>
                                            <a:latin typeface="Cambria Math" panose="02040503050406030204" pitchFamily="18" charset="0"/>
                                            <a:ea typeface="仿宋" panose="02010609060101010101" pitchFamily="49" charset="-122"/>
                                          </a:rPr>
                                          <m:t>𝛼</m:t>
                                        </m:r>
                                      </m:e>
                                      <m:sup>
                                        <m:r>
                                          <a:rPr lang="en-US" altLang="zh-CN" sz="2000" i="1">
                                            <a:solidFill>
                                              <a:srgbClr val="000000"/>
                                            </a:solidFill>
                                            <a:latin typeface="Cambria Math" panose="02040503050406030204" pitchFamily="18" charset="0"/>
                                            <a:ea typeface="仿宋" panose="02010609060101010101" pitchFamily="49" charset="-122"/>
                                          </a:rPr>
                                          <m:t>0</m:t>
                                        </m:r>
                                        <m:r>
                                          <a:rPr lang="en-US" altLang="zh-CN" sz="2000" i="1">
                                            <a:solidFill>
                                              <a:srgbClr val="000000"/>
                                            </a:solidFill>
                                            <a:latin typeface="Cambria Math" panose="02040503050406030204" pitchFamily="18" charset="0"/>
                                            <a:ea typeface="仿宋" panose="02010609060101010101" pitchFamily="49" charset="-122"/>
                                          </a:rPr>
                                          <m:t>×</m:t>
                                        </m:r>
                                        <m:r>
                                          <a:rPr lang="en-US" altLang="zh-CN" sz="2000" b="0" i="1" smtClean="0">
                                            <a:solidFill>
                                              <a:srgbClr val="000000"/>
                                            </a:solidFill>
                                            <a:latin typeface="Cambria Math" panose="02040503050406030204" pitchFamily="18" charset="0"/>
                                            <a:ea typeface="仿宋" panose="02010609060101010101" pitchFamily="49" charset="-122"/>
                                          </a:rPr>
                                          <m:t>1</m:t>
                                        </m:r>
                                      </m:sup>
                                    </m:sSup>
                                  </m:e>
                                  <m:e>
                                    <m:sSup>
                                      <m:sSupPr>
                                        <m:ctrlPr>
                                          <a:rPr lang="en-US" altLang="zh-CN" sz="2000" i="1">
                                            <a:solidFill>
                                              <a:srgbClr val="000000"/>
                                            </a:solidFill>
                                            <a:latin typeface="Cambria Math" panose="02040503050406030204" pitchFamily="18" charset="0"/>
                                            <a:ea typeface="仿宋" panose="02010609060101010101" pitchFamily="49" charset="-122"/>
                                          </a:rPr>
                                        </m:ctrlPr>
                                      </m:sSupPr>
                                      <m:e>
                                        <m:r>
                                          <a:rPr lang="zh-CN" altLang="en-US" sz="2000" i="1">
                                            <a:solidFill>
                                              <a:srgbClr val="000000"/>
                                            </a:solidFill>
                                            <a:latin typeface="Cambria Math" panose="02040503050406030204" pitchFamily="18" charset="0"/>
                                            <a:ea typeface="仿宋" panose="02010609060101010101" pitchFamily="49" charset="-122"/>
                                          </a:rPr>
                                          <m:t>𝛼</m:t>
                                        </m:r>
                                      </m:e>
                                      <m:sup>
                                        <m:r>
                                          <a:rPr lang="en-US" altLang="zh-CN" sz="2000" b="0" i="1" smtClean="0">
                                            <a:solidFill>
                                              <a:srgbClr val="000000"/>
                                            </a:solidFill>
                                            <a:latin typeface="Cambria Math" panose="02040503050406030204" pitchFamily="18" charset="0"/>
                                            <a:ea typeface="仿宋" panose="02010609060101010101" pitchFamily="49" charset="-122"/>
                                          </a:rPr>
                                          <m:t>1</m:t>
                                        </m:r>
                                        <m:r>
                                          <a:rPr lang="en-US" altLang="zh-CN" sz="2000" i="1">
                                            <a:solidFill>
                                              <a:srgbClr val="000000"/>
                                            </a:solidFill>
                                            <a:latin typeface="Cambria Math" panose="02040503050406030204" pitchFamily="18" charset="0"/>
                                            <a:ea typeface="仿宋" panose="02010609060101010101" pitchFamily="49" charset="-122"/>
                                          </a:rPr>
                                          <m:t>×</m:t>
                                        </m:r>
                                        <m:r>
                                          <a:rPr lang="en-US" altLang="zh-CN" sz="2000" b="0" i="1" smtClean="0">
                                            <a:solidFill>
                                              <a:srgbClr val="000000"/>
                                            </a:solidFill>
                                            <a:latin typeface="Cambria Math" panose="02040503050406030204" pitchFamily="18" charset="0"/>
                                            <a:ea typeface="仿宋" panose="02010609060101010101" pitchFamily="49" charset="-122"/>
                                          </a:rPr>
                                          <m:t>1</m:t>
                                        </m:r>
                                      </m:sup>
                                    </m:sSup>
                                  </m:e>
                                </m:mr>
                              </m:m>
                            </m:e>
                            <m:e>
                              <m:r>
                                <a:rPr lang="en-US" altLang="zh-CN" sz="2000" b="1" i="1" smtClean="0">
                                  <a:solidFill>
                                    <a:srgbClr val="000000"/>
                                  </a:solidFill>
                                  <a:latin typeface="Cambria Math" panose="02040503050406030204" pitchFamily="18" charset="0"/>
                                  <a:ea typeface="仿宋" panose="02010609060101010101" pitchFamily="49" charset="-122"/>
                                </a:rPr>
                                <m:t>⋯</m:t>
                              </m:r>
                            </m:e>
                            <m:e>
                              <m:m>
                                <m:mPr>
                                  <m:mcs>
                                    <m:mc>
                                      <m:mcPr>
                                        <m:count m:val="1"/>
                                        <m:mcJc m:val="center"/>
                                      </m:mcPr>
                                    </m:mc>
                                  </m:mcs>
                                  <m:ctrlPr>
                                    <a:rPr lang="en-US" altLang="zh-CN" sz="2000" b="1" i="1" smtClean="0">
                                      <a:solidFill>
                                        <a:srgbClr val="000000"/>
                                      </a:solidFill>
                                      <a:latin typeface="Cambria Math" panose="02040503050406030204" pitchFamily="18" charset="0"/>
                                      <a:ea typeface="仿宋" panose="02010609060101010101" pitchFamily="49" charset="-122"/>
                                    </a:rPr>
                                  </m:ctrlPr>
                                </m:mPr>
                                <m:mr>
                                  <m:e>
                                    <m:sSup>
                                      <m:sSupPr>
                                        <m:ctrlPr>
                                          <a:rPr lang="en-US" altLang="zh-CN" sz="2000" i="1">
                                            <a:solidFill>
                                              <a:srgbClr val="000000"/>
                                            </a:solidFill>
                                            <a:latin typeface="Cambria Math" panose="02040503050406030204" pitchFamily="18" charset="0"/>
                                            <a:ea typeface="仿宋" panose="02010609060101010101" pitchFamily="49" charset="-122"/>
                                          </a:rPr>
                                        </m:ctrlPr>
                                      </m:sSupPr>
                                      <m:e>
                                        <m:r>
                                          <a:rPr lang="zh-CN" altLang="en-US" sz="2000" i="1">
                                            <a:solidFill>
                                              <a:srgbClr val="000000"/>
                                            </a:solidFill>
                                            <a:latin typeface="Cambria Math" panose="02040503050406030204" pitchFamily="18" charset="0"/>
                                            <a:ea typeface="仿宋" panose="02010609060101010101" pitchFamily="49" charset="-122"/>
                                          </a:rPr>
                                          <m:t>𝛼</m:t>
                                        </m:r>
                                      </m:e>
                                      <m:sup>
                                        <m:r>
                                          <a:rPr lang="en-US" altLang="zh-CN" sz="2000" b="0" i="1" smtClean="0">
                                            <a:solidFill>
                                              <a:srgbClr val="000000"/>
                                            </a:solidFill>
                                            <a:latin typeface="Cambria Math" panose="02040503050406030204" pitchFamily="18" charset="0"/>
                                            <a:ea typeface="仿宋" panose="02010609060101010101" pitchFamily="49" charset="-122"/>
                                          </a:rPr>
                                          <m:t>(</m:t>
                                        </m:r>
                                        <m:r>
                                          <a:rPr lang="en-US" altLang="zh-CN" sz="2000" b="0" i="1" smtClean="0">
                                            <a:solidFill>
                                              <a:srgbClr val="000000"/>
                                            </a:solidFill>
                                            <a:latin typeface="Cambria Math" panose="02040503050406030204" pitchFamily="18" charset="0"/>
                                            <a:ea typeface="仿宋" panose="02010609060101010101" pitchFamily="49" charset="-122"/>
                                          </a:rPr>
                                          <m:t>𝑛</m:t>
                                        </m:r>
                                        <m:r>
                                          <a:rPr lang="en-US" altLang="zh-CN" sz="2000" b="0" i="1" smtClean="0">
                                            <a:solidFill>
                                              <a:srgbClr val="000000"/>
                                            </a:solidFill>
                                            <a:latin typeface="Cambria Math" panose="02040503050406030204" pitchFamily="18" charset="0"/>
                                            <a:ea typeface="仿宋" panose="02010609060101010101" pitchFamily="49" charset="-122"/>
                                          </a:rPr>
                                          <m:t>−</m:t>
                                        </m:r>
                                        <m:r>
                                          <a:rPr lang="en-US" altLang="zh-CN" sz="2000" b="0" i="1" smtClean="0">
                                            <a:solidFill>
                                              <a:srgbClr val="000000"/>
                                            </a:solidFill>
                                            <a:latin typeface="Cambria Math" panose="02040503050406030204" pitchFamily="18" charset="0"/>
                                            <a:ea typeface="仿宋" panose="02010609060101010101" pitchFamily="49" charset="-122"/>
                                          </a:rPr>
                                          <m:t>1</m:t>
                                        </m:r>
                                        <m:r>
                                          <a:rPr lang="en-US" altLang="zh-CN" sz="2000" b="0" i="1" smtClean="0">
                                            <a:solidFill>
                                              <a:srgbClr val="000000"/>
                                            </a:solidFill>
                                            <a:latin typeface="Cambria Math" panose="02040503050406030204" pitchFamily="18" charset="0"/>
                                            <a:ea typeface="仿宋" panose="02010609060101010101" pitchFamily="49" charset="-122"/>
                                          </a:rPr>
                                          <m:t>)×</m:t>
                                        </m:r>
                                        <m:r>
                                          <a:rPr lang="en-US" altLang="zh-CN" sz="2000" b="0" i="1" smtClean="0">
                                            <a:solidFill>
                                              <a:srgbClr val="000000"/>
                                            </a:solidFill>
                                            <a:latin typeface="Cambria Math" panose="02040503050406030204" pitchFamily="18" charset="0"/>
                                            <a:ea typeface="仿宋" panose="02010609060101010101" pitchFamily="49" charset="-122"/>
                                          </a:rPr>
                                          <m:t>0</m:t>
                                        </m:r>
                                      </m:sup>
                                    </m:sSup>
                                  </m:e>
                                </m:mr>
                                <m:mr>
                                  <m:e>
                                    <m:sSup>
                                      <m:sSupPr>
                                        <m:ctrlPr>
                                          <a:rPr lang="en-US" altLang="zh-CN" sz="2000" i="1">
                                            <a:solidFill>
                                              <a:srgbClr val="000000"/>
                                            </a:solidFill>
                                            <a:latin typeface="Cambria Math" panose="02040503050406030204" pitchFamily="18" charset="0"/>
                                            <a:ea typeface="仿宋" panose="02010609060101010101" pitchFamily="49" charset="-122"/>
                                          </a:rPr>
                                        </m:ctrlPr>
                                      </m:sSupPr>
                                      <m:e>
                                        <m:r>
                                          <a:rPr lang="zh-CN" altLang="en-US" sz="2000" i="1">
                                            <a:solidFill>
                                              <a:srgbClr val="000000"/>
                                            </a:solidFill>
                                            <a:latin typeface="Cambria Math" panose="02040503050406030204" pitchFamily="18" charset="0"/>
                                            <a:ea typeface="仿宋" panose="02010609060101010101" pitchFamily="49" charset="-122"/>
                                          </a:rPr>
                                          <m:t>𝛼</m:t>
                                        </m:r>
                                      </m:e>
                                      <m:sup>
                                        <m:r>
                                          <a:rPr lang="en-US" altLang="zh-CN" sz="2000" b="0" i="1" smtClean="0">
                                            <a:solidFill>
                                              <a:srgbClr val="000000"/>
                                            </a:solidFill>
                                            <a:latin typeface="Cambria Math" panose="02040503050406030204" pitchFamily="18" charset="0"/>
                                            <a:ea typeface="仿宋" panose="02010609060101010101" pitchFamily="49" charset="-122"/>
                                          </a:rPr>
                                          <m:t>(</m:t>
                                        </m:r>
                                        <m:r>
                                          <a:rPr lang="en-US" altLang="zh-CN" sz="2000" b="0" i="1" smtClean="0">
                                            <a:solidFill>
                                              <a:srgbClr val="000000"/>
                                            </a:solidFill>
                                            <a:latin typeface="Cambria Math" panose="02040503050406030204" pitchFamily="18" charset="0"/>
                                            <a:ea typeface="仿宋" panose="02010609060101010101" pitchFamily="49" charset="-122"/>
                                          </a:rPr>
                                          <m:t>𝑛</m:t>
                                        </m:r>
                                        <m:r>
                                          <a:rPr lang="en-US" altLang="zh-CN" sz="2000" b="0" i="1" smtClean="0">
                                            <a:solidFill>
                                              <a:srgbClr val="000000"/>
                                            </a:solidFill>
                                            <a:latin typeface="Cambria Math" panose="02040503050406030204" pitchFamily="18" charset="0"/>
                                            <a:ea typeface="仿宋" panose="02010609060101010101" pitchFamily="49" charset="-122"/>
                                          </a:rPr>
                                          <m:t>−</m:t>
                                        </m:r>
                                        <m:r>
                                          <a:rPr lang="en-US" altLang="zh-CN" sz="2000" b="0" i="1" smtClean="0">
                                            <a:solidFill>
                                              <a:srgbClr val="000000"/>
                                            </a:solidFill>
                                            <a:latin typeface="Cambria Math" panose="02040503050406030204" pitchFamily="18" charset="0"/>
                                            <a:ea typeface="仿宋" panose="02010609060101010101" pitchFamily="49" charset="-122"/>
                                          </a:rPr>
                                          <m:t>1</m:t>
                                        </m:r>
                                        <m:r>
                                          <a:rPr lang="en-US" altLang="zh-CN" sz="2000" b="0" i="1" smtClean="0">
                                            <a:solidFill>
                                              <a:srgbClr val="000000"/>
                                            </a:solidFill>
                                            <a:latin typeface="Cambria Math" panose="02040503050406030204" pitchFamily="18" charset="0"/>
                                            <a:ea typeface="仿宋" panose="02010609060101010101" pitchFamily="49" charset="-122"/>
                                          </a:rPr>
                                          <m:t>)×</m:t>
                                        </m:r>
                                        <m:r>
                                          <a:rPr lang="en-US" altLang="zh-CN" sz="2000" b="0" i="1" smtClean="0">
                                            <a:solidFill>
                                              <a:srgbClr val="000000"/>
                                            </a:solidFill>
                                            <a:latin typeface="Cambria Math" panose="02040503050406030204" pitchFamily="18" charset="0"/>
                                            <a:ea typeface="仿宋" panose="02010609060101010101" pitchFamily="49" charset="-122"/>
                                          </a:rPr>
                                          <m:t>1</m:t>
                                        </m:r>
                                      </m:sup>
                                    </m:sSup>
                                  </m:e>
                                </m:mr>
                              </m:m>
                            </m:e>
                          </m:mr>
                          <m:mr>
                            <m:e>
                              <m:m>
                                <m:mPr>
                                  <m:mcs>
                                    <m:mc>
                                      <m:mcPr>
                                        <m:count m:val="2"/>
                                        <m:mcJc m:val="center"/>
                                      </m:mcPr>
                                    </m:mc>
                                  </m:mcs>
                                  <m:ctrlPr>
                                    <a:rPr lang="en-US" altLang="zh-CN" sz="2000" b="1" i="1" smtClean="0">
                                      <a:solidFill>
                                        <a:srgbClr val="000000"/>
                                      </a:solidFill>
                                      <a:latin typeface="Cambria Math" panose="02040503050406030204" pitchFamily="18" charset="0"/>
                                      <a:ea typeface="仿宋" panose="02010609060101010101" pitchFamily="49" charset="-122"/>
                                    </a:rPr>
                                  </m:ctrlPr>
                                </m:mPr>
                                <m:mr>
                                  <m:e>
                                    <m:r>
                                      <m:rPr>
                                        <m:brk m:alnAt="7"/>
                                      </m:rPr>
                                      <a:rPr lang="en-US" altLang="zh-CN" sz="2000" b="1" i="1" smtClean="0">
                                        <a:solidFill>
                                          <a:srgbClr val="000000"/>
                                        </a:solidFill>
                                        <a:latin typeface="Cambria Math" panose="02040503050406030204" pitchFamily="18" charset="0"/>
                                        <a:ea typeface="Cambria Math" panose="02040503050406030204" pitchFamily="18" charset="0"/>
                                      </a:rPr>
                                      <m:t>⋮</m:t>
                                    </m:r>
                                    <m:r>
                                      <a:rPr lang="en-US" altLang="zh-CN" sz="2000" b="1" i="1" smtClean="0">
                                        <a:solidFill>
                                          <a:srgbClr val="000000"/>
                                        </a:solidFill>
                                        <a:latin typeface="Cambria Math" panose="02040503050406030204" pitchFamily="18" charset="0"/>
                                        <a:ea typeface="Cambria Math" panose="02040503050406030204" pitchFamily="18" charset="0"/>
                                      </a:rPr>
                                      <m:t>    </m:t>
                                    </m:r>
                                  </m:e>
                                  <m:e>
                                    <m:r>
                                      <a:rPr lang="en-US" altLang="zh-CN" sz="2000" b="1" i="1" smtClean="0">
                                        <a:solidFill>
                                          <a:srgbClr val="000000"/>
                                        </a:solidFill>
                                        <a:latin typeface="Cambria Math" panose="02040503050406030204" pitchFamily="18" charset="0"/>
                                        <a:ea typeface="仿宋" panose="02010609060101010101" pitchFamily="49" charset="-122"/>
                                      </a:rPr>
                                      <m:t>      </m:t>
                                    </m:r>
                                    <m:r>
                                      <a:rPr lang="en-US" altLang="zh-CN" sz="2000" b="1" i="1" smtClean="0">
                                        <a:solidFill>
                                          <a:srgbClr val="000000"/>
                                        </a:solidFill>
                                        <a:latin typeface="Cambria Math" panose="02040503050406030204" pitchFamily="18" charset="0"/>
                                        <a:ea typeface="Cambria Math" panose="02040503050406030204" pitchFamily="18" charset="0"/>
                                      </a:rPr>
                                      <m:t>⋮</m:t>
                                    </m:r>
                                  </m:e>
                                </m:mr>
                              </m:m>
                            </m:e>
                            <m:e>
                              <m:r>
                                <a:rPr lang="en-US" altLang="zh-CN" sz="2000" b="1" i="1" smtClean="0">
                                  <a:solidFill>
                                    <a:srgbClr val="000000"/>
                                  </a:solidFill>
                                  <a:latin typeface="Cambria Math" panose="02040503050406030204" pitchFamily="18" charset="0"/>
                                  <a:ea typeface="仿宋" panose="02010609060101010101" pitchFamily="49" charset="-122"/>
                                </a:rPr>
                                <m:t>⋱</m:t>
                              </m:r>
                            </m:e>
                            <m:e>
                              <m:r>
                                <a:rPr lang="en-US" altLang="zh-CN" sz="2000" b="1" i="1" smtClean="0">
                                  <a:solidFill>
                                    <a:srgbClr val="000000"/>
                                  </a:solidFill>
                                  <a:latin typeface="Cambria Math" panose="02040503050406030204" pitchFamily="18" charset="0"/>
                                  <a:ea typeface="仿宋" panose="02010609060101010101" pitchFamily="49" charset="-122"/>
                                </a:rPr>
                                <m:t>⋮</m:t>
                              </m:r>
                            </m:e>
                          </m:mr>
                          <m:mr>
                            <m:e>
                              <m:m>
                                <m:mPr>
                                  <m:mcs>
                                    <m:mc>
                                      <m:mcPr>
                                        <m:count m:val="2"/>
                                        <m:mcJc m:val="center"/>
                                      </m:mcPr>
                                    </m:mc>
                                  </m:mcs>
                                  <m:ctrlPr>
                                    <a:rPr lang="en-US" altLang="zh-CN" sz="2000" b="1" i="1" smtClean="0">
                                      <a:solidFill>
                                        <a:srgbClr val="000000"/>
                                      </a:solidFill>
                                      <a:latin typeface="Cambria Math" panose="02040503050406030204" pitchFamily="18" charset="0"/>
                                      <a:ea typeface="仿宋" panose="02010609060101010101" pitchFamily="49" charset="-122"/>
                                    </a:rPr>
                                  </m:ctrlPr>
                                </m:mPr>
                                <m:mr>
                                  <m:e>
                                    <m:sSup>
                                      <m:sSupPr>
                                        <m:ctrlPr>
                                          <a:rPr lang="en-US" altLang="zh-CN" sz="2000" i="1">
                                            <a:solidFill>
                                              <a:srgbClr val="000000"/>
                                            </a:solidFill>
                                            <a:latin typeface="Cambria Math" panose="02040503050406030204" pitchFamily="18" charset="0"/>
                                            <a:ea typeface="仿宋" panose="02010609060101010101" pitchFamily="49" charset="-122"/>
                                          </a:rPr>
                                        </m:ctrlPr>
                                      </m:sSupPr>
                                      <m:e>
                                        <m:r>
                                          <a:rPr lang="zh-CN" altLang="en-US" sz="2000" i="1">
                                            <a:solidFill>
                                              <a:srgbClr val="000000"/>
                                            </a:solidFill>
                                            <a:latin typeface="Cambria Math" panose="02040503050406030204" pitchFamily="18" charset="0"/>
                                            <a:ea typeface="仿宋" panose="02010609060101010101" pitchFamily="49" charset="-122"/>
                                          </a:rPr>
                                          <m:t>𝛼</m:t>
                                        </m:r>
                                      </m:e>
                                      <m:sup>
                                        <m:r>
                                          <a:rPr lang="en-US" altLang="zh-CN" sz="2000" i="1">
                                            <a:solidFill>
                                              <a:srgbClr val="000000"/>
                                            </a:solidFill>
                                            <a:latin typeface="Cambria Math" panose="02040503050406030204" pitchFamily="18" charset="0"/>
                                            <a:ea typeface="仿宋" panose="02010609060101010101" pitchFamily="49" charset="-122"/>
                                          </a:rPr>
                                          <m:t>0</m:t>
                                        </m:r>
                                        <m:r>
                                          <a:rPr lang="en-US" altLang="zh-CN" sz="2000" i="1">
                                            <a:solidFill>
                                              <a:srgbClr val="000000"/>
                                            </a:solidFill>
                                            <a:latin typeface="Cambria Math" panose="02040503050406030204" pitchFamily="18" charset="0"/>
                                            <a:ea typeface="仿宋" panose="02010609060101010101" pitchFamily="49" charset="-122"/>
                                          </a:rPr>
                                          <m:t>×</m:t>
                                        </m:r>
                                        <m:r>
                                          <a:rPr lang="en-US" altLang="zh-CN" sz="2000" b="0" i="1" smtClean="0">
                                            <a:solidFill>
                                              <a:srgbClr val="000000"/>
                                            </a:solidFill>
                                            <a:latin typeface="Cambria Math" panose="02040503050406030204" pitchFamily="18" charset="0"/>
                                            <a:ea typeface="仿宋" panose="02010609060101010101" pitchFamily="49" charset="-122"/>
                                          </a:rPr>
                                          <m:t>(</m:t>
                                        </m:r>
                                        <m:r>
                                          <a:rPr lang="en-US" altLang="zh-CN" sz="2000" b="0" i="1" smtClean="0">
                                            <a:solidFill>
                                              <a:srgbClr val="000000"/>
                                            </a:solidFill>
                                            <a:latin typeface="Cambria Math" panose="02040503050406030204" pitchFamily="18" charset="0"/>
                                            <a:ea typeface="仿宋" panose="02010609060101010101" pitchFamily="49" charset="-122"/>
                                          </a:rPr>
                                          <m:t>2</m:t>
                                        </m:r>
                                        <m:r>
                                          <a:rPr lang="en-US" altLang="zh-CN" sz="2000" b="0" i="1" smtClean="0">
                                            <a:solidFill>
                                              <a:srgbClr val="000000"/>
                                            </a:solidFill>
                                            <a:latin typeface="Cambria Math" panose="02040503050406030204" pitchFamily="18" charset="0"/>
                                            <a:ea typeface="仿宋" panose="02010609060101010101" pitchFamily="49" charset="-122"/>
                                          </a:rPr>
                                          <m:t>𝑡</m:t>
                                        </m:r>
                                        <m:r>
                                          <a:rPr lang="en-US" altLang="zh-CN" sz="2000" b="0" i="1" smtClean="0">
                                            <a:solidFill>
                                              <a:srgbClr val="000000"/>
                                            </a:solidFill>
                                            <a:latin typeface="Cambria Math" panose="02040503050406030204" pitchFamily="18" charset="0"/>
                                            <a:ea typeface="仿宋" panose="02010609060101010101" pitchFamily="49" charset="-122"/>
                                          </a:rPr>
                                          <m:t>−</m:t>
                                        </m:r>
                                        <m:r>
                                          <a:rPr lang="en-US" altLang="zh-CN" sz="2000" b="0" i="1" smtClean="0">
                                            <a:solidFill>
                                              <a:srgbClr val="000000"/>
                                            </a:solidFill>
                                            <a:latin typeface="Cambria Math" panose="02040503050406030204" pitchFamily="18" charset="0"/>
                                            <a:ea typeface="仿宋" panose="02010609060101010101" pitchFamily="49" charset="-122"/>
                                          </a:rPr>
                                          <m:t>1</m:t>
                                        </m:r>
                                        <m:r>
                                          <a:rPr lang="en-US" altLang="zh-CN" sz="2000" b="0" i="1" smtClean="0">
                                            <a:solidFill>
                                              <a:srgbClr val="000000"/>
                                            </a:solidFill>
                                            <a:latin typeface="Cambria Math" panose="02040503050406030204" pitchFamily="18" charset="0"/>
                                            <a:ea typeface="仿宋" panose="02010609060101010101" pitchFamily="49" charset="-122"/>
                                          </a:rPr>
                                          <m:t>)</m:t>
                                        </m:r>
                                      </m:sup>
                                    </m:sSup>
                                  </m:e>
                                  <m:e>
                                    <m:sSup>
                                      <m:sSupPr>
                                        <m:ctrlPr>
                                          <a:rPr lang="en-US" altLang="zh-CN" sz="2000" i="1">
                                            <a:solidFill>
                                              <a:srgbClr val="000000"/>
                                            </a:solidFill>
                                            <a:latin typeface="Cambria Math" panose="02040503050406030204" pitchFamily="18" charset="0"/>
                                            <a:ea typeface="仿宋" panose="02010609060101010101" pitchFamily="49" charset="-122"/>
                                          </a:rPr>
                                        </m:ctrlPr>
                                      </m:sSupPr>
                                      <m:e>
                                        <m:r>
                                          <a:rPr lang="zh-CN" altLang="en-US" sz="2000" i="1">
                                            <a:solidFill>
                                              <a:srgbClr val="000000"/>
                                            </a:solidFill>
                                            <a:latin typeface="Cambria Math" panose="02040503050406030204" pitchFamily="18" charset="0"/>
                                            <a:ea typeface="仿宋" panose="02010609060101010101" pitchFamily="49" charset="-122"/>
                                          </a:rPr>
                                          <m:t>𝛼</m:t>
                                        </m:r>
                                      </m:e>
                                      <m:sup>
                                        <m:r>
                                          <a:rPr lang="en-US" altLang="zh-CN" sz="2000" b="0" i="1" smtClean="0">
                                            <a:solidFill>
                                              <a:srgbClr val="000000"/>
                                            </a:solidFill>
                                            <a:latin typeface="Cambria Math" panose="02040503050406030204" pitchFamily="18" charset="0"/>
                                            <a:ea typeface="仿宋" panose="02010609060101010101" pitchFamily="49" charset="-122"/>
                                          </a:rPr>
                                          <m:t>1</m:t>
                                        </m:r>
                                        <m:r>
                                          <a:rPr lang="en-US" altLang="zh-CN" sz="2000" i="1">
                                            <a:solidFill>
                                              <a:srgbClr val="000000"/>
                                            </a:solidFill>
                                            <a:latin typeface="Cambria Math" panose="02040503050406030204" pitchFamily="18" charset="0"/>
                                            <a:ea typeface="仿宋" panose="02010609060101010101" pitchFamily="49" charset="-122"/>
                                          </a:rPr>
                                          <m:t>×</m:t>
                                        </m:r>
                                        <m:r>
                                          <a:rPr lang="en-US" altLang="zh-CN" sz="2000" b="0" i="1" smtClean="0">
                                            <a:solidFill>
                                              <a:srgbClr val="000000"/>
                                            </a:solidFill>
                                            <a:latin typeface="Cambria Math" panose="02040503050406030204" pitchFamily="18" charset="0"/>
                                            <a:ea typeface="仿宋" panose="02010609060101010101" pitchFamily="49" charset="-122"/>
                                          </a:rPr>
                                          <m:t>(</m:t>
                                        </m:r>
                                        <m:r>
                                          <a:rPr lang="en-US" altLang="zh-CN" sz="2000" b="0" i="1" smtClean="0">
                                            <a:solidFill>
                                              <a:srgbClr val="000000"/>
                                            </a:solidFill>
                                            <a:latin typeface="Cambria Math" panose="02040503050406030204" pitchFamily="18" charset="0"/>
                                            <a:ea typeface="仿宋" panose="02010609060101010101" pitchFamily="49" charset="-122"/>
                                          </a:rPr>
                                          <m:t>2</m:t>
                                        </m:r>
                                        <m:r>
                                          <a:rPr lang="en-US" altLang="zh-CN" sz="2000" b="0" i="1" smtClean="0">
                                            <a:solidFill>
                                              <a:srgbClr val="000000"/>
                                            </a:solidFill>
                                            <a:latin typeface="Cambria Math" panose="02040503050406030204" pitchFamily="18" charset="0"/>
                                            <a:ea typeface="仿宋" panose="02010609060101010101" pitchFamily="49" charset="-122"/>
                                          </a:rPr>
                                          <m:t>𝑡</m:t>
                                        </m:r>
                                        <m:r>
                                          <a:rPr lang="en-US" altLang="zh-CN" sz="2000" b="0" i="1" smtClean="0">
                                            <a:solidFill>
                                              <a:srgbClr val="000000"/>
                                            </a:solidFill>
                                            <a:latin typeface="Cambria Math" panose="02040503050406030204" pitchFamily="18" charset="0"/>
                                            <a:ea typeface="仿宋" panose="02010609060101010101" pitchFamily="49" charset="-122"/>
                                          </a:rPr>
                                          <m:t>−</m:t>
                                        </m:r>
                                        <m:r>
                                          <a:rPr lang="en-US" altLang="zh-CN" sz="2000" b="0" i="1" smtClean="0">
                                            <a:solidFill>
                                              <a:srgbClr val="000000"/>
                                            </a:solidFill>
                                            <a:latin typeface="Cambria Math" panose="02040503050406030204" pitchFamily="18" charset="0"/>
                                            <a:ea typeface="仿宋" panose="02010609060101010101" pitchFamily="49" charset="-122"/>
                                          </a:rPr>
                                          <m:t>1</m:t>
                                        </m:r>
                                        <m:r>
                                          <a:rPr lang="en-US" altLang="zh-CN" sz="2000" b="0" i="1" smtClean="0">
                                            <a:solidFill>
                                              <a:srgbClr val="000000"/>
                                            </a:solidFill>
                                            <a:latin typeface="Cambria Math" panose="02040503050406030204" pitchFamily="18" charset="0"/>
                                            <a:ea typeface="仿宋" panose="02010609060101010101" pitchFamily="49" charset="-122"/>
                                          </a:rPr>
                                          <m:t>)</m:t>
                                        </m:r>
                                      </m:sup>
                                    </m:sSup>
                                  </m:e>
                                </m:mr>
                              </m:m>
                            </m:e>
                            <m:e>
                              <m:r>
                                <a:rPr lang="en-US" altLang="zh-CN" sz="2000" b="1" i="1" smtClean="0">
                                  <a:solidFill>
                                    <a:srgbClr val="000000"/>
                                  </a:solidFill>
                                  <a:latin typeface="Cambria Math" panose="02040503050406030204" pitchFamily="18" charset="0"/>
                                  <a:ea typeface="仿宋" panose="02010609060101010101" pitchFamily="49" charset="-122"/>
                                </a:rPr>
                                <m:t>⋯</m:t>
                              </m:r>
                            </m:e>
                            <m:e>
                              <m:sSup>
                                <m:sSupPr>
                                  <m:ctrlPr>
                                    <a:rPr lang="en-US" altLang="zh-CN" sz="2000" i="1">
                                      <a:solidFill>
                                        <a:srgbClr val="000000"/>
                                      </a:solidFill>
                                      <a:latin typeface="Cambria Math" panose="02040503050406030204" pitchFamily="18" charset="0"/>
                                      <a:ea typeface="仿宋" panose="02010609060101010101" pitchFamily="49" charset="-122"/>
                                    </a:rPr>
                                  </m:ctrlPr>
                                </m:sSupPr>
                                <m:e>
                                  <m:r>
                                    <a:rPr lang="zh-CN" altLang="en-US" sz="2000" i="1">
                                      <a:solidFill>
                                        <a:srgbClr val="000000"/>
                                      </a:solidFill>
                                      <a:latin typeface="Cambria Math" panose="02040503050406030204" pitchFamily="18" charset="0"/>
                                      <a:ea typeface="仿宋" panose="02010609060101010101" pitchFamily="49" charset="-122"/>
                                    </a:rPr>
                                    <m:t>𝛼</m:t>
                                  </m:r>
                                </m:e>
                                <m:sup>
                                  <m:r>
                                    <a:rPr lang="en-US" altLang="zh-CN" sz="2000" b="0" i="1" smtClean="0">
                                      <a:solidFill>
                                        <a:srgbClr val="000000"/>
                                      </a:solidFill>
                                      <a:latin typeface="Cambria Math" panose="02040503050406030204" pitchFamily="18" charset="0"/>
                                      <a:ea typeface="仿宋" panose="02010609060101010101" pitchFamily="49" charset="-122"/>
                                    </a:rPr>
                                    <m:t>(</m:t>
                                  </m:r>
                                  <m:r>
                                    <a:rPr lang="en-US" altLang="zh-CN" sz="2000" b="0" i="1" smtClean="0">
                                      <a:solidFill>
                                        <a:srgbClr val="000000"/>
                                      </a:solidFill>
                                      <a:latin typeface="Cambria Math" panose="02040503050406030204" pitchFamily="18" charset="0"/>
                                      <a:ea typeface="仿宋" panose="02010609060101010101" pitchFamily="49" charset="-122"/>
                                    </a:rPr>
                                    <m:t>𝑛</m:t>
                                  </m:r>
                                  <m:r>
                                    <a:rPr lang="en-US" altLang="zh-CN" sz="2000" b="0" i="1" smtClean="0">
                                      <a:solidFill>
                                        <a:srgbClr val="000000"/>
                                      </a:solidFill>
                                      <a:latin typeface="Cambria Math" panose="02040503050406030204" pitchFamily="18" charset="0"/>
                                      <a:ea typeface="仿宋" panose="02010609060101010101" pitchFamily="49" charset="-122"/>
                                    </a:rPr>
                                    <m:t>−</m:t>
                                  </m:r>
                                  <m:r>
                                    <a:rPr lang="en-US" altLang="zh-CN" sz="2000" b="0" i="1" smtClean="0">
                                      <a:solidFill>
                                        <a:srgbClr val="000000"/>
                                      </a:solidFill>
                                      <a:latin typeface="Cambria Math" panose="02040503050406030204" pitchFamily="18" charset="0"/>
                                      <a:ea typeface="仿宋" panose="02010609060101010101" pitchFamily="49" charset="-122"/>
                                    </a:rPr>
                                    <m:t>1</m:t>
                                  </m:r>
                                  <m:r>
                                    <a:rPr lang="en-US" altLang="zh-CN" sz="2000" b="0" i="1" smtClean="0">
                                      <a:solidFill>
                                        <a:srgbClr val="000000"/>
                                      </a:solidFill>
                                      <a:latin typeface="Cambria Math" panose="02040503050406030204" pitchFamily="18" charset="0"/>
                                      <a:ea typeface="仿宋" panose="02010609060101010101" pitchFamily="49" charset="-122"/>
                                    </a:rPr>
                                    <m:t>)×(</m:t>
                                  </m:r>
                                  <m:r>
                                    <a:rPr lang="en-US" altLang="zh-CN" sz="2000" b="0" i="1" smtClean="0">
                                      <a:solidFill>
                                        <a:srgbClr val="000000"/>
                                      </a:solidFill>
                                      <a:latin typeface="Cambria Math" panose="02040503050406030204" pitchFamily="18" charset="0"/>
                                      <a:ea typeface="仿宋" panose="02010609060101010101" pitchFamily="49" charset="-122"/>
                                    </a:rPr>
                                    <m:t>2</m:t>
                                  </m:r>
                                  <m:r>
                                    <a:rPr lang="en-US" altLang="zh-CN" sz="2000" b="0" i="1" smtClean="0">
                                      <a:solidFill>
                                        <a:srgbClr val="000000"/>
                                      </a:solidFill>
                                      <a:latin typeface="Cambria Math" panose="02040503050406030204" pitchFamily="18" charset="0"/>
                                      <a:ea typeface="仿宋" panose="02010609060101010101" pitchFamily="49" charset="-122"/>
                                    </a:rPr>
                                    <m:t>𝑡</m:t>
                                  </m:r>
                                  <m:r>
                                    <a:rPr lang="en-US" altLang="zh-CN" sz="2000" b="0" i="1" smtClean="0">
                                      <a:solidFill>
                                        <a:srgbClr val="000000"/>
                                      </a:solidFill>
                                      <a:latin typeface="Cambria Math" panose="02040503050406030204" pitchFamily="18" charset="0"/>
                                      <a:ea typeface="仿宋" panose="02010609060101010101" pitchFamily="49" charset="-122"/>
                                    </a:rPr>
                                    <m:t>−</m:t>
                                  </m:r>
                                  <m:r>
                                    <a:rPr lang="en-US" altLang="zh-CN" sz="2000" b="0" i="1" smtClean="0">
                                      <a:solidFill>
                                        <a:srgbClr val="000000"/>
                                      </a:solidFill>
                                      <a:latin typeface="Cambria Math" panose="02040503050406030204" pitchFamily="18" charset="0"/>
                                      <a:ea typeface="仿宋" panose="02010609060101010101" pitchFamily="49" charset="-122"/>
                                    </a:rPr>
                                    <m:t>1</m:t>
                                  </m:r>
                                  <m:r>
                                    <a:rPr lang="en-US" altLang="zh-CN" sz="2000" b="0" i="1" smtClean="0">
                                      <a:solidFill>
                                        <a:srgbClr val="000000"/>
                                      </a:solidFill>
                                      <a:latin typeface="Cambria Math" panose="02040503050406030204" pitchFamily="18" charset="0"/>
                                      <a:ea typeface="仿宋" panose="02010609060101010101" pitchFamily="49" charset="-122"/>
                                    </a:rPr>
                                    <m:t>)</m:t>
                                  </m:r>
                                </m:sup>
                              </m:sSup>
                            </m:e>
                          </m:mr>
                        </m:m>
                      </m:e>
                    </m:d>
                    <m:d>
                      <m:dPr>
                        <m:begChr m:val="["/>
                        <m:endChr m:val="]"/>
                        <m:ctrlPr>
                          <a:rPr lang="en-US" altLang="zh-CN" sz="2000" b="1" i="1" smtClean="0">
                            <a:solidFill>
                              <a:srgbClr val="000000"/>
                            </a:solidFill>
                            <a:latin typeface="Cambria Math" panose="02040503050406030204" pitchFamily="18" charset="0"/>
                            <a:ea typeface="仿宋" panose="02010609060101010101" pitchFamily="49" charset="-122"/>
                          </a:rPr>
                        </m:ctrlPr>
                      </m:dPr>
                      <m:e>
                        <m:m>
                          <m:mPr>
                            <m:mcs>
                              <m:mc>
                                <m:mcPr>
                                  <m:count m:val="1"/>
                                  <m:mcJc m:val="center"/>
                                </m:mcPr>
                              </m:mc>
                            </m:mcs>
                            <m:ctrlPr>
                              <a:rPr lang="en-US" altLang="zh-CN" sz="2000" b="1" i="1" smtClean="0">
                                <a:solidFill>
                                  <a:srgbClr val="000000"/>
                                </a:solidFill>
                                <a:latin typeface="Cambria Math" panose="02040503050406030204" pitchFamily="18" charset="0"/>
                                <a:ea typeface="仿宋" panose="02010609060101010101" pitchFamily="49" charset="-122"/>
                              </a:rPr>
                            </m:ctrlPr>
                          </m:mPr>
                          <m:mr>
                            <m:e>
                              <m:m>
                                <m:mPr>
                                  <m:mcs>
                                    <m:mc>
                                      <m:mcPr>
                                        <m:count m:val="1"/>
                                        <m:mcJc m:val="center"/>
                                      </m:mcPr>
                                    </m:mc>
                                  </m:mcs>
                                  <m:ctrlPr>
                                    <a:rPr lang="en-US" altLang="zh-CN" sz="2000" b="1" i="1" smtClean="0">
                                      <a:solidFill>
                                        <a:srgbClr val="000000"/>
                                      </a:solidFill>
                                      <a:latin typeface="Cambria Math" panose="02040503050406030204" pitchFamily="18" charset="0"/>
                                      <a:ea typeface="仿宋" panose="02010609060101010101" pitchFamily="49" charset="-122"/>
                                    </a:rPr>
                                  </m:ctrlPr>
                                </m:mPr>
                                <m:mr>
                                  <m:e>
                                    <m:sSub>
                                      <m:sSubPr>
                                        <m:ctrlPr>
                                          <a:rPr lang="en-US" altLang="zh-CN" sz="2000" i="1" smtClean="0">
                                            <a:solidFill>
                                              <a:srgbClr val="000000"/>
                                            </a:solidFill>
                                            <a:latin typeface="Cambria Math" panose="02040503050406030204" pitchFamily="18" charset="0"/>
                                            <a:ea typeface="仿宋" panose="02010609060101010101" pitchFamily="49" charset="-122"/>
                                          </a:rPr>
                                        </m:ctrlPr>
                                      </m:sSubPr>
                                      <m:e>
                                        <m:r>
                                          <a:rPr lang="en-US" altLang="zh-CN" sz="2000" b="0" i="1" smtClean="0">
                                            <a:solidFill>
                                              <a:srgbClr val="000000"/>
                                            </a:solidFill>
                                            <a:latin typeface="Cambria Math" panose="02040503050406030204" pitchFamily="18" charset="0"/>
                                            <a:ea typeface="仿宋" panose="02010609060101010101" pitchFamily="49" charset="-122"/>
                                          </a:rPr>
                                          <m:t>𝑒</m:t>
                                        </m:r>
                                      </m:e>
                                      <m:sub>
                                        <m:r>
                                          <a:rPr lang="en-US" altLang="zh-CN" sz="2000" b="0" i="1" smtClean="0">
                                            <a:solidFill>
                                              <a:srgbClr val="000000"/>
                                            </a:solidFill>
                                            <a:latin typeface="Cambria Math" panose="02040503050406030204" pitchFamily="18" charset="0"/>
                                            <a:ea typeface="仿宋" panose="02010609060101010101" pitchFamily="49" charset="-122"/>
                                          </a:rPr>
                                          <m:t>0</m:t>
                                        </m:r>
                                      </m:sub>
                                    </m:sSub>
                                  </m:e>
                                </m:mr>
                                <m:mr>
                                  <m:e>
                                    <m:sSub>
                                      <m:sSubPr>
                                        <m:ctrlPr>
                                          <a:rPr lang="en-US" altLang="zh-CN" sz="2000" i="1">
                                            <a:solidFill>
                                              <a:srgbClr val="000000"/>
                                            </a:solidFill>
                                            <a:latin typeface="Cambria Math" panose="02040503050406030204" pitchFamily="18" charset="0"/>
                                            <a:ea typeface="仿宋" panose="02010609060101010101" pitchFamily="49" charset="-122"/>
                                          </a:rPr>
                                        </m:ctrlPr>
                                      </m:sSubPr>
                                      <m:e>
                                        <m:r>
                                          <a:rPr lang="en-US" altLang="zh-CN" sz="2000" i="1">
                                            <a:solidFill>
                                              <a:srgbClr val="000000"/>
                                            </a:solidFill>
                                            <a:latin typeface="Cambria Math" panose="02040503050406030204" pitchFamily="18" charset="0"/>
                                            <a:ea typeface="仿宋" panose="02010609060101010101" pitchFamily="49" charset="-122"/>
                                          </a:rPr>
                                          <m:t>𝑒</m:t>
                                        </m:r>
                                      </m:e>
                                      <m:sub>
                                        <m:r>
                                          <a:rPr lang="en-US" altLang="zh-CN" sz="2000" b="0" i="1" smtClean="0">
                                            <a:solidFill>
                                              <a:srgbClr val="000000"/>
                                            </a:solidFill>
                                            <a:latin typeface="Cambria Math" panose="02040503050406030204" pitchFamily="18" charset="0"/>
                                            <a:ea typeface="仿宋" panose="02010609060101010101" pitchFamily="49" charset="-122"/>
                                          </a:rPr>
                                          <m:t>1</m:t>
                                        </m:r>
                                      </m:sub>
                                    </m:sSub>
                                  </m:e>
                                </m:mr>
                              </m:m>
                            </m:e>
                          </m:mr>
                          <m:mr>
                            <m:e>
                              <m:r>
                                <a:rPr lang="en-US" altLang="zh-CN" sz="2000" b="1" i="1" smtClean="0">
                                  <a:solidFill>
                                    <a:srgbClr val="000000"/>
                                  </a:solidFill>
                                  <a:latin typeface="Cambria Math" panose="02040503050406030204" pitchFamily="18" charset="0"/>
                                  <a:ea typeface="Cambria Math" panose="02040503050406030204" pitchFamily="18" charset="0"/>
                                </a:rPr>
                                <m:t>⋮</m:t>
                              </m:r>
                            </m:e>
                          </m:mr>
                          <m:mr>
                            <m:e>
                              <m:sSub>
                                <m:sSubPr>
                                  <m:ctrlPr>
                                    <a:rPr lang="en-US" altLang="zh-CN" sz="2000" i="1">
                                      <a:solidFill>
                                        <a:srgbClr val="000000"/>
                                      </a:solidFill>
                                      <a:latin typeface="Cambria Math" panose="02040503050406030204" pitchFamily="18" charset="0"/>
                                      <a:ea typeface="仿宋" panose="02010609060101010101" pitchFamily="49" charset="-122"/>
                                    </a:rPr>
                                  </m:ctrlPr>
                                </m:sSubPr>
                                <m:e>
                                  <m:r>
                                    <a:rPr lang="en-US" altLang="zh-CN" sz="2000" i="1">
                                      <a:solidFill>
                                        <a:srgbClr val="000000"/>
                                      </a:solidFill>
                                      <a:latin typeface="Cambria Math" panose="02040503050406030204" pitchFamily="18" charset="0"/>
                                      <a:ea typeface="仿宋" panose="02010609060101010101" pitchFamily="49" charset="-122"/>
                                    </a:rPr>
                                    <m:t>𝑒</m:t>
                                  </m:r>
                                </m:e>
                                <m:sub>
                                  <m:r>
                                    <a:rPr lang="en-US" altLang="zh-CN" sz="2000" b="0" i="1" smtClean="0">
                                      <a:solidFill>
                                        <a:srgbClr val="000000"/>
                                      </a:solidFill>
                                      <a:latin typeface="Cambria Math" panose="02040503050406030204" pitchFamily="18" charset="0"/>
                                      <a:ea typeface="仿宋" panose="02010609060101010101" pitchFamily="49" charset="-122"/>
                                    </a:rPr>
                                    <m:t>𝑛</m:t>
                                  </m:r>
                                  <m:r>
                                    <a:rPr lang="en-US" altLang="zh-CN" sz="2000" b="0" i="1" smtClean="0">
                                      <a:solidFill>
                                        <a:srgbClr val="000000"/>
                                      </a:solidFill>
                                      <a:latin typeface="Cambria Math" panose="02040503050406030204" pitchFamily="18" charset="0"/>
                                      <a:ea typeface="仿宋" panose="02010609060101010101" pitchFamily="49" charset="-122"/>
                                    </a:rPr>
                                    <m:t>−</m:t>
                                  </m:r>
                                  <m:r>
                                    <a:rPr lang="en-US" altLang="zh-CN" sz="2000" b="0" i="1" smtClean="0">
                                      <a:solidFill>
                                        <a:srgbClr val="000000"/>
                                      </a:solidFill>
                                      <a:latin typeface="Cambria Math" panose="02040503050406030204" pitchFamily="18" charset="0"/>
                                      <a:ea typeface="仿宋" panose="02010609060101010101" pitchFamily="49" charset="-122"/>
                                    </a:rPr>
                                    <m:t>1</m:t>
                                  </m:r>
                                </m:sub>
                              </m:sSub>
                            </m:e>
                          </m:mr>
                        </m:m>
                      </m:e>
                    </m:d>
                  </m:oMath>
                </a14:m>
                <a:r>
                  <a:rPr kumimoji="0" lang="en-US" altLang="zh-CN" sz="2400" b="1" i="0" u="none" strike="noStrike" kern="1200" cap="none" spc="0" normalizeH="0" baseline="0" noProof="0" dirty="0">
                    <a:ln>
                      <a:noFill/>
                    </a:ln>
                    <a:solidFill>
                      <a:srgbClr val="000000"/>
                    </a:solidFill>
                    <a:effectLst/>
                    <a:uLnTx/>
                    <a:uFillTx/>
                    <a:latin typeface="+mn-lt"/>
                    <a:ea typeface="仿宋" panose="02010609060101010101" pitchFamily="49" charset="-122"/>
                  </a:rPr>
                  <a:t>=</a:t>
                </a:r>
                <a14:m>
                  <m:oMath xmlns:m="http://schemas.openxmlformats.org/officeDocument/2006/math">
                    <m:d>
                      <m:dPr>
                        <m:begChr m:val="["/>
                        <m:endChr m:val="]"/>
                        <m:ctrlPr>
                          <a:rPr kumimoji="0" lang="en-US" altLang="zh-CN" sz="2000" b="1" i="1" u="none" strike="noStrike" kern="1200" cap="none" spc="0" normalizeH="0" baseline="0" noProof="0" dirty="0" smtClean="0">
                            <a:ln>
                              <a:noFill/>
                            </a:ln>
                            <a:solidFill>
                              <a:srgbClr val="000000"/>
                            </a:solidFill>
                            <a:effectLst/>
                            <a:uLnTx/>
                            <a:uFillTx/>
                            <a:latin typeface="Cambria Math" panose="02040503050406030204" pitchFamily="18" charset="0"/>
                            <a:ea typeface="仿宋" panose="02010609060101010101" pitchFamily="49" charset="-122"/>
                          </a:rPr>
                        </m:ctrlPr>
                      </m:dPr>
                      <m:e>
                        <m:m>
                          <m:mPr>
                            <m:mcs>
                              <m:mc>
                                <m:mcPr>
                                  <m:count m:val="1"/>
                                  <m:mcJc m:val="center"/>
                                </m:mcPr>
                              </m:mc>
                            </m:mcs>
                            <m:ctrlPr>
                              <a:rPr kumimoji="0" lang="en-US" altLang="zh-CN" sz="2000" i="1" u="none" strike="noStrike" kern="1200" cap="none" spc="0" normalizeH="0" baseline="0" noProof="0" dirty="0" smtClean="0">
                                <a:ln>
                                  <a:noFill/>
                                </a:ln>
                                <a:solidFill>
                                  <a:srgbClr val="000000"/>
                                </a:solidFill>
                                <a:effectLst/>
                                <a:uLnTx/>
                                <a:uFillTx/>
                                <a:latin typeface="Cambria Math" panose="02040503050406030204" pitchFamily="18" charset="0"/>
                                <a:ea typeface="仿宋" panose="02010609060101010101" pitchFamily="49" charset="-122"/>
                              </a:rPr>
                            </m:ctrlPr>
                          </m:mPr>
                          <m:mr>
                            <m:e>
                              <m:m>
                                <m:mPr>
                                  <m:mcs>
                                    <m:mc>
                                      <m:mcPr>
                                        <m:count m:val="1"/>
                                        <m:mcJc m:val="center"/>
                                      </m:mcPr>
                                    </m:mc>
                                  </m:mcs>
                                  <m:ctrlPr>
                                    <a:rPr kumimoji="0" lang="en-US" altLang="zh-CN" sz="2000" i="1" u="none" strike="noStrike" kern="1200" cap="none" spc="0" normalizeH="0" baseline="0" noProof="0" dirty="0" smtClean="0">
                                      <a:ln>
                                        <a:noFill/>
                                      </a:ln>
                                      <a:solidFill>
                                        <a:srgbClr val="000000"/>
                                      </a:solidFill>
                                      <a:effectLst/>
                                      <a:uLnTx/>
                                      <a:uFillTx/>
                                      <a:latin typeface="Cambria Math" panose="02040503050406030204" pitchFamily="18" charset="0"/>
                                      <a:ea typeface="仿宋" panose="02010609060101010101" pitchFamily="49" charset="-122"/>
                                    </a:rPr>
                                  </m:ctrlPr>
                                </m:mPr>
                                <m:mr>
                                  <m:e>
                                    <m:sSub>
                                      <m:sSubPr>
                                        <m:ctrlPr>
                                          <a:rPr kumimoji="0" lang="en-US" altLang="zh-CN" sz="2000" i="1" u="none" strike="noStrike" kern="1200" cap="none" spc="0" normalizeH="0" baseline="0" noProof="0" dirty="0" smtClean="0">
                                            <a:ln>
                                              <a:noFill/>
                                            </a:ln>
                                            <a:solidFill>
                                              <a:srgbClr val="000000"/>
                                            </a:solidFill>
                                            <a:effectLst/>
                                            <a:uLnTx/>
                                            <a:uFillTx/>
                                            <a:latin typeface="Cambria Math" panose="02040503050406030204" pitchFamily="18" charset="0"/>
                                            <a:ea typeface="仿宋" panose="02010609060101010101" pitchFamily="49" charset="-122"/>
                                          </a:rPr>
                                        </m:ctrlPr>
                                      </m:sSubPr>
                                      <m:e>
                                        <m:r>
                                          <a:rPr kumimoji="0" lang="en-US" altLang="zh-CN" sz="2000" b="0" i="1" u="none" strike="noStrike" kern="1200" cap="none" spc="0" normalizeH="0" baseline="0" noProof="0" dirty="0" smtClean="0">
                                            <a:ln>
                                              <a:noFill/>
                                            </a:ln>
                                            <a:solidFill>
                                              <a:srgbClr val="000000"/>
                                            </a:solidFill>
                                            <a:effectLst/>
                                            <a:uLnTx/>
                                            <a:uFillTx/>
                                            <a:latin typeface="Cambria Math" panose="02040503050406030204" pitchFamily="18" charset="0"/>
                                            <a:ea typeface="仿宋" panose="02010609060101010101" pitchFamily="49" charset="-122"/>
                                          </a:rPr>
                                          <m:t>𝑆</m:t>
                                        </m:r>
                                      </m:e>
                                      <m:sub>
                                        <m:r>
                                          <a:rPr kumimoji="0" lang="en-US" altLang="zh-CN" sz="2000" b="0" i="1" u="none" strike="noStrike" kern="1200" cap="none" spc="0" normalizeH="0" baseline="0" noProof="0" dirty="0" smtClean="0">
                                            <a:ln>
                                              <a:noFill/>
                                            </a:ln>
                                            <a:solidFill>
                                              <a:srgbClr val="000000"/>
                                            </a:solidFill>
                                            <a:effectLst/>
                                            <a:uLnTx/>
                                            <a:uFillTx/>
                                            <a:latin typeface="Cambria Math" panose="02040503050406030204" pitchFamily="18" charset="0"/>
                                            <a:ea typeface="仿宋" panose="02010609060101010101" pitchFamily="49" charset="-122"/>
                                          </a:rPr>
                                          <m:t>0</m:t>
                                        </m:r>
                                      </m:sub>
                                    </m:sSub>
                                  </m:e>
                                </m:mr>
                                <m:mr>
                                  <m:e>
                                    <m:sSub>
                                      <m:sSubPr>
                                        <m:ctrlPr>
                                          <a:rPr lang="en-US" altLang="zh-CN" sz="2000" i="1" dirty="0">
                                            <a:solidFill>
                                              <a:srgbClr val="000000"/>
                                            </a:solidFill>
                                            <a:latin typeface="Cambria Math" panose="02040503050406030204" pitchFamily="18" charset="0"/>
                                            <a:ea typeface="仿宋" panose="02010609060101010101" pitchFamily="49" charset="-122"/>
                                          </a:rPr>
                                        </m:ctrlPr>
                                      </m:sSubPr>
                                      <m:e>
                                        <m:r>
                                          <a:rPr lang="en-US" altLang="zh-CN" sz="2000" b="0" i="1" dirty="0">
                                            <a:solidFill>
                                              <a:srgbClr val="000000"/>
                                            </a:solidFill>
                                            <a:latin typeface="Cambria Math" panose="02040503050406030204" pitchFamily="18" charset="0"/>
                                            <a:ea typeface="仿宋" panose="02010609060101010101" pitchFamily="49" charset="-122"/>
                                          </a:rPr>
                                          <m:t>𝑆</m:t>
                                        </m:r>
                                      </m:e>
                                      <m:sub>
                                        <m:r>
                                          <a:rPr lang="en-US" altLang="zh-CN" sz="2000" b="0" i="1" dirty="0" smtClean="0">
                                            <a:solidFill>
                                              <a:srgbClr val="000000"/>
                                            </a:solidFill>
                                            <a:latin typeface="Cambria Math" panose="02040503050406030204" pitchFamily="18" charset="0"/>
                                            <a:ea typeface="仿宋" panose="02010609060101010101" pitchFamily="49" charset="-122"/>
                                          </a:rPr>
                                          <m:t>1</m:t>
                                        </m:r>
                                      </m:sub>
                                    </m:sSub>
                                  </m:e>
                                </m:mr>
                              </m:m>
                            </m:e>
                          </m:mr>
                          <m:mr>
                            <m:e>
                              <m:r>
                                <a:rPr lang="en-US" altLang="zh-CN" sz="2000" i="1" dirty="0" smtClean="0">
                                  <a:solidFill>
                                    <a:srgbClr val="000000"/>
                                  </a:solidFill>
                                  <a:latin typeface="Cambria Math" panose="02040503050406030204" pitchFamily="18" charset="0"/>
                                  <a:ea typeface="Cambria Math" panose="02040503050406030204" pitchFamily="18" charset="0"/>
                                </a:rPr>
                                <m:t>⋮</m:t>
                              </m:r>
                            </m:e>
                          </m:mr>
                          <m:mr>
                            <m:e>
                              <m:sSub>
                                <m:sSubPr>
                                  <m:ctrlPr>
                                    <a:rPr lang="en-US" altLang="zh-CN" sz="2000" i="1" dirty="0">
                                      <a:solidFill>
                                        <a:srgbClr val="000000"/>
                                      </a:solidFill>
                                      <a:latin typeface="Cambria Math" panose="02040503050406030204" pitchFamily="18" charset="0"/>
                                      <a:ea typeface="仿宋" panose="02010609060101010101" pitchFamily="49" charset="-122"/>
                                    </a:rPr>
                                  </m:ctrlPr>
                                </m:sSubPr>
                                <m:e>
                                  <m:r>
                                    <a:rPr lang="en-US" altLang="zh-CN" sz="2000" b="0" i="1" dirty="0">
                                      <a:solidFill>
                                        <a:srgbClr val="000000"/>
                                      </a:solidFill>
                                      <a:latin typeface="Cambria Math" panose="02040503050406030204" pitchFamily="18" charset="0"/>
                                      <a:ea typeface="仿宋" panose="02010609060101010101" pitchFamily="49" charset="-122"/>
                                    </a:rPr>
                                    <m:t>𝑆</m:t>
                                  </m:r>
                                </m:e>
                                <m:sub>
                                  <m:r>
                                    <a:rPr lang="en-US" altLang="zh-CN" sz="2000" b="0" i="1" dirty="0" smtClean="0">
                                      <a:solidFill>
                                        <a:srgbClr val="000000"/>
                                      </a:solidFill>
                                      <a:latin typeface="Cambria Math" panose="02040503050406030204" pitchFamily="18" charset="0"/>
                                      <a:ea typeface="仿宋" panose="02010609060101010101" pitchFamily="49" charset="-122"/>
                                    </a:rPr>
                                    <m:t>2</m:t>
                                  </m:r>
                                  <m:r>
                                    <a:rPr lang="en-US" altLang="zh-CN" sz="2000" b="0" i="1" dirty="0" smtClean="0">
                                      <a:solidFill>
                                        <a:srgbClr val="000000"/>
                                      </a:solidFill>
                                      <a:latin typeface="Cambria Math" panose="02040503050406030204" pitchFamily="18" charset="0"/>
                                      <a:ea typeface="仿宋" panose="02010609060101010101" pitchFamily="49" charset="-122"/>
                                    </a:rPr>
                                    <m:t>𝑡</m:t>
                                  </m:r>
                                  <m:r>
                                    <a:rPr lang="en-US" altLang="zh-CN" sz="2000" b="0" i="1" dirty="0" smtClean="0">
                                      <a:solidFill>
                                        <a:srgbClr val="000000"/>
                                      </a:solidFill>
                                      <a:latin typeface="Cambria Math" panose="02040503050406030204" pitchFamily="18" charset="0"/>
                                      <a:ea typeface="仿宋" panose="02010609060101010101" pitchFamily="49" charset="-122"/>
                                    </a:rPr>
                                    <m:t>−</m:t>
                                  </m:r>
                                  <m:r>
                                    <a:rPr lang="en-US" altLang="zh-CN" sz="2000" b="0" i="1" dirty="0" smtClean="0">
                                      <a:solidFill>
                                        <a:srgbClr val="000000"/>
                                      </a:solidFill>
                                      <a:latin typeface="Cambria Math" panose="02040503050406030204" pitchFamily="18" charset="0"/>
                                      <a:ea typeface="仿宋" panose="02010609060101010101" pitchFamily="49" charset="-122"/>
                                    </a:rPr>
                                    <m:t>1</m:t>
                                  </m:r>
                                </m:sub>
                              </m:sSub>
                            </m:e>
                          </m:mr>
                        </m:m>
                      </m:e>
                    </m:d>
                  </m:oMath>
                </a14:m>
                <a:endParaRPr kumimoji="0" lang="en-US" altLang="zh-CN" sz="2400" b="1" i="0" u="none" strike="noStrike" kern="1200" cap="none" spc="0" normalizeH="0" baseline="0" noProof="0" dirty="0">
                  <a:ln>
                    <a:noFill/>
                  </a:ln>
                  <a:solidFill>
                    <a:srgbClr val="000000"/>
                  </a:solidFill>
                  <a:effectLst/>
                  <a:uLnTx/>
                  <a:uFillTx/>
                  <a:latin typeface="+mn-lt"/>
                  <a:ea typeface="仿宋" panose="02010609060101010101" pitchFamily="49" charset="-122"/>
                </a:endParaRPr>
              </a:p>
            </p:txBody>
          </p:sp>
        </mc:Choice>
        <mc:Fallback>
          <p:sp>
            <p:nvSpPr>
              <p:cNvPr id="7" name="文本框 6"/>
              <p:cNvSpPr txBox="1">
                <a:spLocks noRot="1" noChangeAspect="1" noMove="1" noResize="1" noEditPoints="1" noAdjustHandles="1" noChangeArrowheads="1" noChangeShapeType="1" noTextEdit="1"/>
              </p:cNvSpPr>
              <p:nvPr/>
            </p:nvSpPr>
            <p:spPr>
              <a:xfrm>
                <a:off x="203465" y="1524050"/>
                <a:ext cx="8754627" cy="4810163"/>
              </a:xfrm>
              <a:prstGeom prst="rect">
                <a:avLst/>
              </a:prstGeom>
              <a:blipFill rotWithShape="1">
                <a:blip r:embed="rId1"/>
                <a:stretch>
                  <a:fillRect l="-3" t="-1" r="2" b="2"/>
                </a:stretch>
              </a:blipFill>
            </p:spPr>
            <p:txBody>
              <a:bodyPr/>
              <a:lstStyle/>
              <a:p>
                <a:r>
                  <a:rPr lang="zh-CN" altLang="en-US">
                    <a:noFill/>
                  </a:rPr>
                  <a:t> </a:t>
                </a:r>
              </a:p>
            </p:txBody>
          </p:sp>
        </mc:Fallback>
      </mc:AlternateContent>
      <p:sp>
        <p:nvSpPr>
          <p:cNvPr id="3" name="文本框 2"/>
          <p:cNvSpPr txBox="1"/>
          <p:nvPr/>
        </p:nvSpPr>
        <p:spPr>
          <a:xfrm>
            <a:off x="4114800" y="2974258"/>
            <a:ext cx="65" cy="276999"/>
          </a:xfrm>
          <a:prstGeom prst="rect">
            <a:avLst/>
          </a:prstGeom>
          <a:noFill/>
        </p:spPr>
        <p:txBody>
          <a:bodyPr wrap="none" lIns="0" tIns="0" rIns="0" bIns="0" rtlCol="0" anchor="t">
            <a:spAutoFit/>
          </a:bodyPr>
          <a:lstStyle/>
          <a:p>
            <a:endParaRPr lang="zh-CN" altLang="en-US" b="1" dirty="0">
              <a:solidFill>
                <a:schemeClr val="accent2"/>
              </a:solidFill>
              <a:latin typeface="黑体" panose="02010609060101010101" pitchFamily="49" charset="-122"/>
              <a:ea typeface="黑体" panose="02010609060101010101" pitchFamily="49" charset="-122"/>
              <a:sym typeface="+mn-ea"/>
            </a:endParaRPr>
          </a:p>
        </p:txBody>
      </p:sp>
      <p:sp>
        <p:nvSpPr>
          <p:cNvPr id="6" name="文本框 5"/>
          <p:cNvSpPr txBox="1"/>
          <p:nvPr/>
        </p:nvSpPr>
        <p:spPr>
          <a:xfrm>
            <a:off x="2286060" y="3468244"/>
            <a:ext cx="65" cy="276999"/>
          </a:xfrm>
          <a:prstGeom prst="rect">
            <a:avLst/>
          </a:prstGeom>
          <a:noFill/>
        </p:spPr>
        <p:txBody>
          <a:bodyPr wrap="none" lIns="0" tIns="0" rIns="0" bIns="0" rtlCol="0" anchor="t">
            <a:spAutoFit/>
          </a:bodyPr>
          <a:lstStyle/>
          <a:p>
            <a:endParaRPr lang="zh-CN" altLang="en-US" b="1" dirty="0">
              <a:solidFill>
                <a:schemeClr val="accent2"/>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en-US" altLang="zh-CN" sz="2400" dirty="0">
                <a:sym typeface="+mn-ea"/>
              </a:rPr>
              <a:t>R-S</a:t>
            </a:r>
            <a:r>
              <a:rPr lang="zh-CN" altLang="en-US" sz="2400" dirty="0">
                <a:sym typeface="+mn-ea"/>
              </a:rPr>
              <a:t>码的译码过程</a:t>
            </a:r>
            <a:endParaRPr lang="zh-CN" altLang="en-US" sz="2400" dirty="0">
              <a:sym typeface="+mn-ea"/>
            </a:endParaRPr>
          </a:p>
        </p:txBody>
      </p:sp>
      <mc:AlternateContent xmlns:mc="http://schemas.openxmlformats.org/markup-compatibility/2006">
        <mc:Choice xmlns:a14="http://schemas.microsoft.com/office/drawing/2010/main" Requires="a14">
          <p:sp>
            <p:nvSpPr>
              <p:cNvPr id="7" name="文本框 6"/>
              <p:cNvSpPr txBox="1"/>
              <p:nvPr/>
            </p:nvSpPr>
            <p:spPr>
              <a:xfrm>
                <a:off x="389373" y="1587117"/>
                <a:ext cx="8754627" cy="4337982"/>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i="0" u="none" strike="noStrike" kern="1200" cap="none" spc="0" normalizeH="0" baseline="0" noProof="0" dirty="0">
                    <a:ln>
                      <a:noFill/>
                    </a:ln>
                    <a:solidFill>
                      <a:prstClr val="black"/>
                    </a:solidFill>
                    <a:effectLst/>
                    <a:uLnTx/>
                    <a:uFillTx/>
                    <a:latin typeface="+mn-ea"/>
                    <a:ea typeface="+mn-ea"/>
                    <a:cs typeface="+mn-cs"/>
                  </a:rPr>
                  <a:t>假定接收的消息多项式中有</a:t>
                </a:r>
                <a14:m>
                  <m:oMath xmlns:m="http://schemas.openxmlformats.org/officeDocument/2006/math">
                    <m:r>
                      <a:rPr kumimoji="0" lang="zh-CN" alt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𝜈</m:t>
                    </m:r>
                    <m:r>
                      <a:rPr kumimoji="0" lang="zh-CN" alt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项</m:t>
                    </m:r>
                  </m:oMath>
                </a14:m>
                <a:r>
                  <a:rPr kumimoji="0" lang="zh-CN" altLang="en-US" sz="2000" i="0" u="none" strike="noStrike" kern="1200" cap="none" spc="0" normalizeH="0" baseline="0" noProof="0" dirty="0">
                    <a:ln>
                      <a:noFill/>
                    </a:ln>
                    <a:solidFill>
                      <a:prstClr val="black"/>
                    </a:solidFill>
                    <a:effectLst/>
                    <a:uLnTx/>
                    <a:uFillTx/>
                    <a:latin typeface="+mn-ea"/>
                    <a:ea typeface="+mn-ea"/>
                    <a:cs typeface="+mn-cs"/>
                  </a:rPr>
                  <a:t>是有错误的，</a:t>
                </a:r>
                <a:r>
                  <a:rPr lang="en-US" altLang="zh-CN" sz="2000" dirty="0">
                    <a:solidFill>
                      <a:prstClr val="black"/>
                    </a:solidFill>
                    <a:latin typeface="+mn-ea"/>
                    <a:ea typeface="+mn-ea"/>
                    <a:cs typeface="+mn-cs"/>
                  </a:rPr>
                  <a:t>(</a:t>
                </a:r>
                <a14:m>
                  <m:oMath xmlns:m="http://schemas.openxmlformats.org/officeDocument/2006/math">
                    <m:r>
                      <a:rPr lang="en-US" altLang="zh-CN" sz="2000" b="0" i="1">
                        <a:solidFill>
                          <a:prstClr val="black"/>
                        </a:solidFill>
                        <a:latin typeface="Cambria Math" panose="02040503050406030204" pitchFamily="18" charset="0"/>
                        <a:ea typeface="+mn-ea"/>
                        <a:cs typeface="+mn-cs"/>
                      </a:rPr>
                      <m:t>1</m:t>
                    </m:r>
                    <m:r>
                      <a:rPr lang="zh-CN" altLang="en-US" sz="2000">
                        <a:solidFill>
                          <a:prstClr val="black"/>
                        </a:solidFill>
                        <a:latin typeface="Cambria Math" panose="02040503050406030204" pitchFamily="18" charset="0"/>
                        <a:ea typeface="+mn-ea"/>
                        <a:cs typeface="+mn-cs"/>
                      </a:rPr>
                      <m:t>≤</m:t>
                    </m:r>
                    <m:r>
                      <a:rPr lang="zh-CN" altLang="en-US" sz="2000">
                        <a:solidFill>
                          <a:prstClr val="black"/>
                        </a:solidFill>
                        <a:latin typeface="Cambria Math" panose="02040503050406030204" pitchFamily="18" charset="0"/>
                        <a:ea typeface="+mn-ea"/>
                        <a:cs typeface="+mn-cs"/>
                      </a:rPr>
                      <m:t>𝜈</m:t>
                    </m:r>
                    <m:r>
                      <a:rPr lang="zh-CN" altLang="en-US" sz="2000">
                        <a:solidFill>
                          <a:prstClr val="black"/>
                        </a:solidFill>
                        <a:latin typeface="Cambria Math" panose="02040503050406030204" pitchFamily="18" charset="0"/>
                        <a:ea typeface="+mn-ea"/>
                        <a:cs typeface="+mn-cs"/>
                      </a:rPr>
                      <m:t>≤</m:t>
                    </m:r>
                    <m:r>
                      <a:rPr lang="en-US" altLang="zh-CN" sz="2000" b="0" i="1" smtClean="0">
                        <a:solidFill>
                          <a:prstClr val="black"/>
                        </a:solidFill>
                        <a:latin typeface="Cambria Math" panose="02040503050406030204" pitchFamily="18" charset="0"/>
                        <a:ea typeface="+mn-ea"/>
                        <a:cs typeface="+mn-cs"/>
                      </a:rPr>
                      <m:t>𝑡</m:t>
                    </m:r>
                  </m:oMath>
                </a14:m>
                <a:r>
                  <a:rPr kumimoji="0" lang="en-US" altLang="zh-CN" sz="2000" i="0" u="none" strike="noStrike" kern="1200" cap="none" spc="0" normalizeH="0" baseline="0" noProof="0" dirty="0">
                    <a:ln>
                      <a:noFill/>
                    </a:ln>
                    <a:solidFill>
                      <a:prstClr val="black"/>
                    </a:solidFill>
                    <a:effectLst/>
                    <a:uLnTx/>
                    <a:uFillTx/>
                    <a:latin typeface="+mn-ea"/>
                    <a:ea typeface="+mn-ea"/>
                    <a:cs typeface="+mn-cs"/>
                  </a:rPr>
                  <a:t>)</a:t>
                </a:r>
                <a:r>
                  <a:rPr kumimoji="0" lang="zh-CN" altLang="en-US" sz="2000" i="0" u="none" strike="noStrike" kern="1200" cap="none" spc="0" normalizeH="0" baseline="0" noProof="0" dirty="0">
                    <a:ln>
                      <a:noFill/>
                    </a:ln>
                    <a:solidFill>
                      <a:prstClr val="black"/>
                    </a:solidFill>
                    <a:effectLst/>
                    <a:uLnTx/>
                    <a:uFillTx/>
                    <a:latin typeface="+mn-ea"/>
                    <a:ea typeface="+mn-ea"/>
                    <a:cs typeface="+mn-cs"/>
                  </a:rPr>
                  <a:t>假设代表错</a:t>
                </a:r>
                <a:r>
                  <a:rPr lang="zh-CN" altLang="en-US" sz="2000" dirty="0">
                    <a:solidFill>
                      <a:prstClr val="black"/>
                    </a:solidFill>
                    <a:latin typeface="+mn-ea"/>
                    <a:ea typeface="+mn-ea"/>
                    <a:cs typeface="+mn-cs"/>
                  </a:rPr>
                  <a:t>误</a:t>
                </a:r>
                <a:r>
                  <a:rPr kumimoji="0" lang="zh-CN" altLang="en-US" sz="2000" i="0" u="none" strike="noStrike" kern="1200" cap="none" spc="0" normalizeH="0" baseline="0" noProof="0" dirty="0">
                    <a:ln>
                      <a:noFill/>
                    </a:ln>
                    <a:solidFill>
                      <a:prstClr val="black"/>
                    </a:solidFill>
                    <a:effectLst/>
                    <a:uLnTx/>
                    <a:uFillTx/>
                    <a:latin typeface="+mn-ea"/>
                    <a:ea typeface="+mn-ea"/>
                    <a:cs typeface="+mn-cs"/>
                  </a:rPr>
                  <a:t>位置的变量：</a:t>
                </a:r>
                <a14:m>
                  <m:oMath xmlns:m="http://schemas.openxmlformats.org/officeDocument/2006/math">
                    <m:sSub>
                      <m:sSubPr>
                        <m:ctrlPr>
                          <a:rPr kumimoji="0" lang="en-US" altLang="zh-CN" sz="2000" i="1" u="none" strike="noStrike" kern="1200" cap="none" spc="0" normalizeH="0" baseline="0" noProof="0" smtClean="0">
                            <a:ln>
                              <a:noFill/>
                            </a:ln>
                            <a:solidFill>
                              <a:prstClr val="black"/>
                            </a:solidFill>
                            <a:effectLst/>
                            <a:uLnTx/>
                            <a:uFillTx/>
                            <a:latin typeface="Cambria Math" panose="02040503050406030204" pitchFamily="18" charset="0"/>
                            <a:ea typeface="仿宋" panose="02010609060101010101" pitchFamily="49" charset="-122"/>
                            <a:cs typeface="+mn-cs"/>
                          </a:rPr>
                        </m:ctrlPr>
                      </m:sSubPr>
                      <m:e>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仿宋" panose="02010609060101010101" pitchFamily="49" charset="-122"/>
                            <a:cs typeface="+mn-cs"/>
                          </a:rPr>
                          <m:t>𝐼</m:t>
                        </m:r>
                      </m:e>
                      <m: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仿宋" panose="02010609060101010101" pitchFamily="49" charset="-122"/>
                            <a:cs typeface="+mn-cs"/>
                          </a:rPr>
                          <m:t>0</m:t>
                        </m:r>
                      </m:sub>
                    </m:sSub>
                  </m:oMath>
                </a14:m>
                <a:r>
                  <a:rPr kumimoji="0" lang="zh-CN" altLang="en-US" sz="2000" i="0" u="none" strike="noStrike" kern="1200" cap="none" spc="0" normalizeH="0" baseline="0" noProof="0" dirty="0">
                    <a:ln>
                      <a:noFill/>
                    </a:ln>
                    <a:solidFill>
                      <a:prstClr val="black"/>
                    </a:solidFill>
                    <a:effectLst/>
                    <a:uLnTx/>
                    <a:uFillTx/>
                    <a:latin typeface="+mn-lt"/>
                    <a:ea typeface="仿宋" panose="02010609060101010101" pitchFamily="49" charset="-122"/>
                    <a:cs typeface="+mn-cs"/>
                  </a:rPr>
                  <a:t>，</a:t>
                </a:r>
                <a:r>
                  <a:rPr kumimoji="0" lang="en-US" altLang="zh-CN" sz="2000" i="0" u="none" strike="noStrike" kern="1200" cap="none" spc="0" normalizeH="0" baseline="0" noProof="0" dirty="0">
                    <a:ln>
                      <a:noFill/>
                    </a:ln>
                    <a:solidFill>
                      <a:prstClr val="black"/>
                    </a:solidFill>
                    <a:effectLst/>
                    <a:uLnTx/>
                    <a:uFillTx/>
                    <a:latin typeface="+mn-lt"/>
                    <a:ea typeface="仿宋" panose="02010609060101010101" pitchFamily="49" charset="-122"/>
                    <a:cs typeface="+mn-cs"/>
                  </a:rPr>
                  <a:t> </a:t>
                </a:r>
                <a14:m>
                  <m:oMath xmlns:m="http://schemas.openxmlformats.org/officeDocument/2006/math">
                    <m:sSub>
                      <m:sSubPr>
                        <m:ctrlPr>
                          <a:rPr kumimoji="0" lang="en-US" altLang="zh-CN" sz="2000" i="1" u="none" strike="noStrike" kern="1200" cap="none" spc="0" normalizeH="0" baseline="0" noProof="0">
                            <a:ln>
                              <a:noFill/>
                            </a:ln>
                            <a:solidFill>
                              <a:prstClr val="black"/>
                            </a:solidFill>
                            <a:effectLst/>
                            <a:uLnTx/>
                            <a:uFillTx/>
                            <a:latin typeface="Cambria Math" panose="02040503050406030204" pitchFamily="18" charset="0"/>
                            <a:ea typeface="仿宋" panose="02010609060101010101" pitchFamily="49" charset="-122"/>
                            <a:cs typeface="+mn-cs"/>
                          </a:rPr>
                        </m:ctrlPr>
                      </m:sSub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仿宋" panose="02010609060101010101" pitchFamily="49" charset="-122"/>
                            <a:cs typeface="+mn-cs"/>
                          </a:rPr>
                          <m:t>𝐼</m:t>
                        </m:r>
                      </m:e>
                      <m: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仿宋" panose="02010609060101010101" pitchFamily="49" charset="-122"/>
                            <a:cs typeface="+mn-cs"/>
                          </a:rPr>
                          <m:t>1</m:t>
                        </m:r>
                      </m:sub>
                    </m:sSub>
                  </m:oMath>
                </a14:m>
                <a:r>
                  <a:rPr kumimoji="0" lang="zh-CN" altLang="en-US" sz="2000" i="0" u="none" strike="noStrike" kern="1200" cap="none" spc="0" normalizeH="0" baseline="0" noProof="0" dirty="0">
                    <a:ln>
                      <a:noFill/>
                    </a:ln>
                    <a:solidFill>
                      <a:prstClr val="black"/>
                    </a:solidFill>
                    <a:effectLst/>
                    <a:uLnTx/>
                    <a:uFillTx/>
                    <a:latin typeface="+mn-lt"/>
                    <a:ea typeface="仿宋" panose="02010609060101010101" pitchFamily="49" charset="-122"/>
                    <a:cs typeface="+mn-cs"/>
                  </a:rPr>
                  <a:t>，</a:t>
                </a:r>
                <a:r>
                  <a:rPr kumimoji="0" lang="en-US" altLang="zh-CN" sz="2000" i="0" u="none" strike="noStrike" kern="1200" cap="none" spc="0" normalizeH="0" baseline="0" noProof="0" dirty="0">
                    <a:ln>
                      <a:noFill/>
                    </a:ln>
                    <a:solidFill>
                      <a:prstClr val="black"/>
                    </a:solidFill>
                    <a:effectLst/>
                    <a:uLnTx/>
                    <a:uFillTx/>
                    <a:latin typeface="+mn-lt"/>
                    <a:ea typeface="仿宋" panose="02010609060101010101" pitchFamily="49" charset="-122"/>
                    <a:cs typeface="+mn-cs"/>
                  </a:rPr>
                  <a:t>…, </a:t>
                </a:r>
                <a14:m>
                  <m:oMath xmlns:m="http://schemas.openxmlformats.org/officeDocument/2006/math">
                    <m:sSub>
                      <m:sSubPr>
                        <m:ctrlPr>
                          <a:rPr kumimoji="0" lang="en-US" altLang="zh-CN" sz="2000" i="1" u="none" strike="noStrike" kern="1200" cap="none" spc="0" normalizeH="0" baseline="0" noProof="0">
                            <a:ln>
                              <a:noFill/>
                            </a:ln>
                            <a:solidFill>
                              <a:prstClr val="black"/>
                            </a:solidFill>
                            <a:effectLst/>
                            <a:uLnTx/>
                            <a:uFillTx/>
                            <a:latin typeface="Cambria Math" panose="02040503050406030204" pitchFamily="18" charset="0"/>
                            <a:ea typeface="仿宋" panose="02010609060101010101" pitchFamily="49" charset="-122"/>
                            <a:cs typeface="+mn-cs"/>
                          </a:rPr>
                        </m:ctrlPr>
                      </m:sSub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仿宋" panose="02010609060101010101" pitchFamily="49" charset="-122"/>
                            <a:cs typeface="+mn-cs"/>
                          </a:rPr>
                          <m:t>𝐼</m:t>
                        </m:r>
                      </m:e>
                      <m:sub>
                        <m:r>
                          <a:rPr kumimoji="0" lang="zh-CN" altLang="en-US" sz="2000" b="0" i="1" u="none" strike="noStrike" kern="1200" cap="none" spc="0" normalizeH="0" baseline="0" noProof="0">
                            <a:ln>
                              <a:noFill/>
                            </a:ln>
                            <a:solidFill>
                              <a:prstClr val="black"/>
                            </a:solidFill>
                            <a:effectLst/>
                            <a:uLnTx/>
                            <a:uFillTx/>
                            <a:latin typeface="Cambria Math" panose="02040503050406030204" pitchFamily="18" charset="0"/>
                            <a:cs typeface="+mn-cs"/>
                          </a:rPr>
                          <m:t>𝜈</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Sub>
                    <m:r>
                      <a:rPr kumimoji="0" lang="zh-CN" altLang="en-US" sz="2000" b="1" i="1" u="none" strike="noStrike" kern="1200" cap="none" spc="0" normalizeH="0" baseline="0" noProof="0" smtClean="0">
                        <a:ln>
                          <a:noFill/>
                        </a:ln>
                        <a:solidFill>
                          <a:prstClr val="black"/>
                        </a:solidFill>
                        <a:effectLst/>
                        <a:uLnTx/>
                        <a:uFillTx/>
                        <a:latin typeface="Cambria Math" panose="02040503050406030204" pitchFamily="18" charset="0"/>
                        <a:ea typeface="仿宋" panose="02010609060101010101" pitchFamily="49" charset="-122"/>
                        <a:cs typeface="+mn-cs"/>
                      </a:rPr>
                      <m:t>。</m:t>
                    </m:r>
                  </m:oMath>
                </a14:m>
                <a:r>
                  <a:rPr kumimoji="0" lang="zh-CN" altLang="en-US" sz="2000" i="0" u="none" strike="noStrike" kern="1200" cap="none" spc="0" normalizeH="0" baseline="0" noProof="0" dirty="0">
                    <a:ln>
                      <a:noFill/>
                    </a:ln>
                    <a:solidFill>
                      <a:prstClr val="black"/>
                    </a:solidFill>
                    <a:effectLst/>
                    <a:uLnTx/>
                    <a:uFillTx/>
                    <a:latin typeface="+mn-ea"/>
                    <a:ea typeface="+mn-ea"/>
                    <a:cs typeface="+mn-cs"/>
                  </a:rPr>
                  <a:t>它们满足</a:t>
                </a:r>
                <a:r>
                  <a:rPr kumimoji="0" lang="en-US" altLang="zh-CN" sz="2000" i="0" u="none" strike="noStrike" kern="1200" cap="none" spc="0" normalizeH="0" baseline="0" noProof="0" dirty="0">
                    <a:ln>
                      <a:noFill/>
                    </a:ln>
                    <a:solidFill>
                      <a:prstClr val="black"/>
                    </a:solidFill>
                    <a:effectLst/>
                    <a:uLnTx/>
                    <a:uFillTx/>
                    <a:latin typeface="+mn-lt"/>
                    <a:ea typeface="+mn-ea"/>
                    <a:cs typeface="+mn-cs"/>
                  </a:rPr>
                  <a:t>0 ≤ </a:t>
                </a:r>
                <a14:m>
                  <m:oMath xmlns:m="http://schemas.openxmlformats.org/officeDocument/2006/math">
                    <m:sSub>
                      <m:sSubPr>
                        <m:ctrlPr>
                          <a:rPr kumimoji="0" lang="en-US" altLang="zh-CN" sz="200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𝐼</m:t>
                        </m:r>
                      </m:e>
                      <m: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US" altLang="zh-CN" sz="20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&lt;</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m:t>
                    </m:r>
                  </m:oMath>
                </a14:m>
                <a:r>
                  <a:rPr kumimoji="0" lang="en-US" altLang="zh-CN" sz="2000" i="0" u="none" strike="noStrike" kern="1200" cap="none" spc="0" normalizeH="0" baseline="0" noProof="0" dirty="0">
                    <a:ln>
                      <a:noFill/>
                    </a:ln>
                    <a:solidFill>
                      <a:prstClr val="black"/>
                    </a:solidFill>
                    <a:effectLst/>
                    <a:uLnTx/>
                    <a:uFillTx/>
                    <a:latin typeface="+mn-ea"/>
                    <a:ea typeface="+mn-ea"/>
                    <a:cs typeface="+mn-cs"/>
                  </a:rPr>
                  <a:t>,</a:t>
                </a:r>
                <a:r>
                  <a:rPr kumimoji="0" lang="zh-CN" altLang="en-US" sz="2000" i="0" u="none" strike="noStrike" kern="1200" cap="none" spc="0" normalizeH="0" baseline="0" noProof="0" dirty="0">
                    <a:ln>
                      <a:noFill/>
                    </a:ln>
                    <a:solidFill>
                      <a:prstClr val="black"/>
                    </a:solidFill>
                    <a:effectLst/>
                    <a:uLnTx/>
                    <a:uFillTx/>
                    <a:latin typeface="+mn-ea"/>
                    <a:ea typeface="+mn-ea"/>
                    <a:cs typeface="+mn-cs"/>
                  </a:rPr>
                  <a:t>且各</a:t>
                </a:r>
                <a:r>
                  <a:rPr lang="zh-CN" altLang="en-US" sz="2000" dirty="0">
                    <a:solidFill>
                      <a:prstClr val="black"/>
                    </a:solidFill>
                    <a:latin typeface="+mn-ea"/>
                    <a:ea typeface="+mn-ea"/>
                    <a:cs typeface="+mn-cs"/>
                  </a:rPr>
                  <a:t>个</a:t>
                </a:r>
                <a14:m>
                  <m:oMath xmlns:m="http://schemas.openxmlformats.org/officeDocument/2006/math">
                    <m:sSub>
                      <m:sSubPr>
                        <m:ctrlPr>
                          <a:rPr kumimoji="0" lang="en-US" altLang="zh-CN" sz="200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𝐼</m:t>
                        </m:r>
                      </m:e>
                      <m:sub>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oMath>
                </a14:m>
                <a:r>
                  <a:rPr kumimoji="0" lang="zh-CN" altLang="en-US" sz="2000" i="0" u="none" strike="noStrike" kern="1200" cap="none" spc="0" normalizeH="0" baseline="0" noProof="0" dirty="0">
                    <a:ln>
                      <a:noFill/>
                    </a:ln>
                    <a:solidFill>
                      <a:prstClr val="black"/>
                    </a:solidFill>
                    <a:effectLst/>
                    <a:uLnTx/>
                    <a:uFillTx/>
                    <a:latin typeface="+mn-ea"/>
                    <a:ea typeface="+mn-ea"/>
                    <a:cs typeface="+mn-cs"/>
                  </a:rPr>
                  <a:t>之间是没有顺序的。在这些位置上的误差可以表示为</a:t>
                </a:r>
                <a14:m>
                  <m:oMath xmlns:m="http://schemas.openxmlformats.org/officeDocument/2006/math">
                    <m:sSub>
                      <m:sSubPr>
                        <m:ctrlPr>
                          <a:rPr kumimoji="0" lang="en-US" altLang="zh-CN" sz="200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𝑒</m:t>
                        </m:r>
                      </m:e>
                      <m:sub>
                        <m:sSub>
                          <m:sSubPr>
                            <m:ctrlPr>
                              <a:rPr kumimoji="0" lang="en-US" altLang="zh-CN" sz="200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𝐼</m:t>
                            </m:r>
                          </m:e>
                          <m:sub>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sub>
                    </m:sSub>
                    <m:r>
                      <a:rPr kumimoji="0" lang="zh-CN" alt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endParaRPr kumimoji="0" lang="en-US" altLang="zh-CN" sz="2400" i="0" u="none" strike="noStrike" kern="1200" cap="none" spc="0" normalizeH="0" baseline="0" noProof="0" dirty="0">
                  <a:ln>
                    <a:noFill/>
                  </a:ln>
                  <a:solidFill>
                    <a:srgbClr val="000000"/>
                  </a:solidFill>
                  <a:effectLst/>
                  <a:uLnTx/>
                  <a:uFillTx/>
                  <a:latin typeface="+mn-ea"/>
                  <a:ea typeface="+mn-ea"/>
                </a:endParaRPr>
              </a:p>
              <a:p>
                <a:pPr marL="0" marR="0" lvl="0" indent="0" algn="l" defTabSz="914400" eaLnBrk="0" fontAlgn="base" latinLnBrk="0" hangingPunct="0">
                  <a:lnSpc>
                    <a:spcPct val="100000"/>
                  </a:lnSpc>
                  <a:spcBef>
                    <a:spcPct val="0"/>
                  </a:spcBef>
                  <a:spcAft>
                    <a:spcPct val="0"/>
                  </a:spcAft>
                  <a:buClrTx/>
                  <a:buSzTx/>
                  <a:buFontTx/>
                  <a:buNone/>
                  <a:defRPr/>
                </a:pPr>
                <a:endParaRPr lang="en-US" altLang="zh-CN" sz="2400" b="1" dirty="0">
                  <a:solidFill>
                    <a:srgbClr val="000000"/>
                  </a:solidFill>
                  <a:latin typeface="仿宋" panose="02010609060101010101" pitchFamily="49" charset="-122"/>
                  <a:ea typeface="仿宋" panose="02010609060101010101" pitchFamily="49" charset="-122"/>
                </a:endParaRPr>
              </a:p>
              <a:p>
                <a:pPr marL="0" marR="0" lvl="0" indent="0" algn="l" defTabSz="914400" eaLnBrk="0" fontAlgn="base" latinLnBrk="0" hangingPunct="0">
                  <a:lnSpc>
                    <a:spcPct val="100000"/>
                  </a:lnSpc>
                  <a:spcBef>
                    <a:spcPct val="0"/>
                  </a:spcBef>
                  <a:spcAft>
                    <a:spcPct val="0"/>
                  </a:spcAft>
                  <a:buClrTx/>
                  <a:buSzTx/>
                  <a:buFontTx/>
                  <a:buNone/>
                  <a:defRPr/>
                </a:pPr>
                <a:endParaRPr kumimoji="0" lang="en-US" altLang="zh-CN" sz="2400" b="1" i="0" u="none" strike="noStrike" kern="120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endParaRPr>
              </a:p>
              <a:p>
                <a:pPr marL="342900" lvl="0" indent="-342900" rtl="0" eaLnBrk="1" fontAlgn="auto" hangingPunct="1">
                  <a:spcBef>
                    <a:spcPts val="0"/>
                  </a:spcBef>
                  <a:spcAft>
                    <a:spcPts val="0"/>
                  </a:spcAft>
                  <a:buFont typeface="Arial" panose="020B0604020202020204" pitchFamily="34" charset="0"/>
                  <a:buChar char="•"/>
                </a:pPr>
                <a:r>
                  <a:rPr lang="zh-CN" altLang="en-US" sz="2000" dirty="0">
                    <a:solidFill>
                      <a:prstClr val="black"/>
                    </a:solidFill>
                    <a:latin typeface="+mn-ea"/>
                    <a:ea typeface="+mn-ea"/>
                    <a:cs typeface="+mn-cs"/>
                  </a:rPr>
                  <a:t>定义</a:t>
                </a:r>
                <a14:m>
                  <m:oMath xmlns:m="http://schemas.openxmlformats.org/officeDocument/2006/math">
                    <m:sSub>
                      <m:sSubPr>
                        <m:ctrlPr>
                          <a:rPr lang="en-US" altLang="zh-CN" sz="2000" i="1">
                            <a:solidFill>
                              <a:prstClr val="black"/>
                            </a:solidFill>
                            <a:latin typeface="Cambria Math" panose="02040503050406030204" pitchFamily="18" charset="0"/>
                            <a:ea typeface="+mn-ea"/>
                            <a:cs typeface="+mn-cs"/>
                          </a:rPr>
                        </m:ctrlPr>
                      </m:sSubPr>
                      <m:e>
                        <m:r>
                          <a:rPr lang="en-US" altLang="zh-CN" sz="2000" b="0" i="1">
                            <a:solidFill>
                              <a:prstClr val="black"/>
                            </a:solidFill>
                            <a:latin typeface="Cambria Math" panose="02040503050406030204" pitchFamily="18" charset="0"/>
                            <a:ea typeface="+mn-ea"/>
                            <a:cs typeface="+mn-cs"/>
                          </a:rPr>
                          <m:t>𝑋</m:t>
                        </m:r>
                      </m:e>
                      <m:sub>
                        <m:r>
                          <a:rPr lang="en-US" altLang="zh-CN" sz="2000" b="0" i="1">
                            <a:solidFill>
                              <a:prstClr val="black"/>
                            </a:solidFill>
                            <a:latin typeface="Cambria Math" panose="02040503050406030204" pitchFamily="18" charset="0"/>
                            <a:ea typeface="+mn-ea"/>
                            <a:cs typeface="+mn-cs"/>
                          </a:rPr>
                          <m:t>𝑖</m:t>
                        </m:r>
                      </m:sub>
                    </m:sSub>
                    <m:r>
                      <a:rPr lang="en-US" altLang="zh-CN" sz="2000" b="0" i="1">
                        <a:solidFill>
                          <a:prstClr val="black"/>
                        </a:solidFill>
                        <a:latin typeface="Cambria Math" panose="02040503050406030204" pitchFamily="18" charset="0"/>
                        <a:ea typeface="+mn-ea"/>
                        <a:cs typeface="+mn-cs"/>
                      </a:rPr>
                      <m:t>=</m:t>
                    </m:r>
                    <m:sSup>
                      <m:sSupPr>
                        <m:ctrlPr>
                          <a:rPr lang="en-US" altLang="zh-CN" sz="2000" i="1">
                            <a:solidFill>
                              <a:prstClr val="black"/>
                            </a:solidFill>
                            <a:latin typeface="Cambria Math" panose="02040503050406030204" pitchFamily="18" charset="0"/>
                            <a:ea typeface="+mn-ea"/>
                            <a:cs typeface="+mn-cs"/>
                          </a:rPr>
                        </m:ctrlPr>
                      </m:sSupPr>
                      <m:e>
                        <m:r>
                          <m:rPr>
                            <m:sty m:val="p"/>
                          </m:rPr>
                          <a:rPr lang="zh-CN" altLang="en-US" sz="2000" b="0" i="1">
                            <a:solidFill>
                              <a:prstClr val="black"/>
                            </a:solidFill>
                            <a:latin typeface="Cambria Math" panose="02040503050406030204" pitchFamily="18" charset="0"/>
                            <a:ea typeface="+mn-ea"/>
                            <a:cs typeface="+mn-cs"/>
                          </a:rPr>
                          <m:t>α</m:t>
                        </m:r>
                      </m:e>
                      <m:sup>
                        <m:sSub>
                          <m:sSubPr>
                            <m:ctrlPr>
                              <a:rPr lang="en-US" altLang="zh-CN" sz="2000" i="1">
                                <a:solidFill>
                                  <a:prstClr val="black"/>
                                </a:solidFill>
                                <a:latin typeface="Cambria Math" panose="02040503050406030204" pitchFamily="18" charset="0"/>
                                <a:ea typeface="+mn-ea"/>
                                <a:cs typeface="+mn-cs"/>
                              </a:rPr>
                            </m:ctrlPr>
                          </m:sSubPr>
                          <m:e>
                            <m:r>
                              <a:rPr lang="en-US" altLang="zh-CN" sz="2000" b="0" i="1">
                                <a:solidFill>
                                  <a:prstClr val="black"/>
                                </a:solidFill>
                                <a:latin typeface="Cambria Math" panose="02040503050406030204" pitchFamily="18" charset="0"/>
                                <a:ea typeface="+mn-ea"/>
                                <a:cs typeface="+mn-cs"/>
                              </a:rPr>
                              <m:t>𝐼</m:t>
                            </m:r>
                          </m:e>
                          <m:sub>
                            <m:r>
                              <a:rPr lang="en-US" altLang="zh-CN" sz="2000" b="0" i="1">
                                <a:solidFill>
                                  <a:prstClr val="black"/>
                                </a:solidFill>
                                <a:latin typeface="Cambria Math" panose="02040503050406030204" pitchFamily="18" charset="0"/>
                                <a:ea typeface="+mn-ea"/>
                                <a:cs typeface="+mn-cs"/>
                              </a:rPr>
                              <m:t>𝑖</m:t>
                            </m:r>
                          </m:sub>
                        </m:sSub>
                      </m:sup>
                    </m:sSup>
                  </m:oMath>
                </a14:m>
                <a:r>
                  <a:rPr lang="en-US" altLang="zh-CN" sz="2000" dirty="0">
                    <a:solidFill>
                      <a:prstClr val="black"/>
                    </a:solidFill>
                    <a:latin typeface="+mn-lt"/>
                    <a:ea typeface="+mn-ea"/>
                    <a:cs typeface="+mn-cs"/>
                  </a:rPr>
                  <a:t>, </a:t>
                </a:r>
                <a14:m>
                  <m:oMath xmlns:m="http://schemas.openxmlformats.org/officeDocument/2006/math">
                    <m:sSub>
                      <m:sSubPr>
                        <m:ctrlPr>
                          <a:rPr lang="en-US" altLang="zh-CN" sz="2000" i="1">
                            <a:solidFill>
                              <a:prstClr val="black"/>
                            </a:solidFill>
                            <a:latin typeface="Cambria Math" panose="02040503050406030204" pitchFamily="18" charset="0"/>
                            <a:ea typeface="+mn-ea"/>
                            <a:cs typeface="+mn-cs"/>
                          </a:rPr>
                        </m:ctrlPr>
                      </m:sSubPr>
                      <m:e>
                        <m:r>
                          <a:rPr lang="en-US" altLang="zh-CN" sz="2000" b="0" i="1">
                            <a:solidFill>
                              <a:prstClr val="black"/>
                            </a:solidFill>
                            <a:latin typeface="Cambria Math" panose="02040503050406030204" pitchFamily="18" charset="0"/>
                            <a:ea typeface="+mn-ea"/>
                            <a:cs typeface="+mn-cs"/>
                          </a:rPr>
                          <m:t>𝑌</m:t>
                        </m:r>
                      </m:e>
                      <m:sub>
                        <m:r>
                          <a:rPr lang="en-US" altLang="zh-CN" sz="2000" b="0" i="1">
                            <a:solidFill>
                              <a:prstClr val="black"/>
                            </a:solidFill>
                            <a:latin typeface="Cambria Math" panose="02040503050406030204" pitchFamily="18" charset="0"/>
                            <a:ea typeface="+mn-ea"/>
                            <a:cs typeface="+mn-cs"/>
                          </a:rPr>
                          <m:t>𝑖</m:t>
                        </m:r>
                      </m:sub>
                    </m:sSub>
                    <m:r>
                      <a:rPr lang="en-US" altLang="zh-CN" sz="2000" b="0" i="1">
                        <a:solidFill>
                          <a:prstClr val="black"/>
                        </a:solidFill>
                        <a:latin typeface="Cambria Math" panose="02040503050406030204" pitchFamily="18" charset="0"/>
                        <a:ea typeface="+mn-ea"/>
                        <a:cs typeface="+mn-cs"/>
                      </a:rPr>
                      <m:t>=</m:t>
                    </m:r>
                    <m:sSub>
                      <m:sSubPr>
                        <m:ctrlPr>
                          <a:rPr lang="en-US" altLang="zh-CN" sz="2000" i="1">
                            <a:solidFill>
                              <a:prstClr val="black"/>
                            </a:solidFill>
                            <a:latin typeface="Cambria Math" panose="02040503050406030204" pitchFamily="18" charset="0"/>
                            <a:ea typeface="+mn-ea"/>
                            <a:cs typeface="+mn-cs"/>
                          </a:rPr>
                        </m:ctrlPr>
                      </m:sSubPr>
                      <m:e>
                        <m:r>
                          <a:rPr lang="en-US" altLang="zh-CN" sz="2000" b="0" i="1">
                            <a:solidFill>
                              <a:prstClr val="black"/>
                            </a:solidFill>
                            <a:latin typeface="Cambria Math" panose="02040503050406030204" pitchFamily="18" charset="0"/>
                            <a:ea typeface="+mn-ea"/>
                            <a:cs typeface="+mn-cs"/>
                          </a:rPr>
                          <m:t>𝑒</m:t>
                        </m:r>
                      </m:e>
                      <m:sub>
                        <m:sSub>
                          <m:sSubPr>
                            <m:ctrlPr>
                              <a:rPr lang="en-US" altLang="zh-CN" sz="2000" i="1">
                                <a:solidFill>
                                  <a:prstClr val="black"/>
                                </a:solidFill>
                                <a:latin typeface="Cambria Math" panose="02040503050406030204" pitchFamily="18" charset="0"/>
                                <a:ea typeface="+mn-ea"/>
                                <a:cs typeface="+mn-cs"/>
                              </a:rPr>
                            </m:ctrlPr>
                          </m:sSubPr>
                          <m:e>
                            <m:r>
                              <a:rPr lang="en-US" altLang="zh-CN" sz="2000" b="0" i="1">
                                <a:solidFill>
                                  <a:prstClr val="black"/>
                                </a:solidFill>
                                <a:latin typeface="Cambria Math" panose="02040503050406030204" pitchFamily="18" charset="0"/>
                                <a:ea typeface="+mn-ea"/>
                                <a:cs typeface="+mn-cs"/>
                              </a:rPr>
                              <m:t>𝐼</m:t>
                            </m:r>
                          </m:e>
                          <m:sub>
                            <m:r>
                              <a:rPr lang="en-US" altLang="zh-CN" sz="2000" b="0" i="1">
                                <a:solidFill>
                                  <a:prstClr val="black"/>
                                </a:solidFill>
                                <a:latin typeface="Cambria Math" panose="02040503050406030204" pitchFamily="18" charset="0"/>
                                <a:ea typeface="+mn-ea"/>
                                <a:cs typeface="+mn-cs"/>
                              </a:rPr>
                              <m:t>𝑖</m:t>
                            </m:r>
                          </m:sub>
                        </m:sSub>
                      </m:sub>
                    </m:sSub>
                  </m:oMath>
                </a14:m>
                <a:endParaRPr lang="en-US" altLang="zh-CN" sz="2000" dirty="0">
                  <a:solidFill>
                    <a:prstClr val="black"/>
                  </a:solidFill>
                  <a:latin typeface="+mn-lt"/>
                  <a:ea typeface="+mn-ea"/>
                  <a:cs typeface="+mn-cs"/>
                </a:endParaRPr>
              </a:p>
              <a:p>
                <a:pPr lvl="0" rtl="0" eaLnBrk="1" fontAlgn="auto" hangingPunct="1">
                  <a:spcBef>
                    <a:spcPts val="0"/>
                  </a:spcBef>
                  <a:spcAft>
                    <a:spcPts val="0"/>
                  </a:spcAft>
                </a:pPr>
                <a:r>
                  <a:rPr lang="en-US" altLang="zh-CN" sz="2000" dirty="0">
                    <a:solidFill>
                      <a:prstClr val="black"/>
                    </a:solidFill>
                    <a:latin typeface="+mn-ea"/>
                    <a:ea typeface="+mn-ea"/>
                    <a:cs typeface="+mn-cs"/>
                  </a:rPr>
                  <a:t>   </a:t>
                </a:r>
                <a14:m>
                  <m:oMath xmlns:m="http://schemas.openxmlformats.org/officeDocument/2006/math">
                    <m:sSub>
                      <m:sSubPr>
                        <m:ctrlPr>
                          <a:rPr lang="en-US" altLang="zh-CN" sz="2000" i="1">
                            <a:solidFill>
                              <a:prstClr val="black"/>
                            </a:solidFill>
                            <a:latin typeface="Cambria Math" panose="02040503050406030204" pitchFamily="18" charset="0"/>
                            <a:ea typeface="+mn-ea"/>
                            <a:cs typeface="+mn-cs"/>
                          </a:rPr>
                        </m:ctrlPr>
                      </m:sSubPr>
                      <m:e>
                        <m:r>
                          <a:rPr lang="en-US" altLang="zh-CN" sz="2000" b="0" i="1">
                            <a:solidFill>
                              <a:prstClr val="black"/>
                            </a:solidFill>
                            <a:latin typeface="Cambria Math" panose="02040503050406030204" pitchFamily="18" charset="0"/>
                            <a:ea typeface="+mn-ea"/>
                            <a:cs typeface="+mn-cs"/>
                          </a:rPr>
                          <m:t>𝑋</m:t>
                        </m:r>
                      </m:e>
                      <m:sub>
                        <m:r>
                          <a:rPr lang="en-US" altLang="zh-CN" sz="2000" b="0" i="1">
                            <a:solidFill>
                              <a:prstClr val="black"/>
                            </a:solidFill>
                            <a:latin typeface="Cambria Math" panose="02040503050406030204" pitchFamily="18" charset="0"/>
                            <a:ea typeface="+mn-ea"/>
                            <a:cs typeface="+mn-cs"/>
                          </a:rPr>
                          <m:t>𝑖</m:t>
                        </m:r>
                      </m:sub>
                    </m:sSub>
                  </m:oMath>
                </a14:m>
                <a:r>
                  <a:rPr lang="zh-CN" altLang="en-US" sz="2000" dirty="0">
                    <a:solidFill>
                      <a:prstClr val="black"/>
                    </a:solidFill>
                    <a:latin typeface="+mn-ea"/>
                    <a:ea typeface="+mn-ea"/>
                    <a:cs typeface="+mn-cs"/>
                  </a:rPr>
                  <a:t>是错误码位置上的变量</a:t>
                </a:r>
                <a:r>
                  <a:rPr lang="en-US" altLang="zh-CN" sz="2000" i="1" dirty="0">
                    <a:solidFill>
                      <a:prstClr val="black"/>
                    </a:solidFill>
                    <a:latin typeface="+mn-lt"/>
                    <a:ea typeface="+mn-ea"/>
                    <a:cs typeface="+mn-cs"/>
                  </a:rPr>
                  <a:t>x</a:t>
                </a:r>
                <a:r>
                  <a:rPr lang="zh-CN" altLang="en-US" sz="2000" dirty="0">
                    <a:solidFill>
                      <a:prstClr val="black"/>
                    </a:solidFill>
                    <a:latin typeface="+mn-ea"/>
                    <a:ea typeface="+mn-ea"/>
                    <a:cs typeface="+mn-cs"/>
                  </a:rPr>
                  <a:t>项，</a:t>
                </a:r>
                <a:r>
                  <a:rPr lang="en-US" altLang="zh-CN" sz="2000" dirty="0">
                    <a:solidFill>
                      <a:prstClr val="black"/>
                    </a:solidFill>
                    <a:latin typeface="+mn-ea"/>
                    <a:ea typeface="+mn-ea"/>
                    <a:cs typeface="+mn-cs"/>
                  </a:rPr>
                  <a:t> </a:t>
                </a:r>
                <a14:m>
                  <m:oMath xmlns:m="http://schemas.openxmlformats.org/officeDocument/2006/math">
                    <m:sSub>
                      <m:sSubPr>
                        <m:ctrlPr>
                          <a:rPr lang="en-US" altLang="zh-CN" sz="2000" i="1">
                            <a:solidFill>
                              <a:prstClr val="black"/>
                            </a:solidFill>
                            <a:latin typeface="Cambria Math" panose="02040503050406030204" pitchFamily="18" charset="0"/>
                            <a:ea typeface="+mn-ea"/>
                            <a:cs typeface="+mn-cs"/>
                          </a:rPr>
                        </m:ctrlPr>
                      </m:sSubPr>
                      <m:e>
                        <m:r>
                          <a:rPr lang="en-US" altLang="zh-CN" sz="2000" b="0" i="1">
                            <a:solidFill>
                              <a:prstClr val="black"/>
                            </a:solidFill>
                            <a:latin typeface="Cambria Math" panose="02040503050406030204" pitchFamily="18" charset="0"/>
                            <a:ea typeface="+mn-ea"/>
                            <a:cs typeface="+mn-cs"/>
                          </a:rPr>
                          <m:t>𝑌</m:t>
                        </m:r>
                      </m:e>
                      <m:sub>
                        <m:r>
                          <a:rPr lang="en-US" altLang="zh-CN" sz="2000" b="0" i="1">
                            <a:solidFill>
                              <a:prstClr val="black"/>
                            </a:solidFill>
                            <a:latin typeface="Cambria Math" panose="02040503050406030204" pitchFamily="18" charset="0"/>
                            <a:ea typeface="+mn-ea"/>
                            <a:cs typeface="+mn-cs"/>
                          </a:rPr>
                          <m:t>𝑖</m:t>
                        </m:r>
                      </m:sub>
                    </m:sSub>
                  </m:oMath>
                </a14:m>
                <a:r>
                  <a:rPr lang="zh-CN" altLang="en-US" sz="2000" dirty="0">
                    <a:solidFill>
                      <a:prstClr val="black"/>
                    </a:solidFill>
                    <a:latin typeface="+mn-ea"/>
                    <a:ea typeface="+mn-ea"/>
                    <a:cs typeface="+mn-cs"/>
                  </a:rPr>
                  <a:t>是错码位置上系数项。</a:t>
                </a:r>
                <a:endParaRPr lang="en-US" altLang="zh-CN" sz="2000" dirty="0">
                  <a:solidFill>
                    <a:prstClr val="black"/>
                  </a:solidFill>
                  <a:latin typeface="+mn-ea"/>
                  <a:ea typeface="+mn-ea"/>
                  <a:cs typeface="+mn-cs"/>
                </a:endParaRPr>
              </a:p>
              <a:p>
                <a:pPr lvl="0" rtl="0" eaLnBrk="1" fontAlgn="auto" hangingPunct="1">
                  <a:spcBef>
                    <a:spcPts val="0"/>
                  </a:spcBef>
                  <a:spcAft>
                    <a:spcPts val="0"/>
                  </a:spcAft>
                </a:pPr>
                <a:r>
                  <a:rPr lang="zh-CN" altLang="en-US" sz="2000" dirty="0">
                    <a:solidFill>
                      <a:prstClr val="black"/>
                    </a:solidFill>
                    <a:latin typeface="+mn-ea"/>
                    <a:ea typeface="+mn-ea"/>
                    <a:cs typeface="+mn-cs"/>
                  </a:rPr>
                  <a:t>   将典型值矩阵方程化简，再用新变量</a:t>
                </a:r>
                <a14:m>
                  <m:oMath xmlns:m="http://schemas.openxmlformats.org/officeDocument/2006/math">
                    <m:sSub>
                      <m:sSubPr>
                        <m:ctrlPr>
                          <a:rPr lang="en-US" altLang="zh-CN" sz="2000" i="1">
                            <a:solidFill>
                              <a:prstClr val="black"/>
                            </a:solidFill>
                            <a:latin typeface="Cambria Math" panose="02040503050406030204" pitchFamily="18" charset="0"/>
                            <a:ea typeface="+mn-ea"/>
                            <a:cs typeface="+mn-cs"/>
                          </a:rPr>
                        </m:ctrlPr>
                      </m:sSubPr>
                      <m:e>
                        <m:r>
                          <a:rPr lang="en-US" altLang="zh-CN" sz="2000" b="0" i="1">
                            <a:solidFill>
                              <a:prstClr val="black"/>
                            </a:solidFill>
                            <a:latin typeface="Cambria Math" panose="02040503050406030204" pitchFamily="18" charset="0"/>
                            <a:ea typeface="+mn-ea"/>
                            <a:cs typeface="+mn-cs"/>
                          </a:rPr>
                          <m:t>𝑋</m:t>
                        </m:r>
                      </m:e>
                      <m:sub>
                        <m:r>
                          <a:rPr lang="en-US" altLang="zh-CN" sz="2000" b="0" i="1">
                            <a:solidFill>
                              <a:prstClr val="black"/>
                            </a:solidFill>
                            <a:latin typeface="Cambria Math" panose="02040503050406030204" pitchFamily="18" charset="0"/>
                            <a:ea typeface="+mn-ea"/>
                            <a:cs typeface="+mn-cs"/>
                          </a:rPr>
                          <m:t>𝑖</m:t>
                        </m:r>
                      </m:sub>
                    </m:sSub>
                  </m:oMath>
                </a14:m>
                <a:r>
                  <a:rPr lang="zh-CN" altLang="en-US" sz="2000" dirty="0">
                    <a:solidFill>
                      <a:prstClr val="black"/>
                    </a:solidFill>
                    <a:latin typeface="+mn-ea"/>
                    <a:ea typeface="+mn-ea"/>
                    <a:cs typeface="+mn-cs"/>
                  </a:rPr>
                  <a:t>与</a:t>
                </a:r>
                <a14:m>
                  <m:oMath xmlns:m="http://schemas.openxmlformats.org/officeDocument/2006/math">
                    <m:sSub>
                      <m:sSubPr>
                        <m:ctrlPr>
                          <a:rPr lang="en-US" altLang="zh-CN" sz="2000" i="1">
                            <a:solidFill>
                              <a:prstClr val="black"/>
                            </a:solidFill>
                            <a:latin typeface="Cambria Math" panose="02040503050406030204" pitchFamily="18" charset="0"/>
                            <a:ea typeface="+mn-ea"/>
                            <a:cs typeface="+mn-cs"/>
                          </a:rPr>
                        </m:ctrlPr>
                      </m:sSubPr>
                      <m:e>
                        <m:r>
                          <a:rPr lang="en-US" altLang="zh-CN" sz="2000" b="0" i="1">
                            <a:solidFill>
                              <a:prstClr val="black"/>
                            </a:solidFill>
                            <a:latin typeface="Cambria Math" panose="02040503050406030204" pitchFamily="18" charset="0"/>
                            <a:ea typeface="+mn-ea"/>
                            <a:cs typeface="+mn-cs"/>
                          </a:rPr>
                          <m:t>𝑌</m:t>
                        </m:r>
                      </m:e>
                      <m:sub>
                        <m:r>
                          <a:rPr lang="en-US" altLang="zh-CN" sz="2000" b="0" i="1">
                            <a:solidFill>
                              <a:prstClr val="black"/>
                            </a:solidFill>
                            <a:latin typeface="Cambria Math" panose="02040503050406030204" pitchFamily="18" charset="0"/>
                            <a:ea typeface="+mn-ea"/>
                            <a:cs typeface="+mn-cs"/>
                          </a:rPr>
                          <m:t>𝑖</m:t>
                        </m:r>
                      </m:sub>
                    </m:sSub>
                  </m:oMath>
                </a14:m>
                <a:r>
                  <a:rPr lang="zh-CN" altLang="en-US" sz="2000" dirty="0">
                    <a:solidFill>
                      <a:prstClr val="black"/>
                    </a:solidFill>
                    <a:latin typeface="+mn-ea"/>
                    <a:ea typeface="+mn-ea"/>
                    <a:cs typeface="+mn-cs"/>
                  </a:rPr>
                  <a:t>替换原来的变量得：</a:t>
                </a:r>
                <a:endParaRPr lang="en-US" altLang="zh-CN" sz="2000" dirty="0">
                  <a:solidFill>
                    <a:prstClr val="black"/>
                  </a:solidFill>
                  <a:latin typeface="+mn-ea"/>
                  <a:ea typeface="+mn-ea"/>
                  <a:cs typeface="+mn-cs"/>
                </a:endParaRPr>
              </a:p>
              <a:p>
                <a:pPr lvl="0" rtl="0" eaLnBrk="1" fontAlgn="auto" hangingPunct="1">
                  <a:spcBef>
                    <a:spcPts val="0"/>
                  </a:spcBef>
                  <a:spcAft>
                    <a:spcPts val="0"/>
                  </a:spcAft>
                </a:pPr>
                <a:r>
                  <a:rPr kumimoji="0" lang="en-US" altLang="zh-CN" sz="2000" b="1" u="none" strike="noStrike" kern="1200" cap="none" spc="0" normalizeH="0" noProof="0" dirty="0">
                    <a:ln>
                      <a:noFill/>
                    </a:ln>
                    <a:solidFill>
                      <a:prstClr val="black"/>
                    </a:solidFill>
                    <a:effectLst/>
                    <a:uLnTx/>
                    <a:uFillTx/>
                    <a:latin typeface="+mn-ea"/>
                    <a:ea typeface="+mn-ea"/>
                    <a:cs typeface="+mn-cs"/>
                  </a:rPr>
                  <a:t>     </a:t>
                </a:r>
                <a:endParaRPr kumimoji="0" lang="en-US" altLang="zh-CN" sz="2000" b="1" u="none" strike="noStrike" kern="1200" cap="none" spc="0" normalizeH="0" noProof="0" dirty="0">
                  <a:ln>
                    <a:noFill/>
                  </a:ln>
                  <a:solidFill>
                    <a:prstClr val="black"/>
                  </a:solidFill>
                  <a:effectLst/>
                  <a:uLnTx/>
                  <a:uFillTx/>
                  <a:latin typeface="+mn-ea"/>
                  <a:ea typeface="+mn-ea"/>
                  <a:cs typeface="+mn-cs"/>
                </a:endParaRPr>
              </a:p>
              <a:p>
                <a:pPr lvl="0" rtl="0" eaLnBrk="1" fontAlgn="auto" hangingPunct="1">
                  <a:spcBef>
                    <a:spcPts val="0"/>
                  </a:spcBef>
                  <a:spcAft>
                    <a:spcPts val="0"/>
                  </a:spcAft>
                </a:pPr>
                <a:r>
                  <a:rPr lang="en-US" altLang="zh-CN" sz="2000" b="1" dirty="0">
                    <a:solidFill>
                      <a:prstClr val="black"/>
                    </a:solidFill>
                    <a:latin typeface="+mn-ea"/>
                    <a:ea typeface="+mn-ea"/>
                    <a:cs typeface="+mn-cs"/>
                  </a:rPr>
                  <a:t>      </a:t>
                </a:r>
                <a14:m>
                  <m:oMath xmlns:m="http://schemas.openxmlformats.org/officeDocument/2006/math">
                    <m:d>
                      <m:dPr>
                        <m:begChr m:val="["/>
                        <m:endChr m:val="]"/>
                        <m:ctrlPr>
                          <a:rPr kumimoji="0" lang="en-US" altLang="zh-CN" sz="2000" b="1"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ctrlPr>
                      </m:dPr>
                      <m:e>
                        <m:m>
                          <m:mPr>
                            <m:mcs>
                              <m:mc>
                                <m:mcPr>
                                  <m:count m:val="3"/>
                                  <m:mcJc m:val="center"/>
                                </m:mcPr>
                              </m:mc>
                            </m:mcs>
                            <m:ctrlPr>
                              <a:rPr kumimoji="0" lang="en-US" altLang="zh-CN" sz="2000" b="1"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ctrlPr>
                          </m:mPr>
                          <m:mr>
                            <m:e>
                              <m:m>
                                <m:mPr>
                                  <m:mcs>
                                    <m:mc>
                                      <m:mcPr>
                                        <m:count m:val="2"/>
                                        <m:mcJc m:val="center"/>
                                      </m:mcPr>
                                    </m:mc>
                                  </m:mcs>
                                  <m:ctrlPr>
                                    <a:rPr kumimoji="0" lang="en-US" altLang="zh-CN" sz="2000" b="1"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ctrlPr>
                                </m:mPr>
                                <m:mr>
                                  <m:e>
                                    <m:sSubSup>
                                      <m:sSubSupPr>
                                        <m:ctrlPr>
                                          <a:rPr kumimoji="0" lang="en-US" altLang="zh-CN" sz="2000"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ctrlPr>
                                      </m:sSubSupPr>
                                      <m:e>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t>𝑋</m:t>
                                        </m:r>
                                      </m:e>
                                      <m:sub>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t>0</m:t>
                                        </m:r>
                                      </m:sub>
                                      <m:sup>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t>0</m:t>
                                        </m:r>
                                      </m:sup>
                                    </m:sSubSup>
                                  </m:e>
                                  <m:e>
                                    <m:sSubSup>
                                      <m:sSubSupPr>
                                        <m:ctrlPr>
                                          <a:rPr lang="en-US" altLang="zh-CN" sz="2000" i="1">
                                            <a:solidFill>
                                              <a:srgbClr val="000000"/>
                                            </a:solidFill>
                                            <a:latin typeface="Cambria Math" panose="02040503050406030204" pitchFamily="18" charset="0"/>
                                            <a:ea typeface="仿宋" panose="02010609060101010101" pitchFamily="49" charset="-122"/>
                                          </a:rPr>
                                        </m:ctrlPr>
                                      </m:sSubSupPr>
                                      <m:e>
                                        <m:r>
                                          <a:rPr lang="en-US" altLang="zh-CN" sz="2000" i="1">
                                            <a:solidFill>
                                              <a:srgbClr val="000000"/>
                                            </a:solidFill>
                                            <a:latin typeface="Cambria Math" panose="02040503050406030204" pitchFamily="18" charset="0"/>
                                            <a:ea typeface="仿宋" panose="02010609060101010101" pitchFamily="49" charset="-122"/>
                                          </a:rPr>
                                          <m:t>𝑋</m:t>
                                        </m:r>
                                      </m:e>
                                      <m:sub>
                                        <m:r>
                                          <a:rPr lang="en-US" altLang="zh-CN" sz="2000" b="0" i="1" smtClean="0">
                                            <a:solidFill>
                                              <a:srgbClr val="000000"/>
                                            </a:solidFill>
                                            <a:latin typeface="Cambria Math" panose="02040503050406030204" pitchFamily="18" charset="0"/>
                                            <a:ea typeface="仿宋" panose="02010609060101010101" pitchFamily="49" charset="-122"/>
                                          </a:rPr>
                                          <m:t>1</m:t>
                                        </m:r>
                                      </m:sub>
                                      <m:sup>
                                        <m:r>
                                          <a:rPr lang="en-US" altLang="zh-CN" sz="2000" i="1">
                                            <a:solidFill>
                                              <a:srgbClr val="000000"/>
                                            </a:solidFill>
                                            <a:latin typeface="Cambria Math" panose="02040503050406030204" pitchFamily="18" charset="0"/>
                                            <a:ea typeface="仿宋" panose="02010609060101010101" pitchFamily="49" charset="-122"/>
                                          </a:rPr>
                                          <m:t>0</m:t>
                                        </m:r>
                                      </m:sup>
                                    </m:sSubSup>
                                  </m:e>
                                </m:mr>
                                <m:mr>
                                  <m:e>
                                    <m:sSubSup>
                                      <m:sSubSupPr>
                                        <m:ctrlPr>
                                          <a:rPr lang="en-US" altLang="zh-CN" sz="2000" i="1">
                                            <a:solidFill>
                                              <a:srgbClr val="000000"/>
                                            </a:solidFill>
                                            <a:latin typeface="Cambria Math" panose="02040503050406030204" pitchFamily="18" charset="0"/>
                                            <a:ea typeface="仿宋" panose="02010609060101010101" pitchFamily="49" charset="-122"/>
                                          </a:rPr>
                                        </m:ctrlPr>
                                      </m:sSubSupPr>
                                      <m:e>
                                        <m:r>
                                          <a:rPr lang="en-US" altLang="zh-CN" sz="2000" i="1">
                                            <a:solidFill>
                                              <a:srgbClr val="000000"/>
                                            </a:solidFill>
                                            <a:latin typeface="Cambria Math" panose="02040503050406030204" pitchFamily="18" charset="0"/>
                                            <a:ea typeface="仿宋" panose="02010609060101010101" pitchFamily="49" charset="-122"/>
                                          </a:rPr>
                                          <m:t>𝑋</m:t>
                                        </m:r>
                                      </m:e>
                                      <m:sub>
                                        <m:r>
                                          <a:rPr lang="en-US" altLang="zh-CN" sz="2000" i="1">
                                            <a:solidFill>
                                              <a:srgbClr val="000000"/>
                                            </a:solidFill>
                                            <a:latin typeface="Cambria Math" panose="02040503050406030204" pitchFamily="18" charset="0"/>
                                            <a:ea typeface="仿宋" panose="02010609060101010101" pitchFamily="49" charset="-122"/>
                                          </a:rPr>
                                          <m:t>0</m:t>
                                        </m:r>
                                      </m:sub>
                                      <m:sup>
                                        <m:r>
                                          <a:rPr lang="en-US" altLang="zh-CN" sz="2000" b="0" i="1" smtClean="0">
                                            <a:solidFill>
                                              <a:srgbClr val="000000"/>
                                            </a:solidFill>
                                            <a:latin typeface="Cambria Math" panose="02040503050406030204" pitchFamily="18" charset="0"/>
                                            <a:ea typeface="仿宋" panose="02010609060101010101" pitchFamily="49" charset="-122"/>
                                          </a:rPr>
                                          <m:t>1</m:t>
                                        </m:r>
                                      </m:sup>
                                    </m:sSubSup>
                                  </m:e>
                                  <m:e>
                                    <m:sSubSup>
                                      <m:sSubSupPr>
                                        <m:ctrlPr>
                                          <a:rPr lang="en-US" altLang="zh-CN" sz="2000" i="1">
                                            <a:solidFill>
                                              <a:srgbClr val="000000"/>
                                            </a:solidFill>
                                            <a:latin typeface="Cambria Math" panose="02040503050406030204" pitchFamily="18" charset="0"/>
                                            <a:ea typeface="仿宋" panose="02010609060101010101" pitchFamily="49" charset="-122"/>
                                          </a:rPr>
                                        </m:ctrlPr>
                                      </m:sSubSupPr>
                                      <m:e>
                                        <m:r>
                                          <a:rPr lang="en-US" altLang="zh-CN" sz="2000" i="1">
                                            <a:solidFill>
                                              <a:srgbClr val="000000"/>
                                            </a:solidFill>
                                            <a:latin typeface="Cambria Math" panose="02040503050406030204" pitchFamily="18" charset="0"/>
                                            <a:ea typeface="仿宋" panose="02010609060101010101" pitchFamily="49" charset="-122"/>
                                          </a:rPr>
                                          <m:t>𝑋</m:t>
                                        </m:r>
                                      </m:e>
                                      <m:sub>
                                        <m:r>
                                          <a:rPr lang="en-US" altLang="zh-CN" sz="2000" b="0" i="1" smtClean="0">
                                            <a:solidFill>
                                              <a:srgbClr val="000000"/>
                                            </a:solidFill>
                                            <a:latin typeface="Cambria Math" panose="02040503050406030204" pitchFamily="18" charset="0"/>
                                            <a:ea typeface="仿宋" panose="02010609060101010101" pitchFamily="49" charset="-122"/>
                                          </a:rPr>
                                          <m:t>1</m:t>
                                        </m:r>
                                      </m:sub>
                                      <m:sup>
                                        <m:r>
                                          <a:rPr lang="en-US" altLang="zh-CN" sz="2000" b="0" i="1" smtClean="0">
                                            <a:solidFill>
                                              <a:srgbClr val="000000"/>
                                            </a:solidFill>
                                            <a:latin typeface="Cambria Math" panose="02040503050406030204" pitchFamily="18" charset="0"/>
                                            <a:ea typeface="仿宋" panose="02010609060101010101" pitchFamily="49" charset="-122"/>
                                          </a:rPr>
                                          <m:t>1</m:t>
                                        </m:r>
                                      </m:sup>
                                    </m:sSubSup>
                                  </m:e>
                                </m:mr>
                              </m:m>
                            </m:e>
                            <m:e>
                              <m:m>
                                <m:mPr>
                                  <m:mcs>
                                    <m:mc>
                                      <m:mcPr>
                                        <m:count m:val="1"/>
                                        <m:mcJc m:val="center"/>
                                      </m:mcPr>
                                    </m:mc>
                                  </m:mcs>
                                  <m:ctrlPr>
                                    <a:rPr kumimoji="0" lang="en-US" altLang="zh-CN" sz="2000" b="1"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ctrlPr>
                                </m:mPr>
                                <m:mr>
                                  <m:e>
                                    <m:r>
                                      <m:rPr>
                                        <m:brk m:alnAt="7"/>
                                      </m:rPr>
                                      <a:rPr kumimoji="0" lang="en-US" altLang="zh-CN" sz="20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e>
                                </m:mr>
                                <m:mr>
                                  <m:e>
                                    <m:r>
                                      <a:rPr kumimoji="0" lang="en-US" altLang="zh-CN" sz="20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e>
                                </m:mr>
                              </m:m>
                            </m:e>
                            <m:e>
                              <m:m>
                                <m:mPr>
                                  <m:mcs>
                                    <m:mc>
                                      <m:mcPr>
                                        <m:count m:val="1"/>
                                        <m:mcJc m:val="center"/>
                                      </m:mcPr>
                                    </m:mc>
                                  </m:mcs>
                                  <m:ctrlPr>
                                    <a:rPr kumimoji="0" lang="en-US" altLang="zh-CN" sz="2000" b="1"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ctrlPr>
                                </m:mPr>
                                <m:mr>
                                  <m:e>
                                    <m:sSubSup>
                                      <m:sSubSupPr>
                                        <m:ctrlPr>
                                          <a:rPr lang="en-US" altLang="zh-CN" sz="2000" i="1">
                                            <a:solidFill>
                                              <a:srgbClr val="000000"/>
                                            </a:solidFill>
                                            <a:latin typeface="Cambria Math" panose="02040503050406030204" pitchFamily="18" charset="0"/>
                                            <a:ea typeface="仿宋" panose="02010609060101010101" pitchFamily="49" charset="-122"/>
                                          </a:rPr>
                                        </m:ctrlPr>
                                      </m:sSubSupPr>
                                      <m:e>
                                        <m:r>
                                          <a:rPr lang="en-US" altLang="zh-CN" sz="2000" i="1">
                                            <a:solidFill>
                                              <a:srgbClr val="000000"/>
                                            </a:solidFill>
                                            <a:latin typeface="Cambria Math" panose="02040503050406030204" pitchFamily="18" charset="0"/>
                                            <a:ea typeface="仿宋" panose="02010609060101010101" pitchFamily="49" charset="-122"/>
                                          </a:rPr>
                                          <m:t>𝑋</m:t>
                                        </m:r>
                                      </m:e>
                                      <m:sub>
                                        <m:r>
                                          <a:rPr lang="en-US" altLang="zh-CN" sz="2000" b="0" i="1" smtClean="0">
                                            <a:solidFill>
                                              <a:srgbClr val="000000"/>
                                            </a:solidFill>
                                            <a:latin typeface="Cambria Math" panose="02040503050406030204" pitchFamily="18" charset="0"/>
                                            <a:ea typeface="仿宋" panose="02010609060101010101" pitchFamily="49" charset="-122"/>
                                          </a:rPr>
                                          <m:t>𝑣</m:t>
                                        </m:r>
                                        <m:r>
                                          <a:rPr lang="en-US" altLang="zh-CN" sz="2000" b="0" i="1" smtClean="0">
                                            <a:solidFill>
                                              <a:srgbClr val="000000"/>
                                            </a:solidFill>
                                            <a:latin typeface="Cambria Math" panose="02040503050406030204" pitchFamily="18" charset="0"/>
                                            <a:ea typeface="仿宋" panose="02010609060101010101" pitchFamily="49" charset="-122"/>
                                          </a:rPr>
                                          <m:t>−</m:t>
                                        </m:r>
                                        <m:r>
                                          <a:rPr lang="en-US" altLang="zh-CN" sz="2000" b="0" i="1" smtClean="0">
                                            <a:solidFill>
                                              <a:srgbClr val="000000"/>
                                            </a:solidFill>
                                            <a:latin typeface="Cambria Math" panose="02040503050406030204" pitchFamily="18" charset="0"/>
                                            <a:ea typeface="仿宋" panose="02010609060101010101" pitchFamily="49" charset="-122"/>
                                          </a:rPr>
                                          <m:t>1</m:t>
                                        </m:r>
                                      </m:sub>
                                      <m:sup>
                                        <m:r>
                                          <a:rPr lang="en-US" altLang="zh-CN" sz="2000" i="1">
                                            <a:solidFill>
                                              <a:srgbClr val="000000"/>
                                            </a:solidFill>
                                            <a:latin typeface="Cambria Math" panose="02040503050406030204" pitchFamily="18" charset="0"/>
                                            <a:ea typeface="仿宋" panose="02010609060101010101" pitchFamily="49" charset="-122"/>
                                          </a:rPr>
                                          <m:t>0</m:t>
                                        </m:r>
                                      </m:sup>
                                    </m:sSubSup>
                                  </m:e>
                                </m:mr>
                                <m:mr>
                                  <m:e>
                                    <m:sSubSup>
                                      <m:sSubSupPr>
                                        <m:ctrlPr>
                                          <a:rPr lang="en-US" altLang="zh-CN" sz="2000" i="1">
                                            <a:solidFill>
                                              <a:srgbClr val="000000"/>
                                            </a:solidFill>
                                            <a:latin typeface="Cambria Math" panose="02040503050406030204" pitchFamily="18" charset="0"/>
                                            <a:ea typeface="仿宋" panose="02010609060101010101" pitchFamily="49" charset="-122"/>
                                          </a:rPr>
                                        </m:ctrlPr>
                                      </m:sSubSupPr>
                                      <m:e>
                                        <m:r>
                                          <a:rPr lang="en-US" altLang="zh-CN" sz="2000" i="1">
                                            <a:solidFill>
                                              <a:srgbClr val="000000"/>
                                            </a:solidFill>
                                            <a:latin typeface="Cambria Math" panose="02040503050406030204" pitchFamily="18" charset="0"/>
                                            <a:ea typeface="仿宋" panose="02010609060101010101" pitchFamily="49" charset="-122"/>
                                          </a:rPr>
                                          <m:t>𝑋</m:t>
                                        </m:r>
                                      </m:e>
                                      <m:sub>
                                        <m:r>
                                          <a:rPr lang="en-US" altLang="zh-CN" sz="2000" b="0" i="1" smtClean="0">
                                            <a:solidFill>
                                              <a:srgbClr val="000000"/>
                                            </a:solidFill>
                                            <a:latin typeface="Cambria Math" panose="02040503050406030204" pitchFamily="18" charset="0"/>
                                            <a:ea typeface="仿宋" panose="02010609060101010101" pitchFamily="49" charset="-122"/>
                                          </a:rPr>
                                          <m:t>𝑣</m:t>
                                        </m:r>
                                        <m:r>
                                          <a:rPr lang="en-US" altLang="zh-CN" sz="2000" b="0" i="1" smtClean="0">
                                            <a:solidFill>
                                              <a:srgbClr val="000000"/>
                                            </a:solidFill>
                                            <a:latin typeface="Cambria Math" panose="02040503050406030204" pitchFamily="18" charset="0"/>
                                            <a:ea typeface="仿宋" panose="02010609060101010101" pitchFamily="49" charset="-122"/>
                                          </a:rPr>
                                          <m:t>−</m:t>
                                        </m:r>
                                        <m:r>
                                          <a:rPr lang="en-US" altLang="zh-CN" sz="2000" b="0" i="1" smtClean="0">
                                            <a:solidFill>
                                              <a:srgbClr val="000000"/>
                                            </a:solidFill>
                                            <a:latin typeface="Cambria Math" panose="02040503050406030204" pitchFamily="18" charset="0"/>
                                            <a:ea typeface="仿宋" panose="02010609060101010101" pitchFamily="49" charset="-122"/>
                                          </a:rPr>
                                          <m:t>1</m:t>
                                        </m:r>
                                      </m:sub>
                                      <m:sup>
                                        <m:r>
                                          <a:rPr lang="en-US" altLang="zh-CN" sz="2000" b="0" i="1" smtClean="0">
                                            <a:solidFill>
                                              <a:srgbClr val="000000"/>
                                            </a:solidFill>
                                            <a:latin typeface="Cambria Math" panose="02040503050406030204" pitchFamily="18" charset="0"/>
                                            <a:ea typeface="仿宋" panose="02010609060101010101" pitchFamily="49" charset="-122"/>
                                          </a:rPr>
                                          <m:t>1</m:t>
                                        </m:r>
                                      </m:sup>
                                    </m:sSubSup>
                                  </m:e>
                                </m:mr>
                              </m:m>
                            </m:e>
                          </m:mr>
                          <m:mr>
                            <m:e>
                              <m:m>
                                <m:mPr>
                                  <m:mcs>
                                    <m:mc>
                                      <m:mcPr>
                                        <m:count m:val="2"/>
                                        <m:mcJc m:val="center"/>
                                      </m:mcPr>
                                    </m:mc>
                                  </m:mcs>
                                  <m:ctrlPr>
                                    <a:rPr kumimoji="0" lang="en-US" altLang="zh-CN" sz="2000" b="1"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ctrlPr>
                                </m:mPr>
                                <m:mr>
                                  <m:e>
                                    <m:r>
                                      <m:rPr>
                                        <m:brk m:alnAt="7"/>
                                      </m:rPr>
                                      <a:rPr kumimoji="0" lang="en-US" altLang="zh-CN" sz="20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altLang="zh-CN" sz="20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  </m:t>
                                    </m:r>
                                  </m:e>
                                  <m:e>
                                    <m:r>
                                      <a:rPr kumimoji="0" lang="en-US" altLang="zh-CN" sz="2000" b="1"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t>  </m:t>
                                    </m:r>
                                    <m:r>
                                      <a:rPr kumimoji="0" lang="en-US" altLang="zh-CN" sz="20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e>
                                </m:mr>
                              </m:m>
                            </m:e>
                            <m:e>
                              <m:r>
                                <a:rPr kumimoji="0" lang="en-US" altLang="zh-CN" sz="2000" b="1"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t>⋱</m:t>
                              </m:r>
                            </m:e>
                            <m:e>
                              <m:r>
                                <a:rPr kumimoji="0" lang="en-US" altLang="zh-CN" sz="2000" b="1"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t>⋮</m:t>
                              </m:r>
                            </m:e>
                          </m:mr>
                          <m:mr>
                            <m:e>
                              <m:m>
                                <m:mPr>
                                  <m:mcs>
                                    <m:mc>
                                      <m:mcPr>
                                        <m:count m:val="2"/>
                                        <m:mcJc m:val="center"/>
                                      </m:mcPr>
                                    </m:mc>
                                  </m:mcs>
                                  <m:ctrlPr>
                                    <a:rPr kumimoji="0" lang="en-US" altLang="zh-CN" sz="2000" b="1"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ctrlPr>
                                </m:mPr>
                                <m:mr>
                                  <m:e>
                                    <m:sSubSup>
                                      <m:sSubSupPr>
                                        <m:ctrlPr>
                                          <a:rPr lang="en-US" altLang="zh-CN" sz="2000" i="1">
                                            <a:solidFill>
                                              <a:srgbClr val="000000"/>
                                            </a:solidFill>
                                            <a:latin typeface="Cambria Math" panose="02040503050406030204" pitchFamily="18" charset="0"/>
                                            <a:ea typeface="仿宋" panose="02010609060101010101" pitchFamily="49" charset="-122"/>
                                          </a:rPr>
                                        </m:ctrlPr>
                                      </m:sSubSupPr>
                                      <m:e>
                                        <m:r>
                                          <a:rPr lang="en-US" altLang="zh-CN" sz="2000" i="1">
                                            <a:solidFill>
                                              <a:srgbClr val="000000"/>
                                            </a:solidFill>
                                            <a:latin typeface="Cambria Math" panose="02040503050406030204" pitchFamily="18" charset="0"/>
                                            <a:ea typeface="仿宋" panose="02010609060101010101" pitchFamily="49" charset="-122"/>
                                          </a:rPr>
                                          <m:t>𝑋</m:t>
                                        </m:r>
                                      </m:e>
                                      <m:sub>
                                        <m:r>
                                          <a:rPr lang="en-US" altLang="zh-CN" sz="2000" i="1">
                                            <a:solidFill>
                                              <a:srgbClr val="000000"/>
                                            </a:solidFill>
                                            <a:latin typeface="Cambria Math" panose="02040503050406030204" pitchFamily="18" charset="0"/>
                                            <a:ea typeface="仿宋" panose="02010609060101010101" pitchFamily="49" charset="-122"/>
                                          </a:rPr>
                                          <m:t>0</m:t>
                                        </m:r>
                                      </m:sub>
                                      <m:sup>
                                        <m:r>
                                          <a:rPr lang="en-US" altLang="zh-CN" sz="2000" b="0" i="1" smtClean="0">
                                            <a:solidFill>
                                              <a:srgbClr val="000000"/>
                                            </a:solidFill>
                                            <a:latin typeface="Cambria Math" panose="02040503050406030204" pitchFamily="18" charset="0"/>
                                            <a:ea typeface="仿宋" panose="02010609060101010101" pitchFamily="49" charset="-122"/>
                                          </a:rPr>
                                          <m:t>2</m:t>
                                        </m:r>
                                        <m:r>
                                          <a:rPr lang="en-US" altLang="zh-CN" sz="2000" b="0" i="1" smtClean="0">
                                            <a:solidFill>
                                              <a:srgbClr val="000000"/>
                                            </a:solidFill>
                                            <a:latin typeface="Cambria Math" panose="02040503050406030204" pitchFamily="18" charset="0"/>
                                            <a:ea typeface="仿宋" panose="02010609060101010101" pitchFamily="49" charset="-122"/>
                                          </a:rPr>
                                          <m:t>𝑡</m:t>
                                        </m:r>
                                        <m:r>
                                          <a:rPr lang="en-US" altLang="zh-CN" sz="2000" b="0" i="1" smtClean="0">
                                            <a:solidFill>
                                              <a:srgbClr val="000000"/>
                                            </a:solidFill>
                                            <a:latin typeface="Cambria Math" panose="02040503050406030204" pitchFamily="18" charset="0"/>
                                            <a:ea typeface="仿宋" panose="02010609060101010101" pitchFamily="49" charset="-122"/>
                                          </a:rPr>
                                          <m:t>−</m:t>
                                        </m:r>
                                        <m:r>
                                          <a:rPr lang="en-US" altLang="zh-CN" sz="2000" b="0" i="1" smtClean="0">
                                            <a:solidFill>
                                              <a:srgbClr val="000000"/>
                                            </a:solidFill>
                                            <a:latin typeface="Cambria Math" panose="02040503050406030204" pitchFamily="18" charset="0"/>
                                            <a:ea typeface="仿宋" panose="02010609060101010101" pitchFamily="49" charset="-122"/>
                                          </a:rPr>
                                          <m:t>1</m:t>
                                        </m:r>
                                      </m:sup>
                                    </m:sSubSup>
                                  </m:e>
                                  <m:e>
                                    <m:sSubSup>
                                      <m:sSubSupPr>
                                        <m:ctrlPr>
                                          <a:rPr lang="en-US" altLang="zh-CN" sz="2000" i="1">
                                            <a:solidFill>
                                              <a:srgbClr val="000000"/>
                                            </a:solidFill>
                                            <a:latin typeface="Cambria Math" panose="02040503050406030204" pitchFamily="18" charset="0"/>
                                            <a:ea typeface="仿宋" panose="02010609060101010101" pitchFamily="49" charset="-122"/>
                                          </a:rPr>
                                        </m:ctrlPr>
                                      </m:sSubSupPr>
                                      <m:e>
                                        <m:r>
                                          <a:rPr lang="en-US" altLang="zh-CN" sz="2000" i="1">
                                            <a:solidFill>
                                              <a:srgbClr val="000000"/>
                                            </a:solidFill>
                                            <a:latin typeface="Cambria Math" panose="02040503050406030204" pitchFamily="18" charset="0"/>
                                            <a:ea typeface="仿宋" panose="02010609060101010101" pitchFamily="49" charset="-122"/>
                                          </a:rPr>
                                          <m:t>𝑋</m:t>
                                        </m:r>
                                      </m:e>
                                      <m:sub>
                                        <m:r>
                                          <a:rPr lang="en-US" altLang="zh-CN" sz="2000" b="0" i="1" smtClean="0">
                                            <a:solidFill>
                                              <a:srgbClr val="000000"/>
                                            </a:solidFill>
                                            <a:latin typeface="Cambria Math" panose="02040503050406030204" pitchFamily="18" charset="0"/>
                                            <a:ea typeface="仿宋" panose="02010609060101010101" pitchFamily="49" charset="-122"/>
                                          </a:rPr>
                                          <m:t>1</m:t>
                                        </m:r>
                                      </m:sub>
                                      <m:sup>
                                        <m:r>
                                          <a:rPr lang="en-US" altLang="zh-CN" sz="2000" b="0" i="1" smtClean="0">
                                            <a:solidFill>
                                              <a:srgbClr val="000000"/>
                                            </a:solidFill>
                                            <a:latin typeface="Cambria Math" panose="02040503050406030204" pitchFamily="18" charset="0"/>
                                            <a:ea typeface="仿宋" panose="02010609060101010101" pitchFamily="49" charset="-122"/>
                                          </a:rPr>
                                          <m:t>2</m:t>
                                        </m:r>
                                        <m:r>
                                          <a:rPr lang="en-US" altLang="zh-CN" sz="2000" b="0" i="1" smtClean="0">
                                            <a:solidFill>
                                              <a:srgbClr val="000000"/>
                                            </a:solidFill>
                                            <a:latin typeface="Cambria Math" panose="02040503050406030204" pitchFamily="18" charset="0"/>
                                            <a:ea typeface="仿宋" panose="02010609060101010101" pitchFamily="49" charset="-122"/>
                                          </a:rPr>
                                          <m:t>𝑡</m:t>
                                        </m:r>
                                        <m:r>
                                          <a:rPr lang="en-US" altLang="zh-CN" sz="2000" b="0" i="1" smtClean="0">
                                            <a:solidFill>
                                              <a:srgbClr val="000000"/>
                                            </a:solidFill>
                                            <a:latin typeface="Cambria Math" panose="02040503050406030204" pitchFamily="18" charset="0"/>
                                            <a:ea typeface="仿宋" panose="02010609060101010101" pitchFamily="49" charset="-122"/>
                                          </a:rPr>
                                          <m:t>−</m:t>
                                        </m:r>
                                        <m:r>
                                          <a:rPr lang="en-US" altLang="zh-CN" sz="2000" b="0" i="1" smtClean="0">
                                            <a:solidFill>
                                              <a:srgbClr val="000000"/>
                                            </a:solidFill>
                                            <a:latin typeface="Cambria Math" panose="02040503050406030204" pitchFamily="18" charset="0"/>
                                            <a:ea typeface="仿宋" panose="02010609060101010101" pitchFamily="49" charset="-122"/>
                                          </a:rPr>
                                          <m:t>1</m:t>
                                        </m:r>
                                      </m:sup>
                                    </m:sSubSup>
                                  </m:e>
                                </m:mr>
                              </m:m>
                            </m:e>
                            <m:e>
                              <m:r>
                                <a:rPr kumimoji="0" lang="en-US" altLang="zh-CN" sz="2000" b="1"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t>⋯</m:t>
                              </m:r>
                            </m:e>
                            <m:e>
                              <m:sSubSup>
                                <m:sSubSupPr>
                                  <m:ctrlPr>
                                    <a:rPr lang="en-US" altLang="zh-CN" sz="2000" i="1">
                                      <a:solidFill>
                                        <a:srgbClr val="000000"/>
                                      </a:solidFill>
                                      <a:latin typeface="Cambria Math" panose="02040503050406030204" pitchFamily="18" charset="0"/>
                                      <a:ea typeface="仿宋" panose="02010609060101010101" pitchFamily="49" charset="-122"/>
                                    </a:rPr>
                                  </m:ctrlPr>
                                </m:sSubSupPr>
                                <m:e>
                                  <m:r>
                                    <a:rPr lang="en-US" altLang="zh-CN" sz="2000" i="1">
                                      <a:solidFill>
                                        <a:srgbClr val="000000"/>
                                      </a:solidFill>
                                      <a:latin typeface="Cambria Math" panose="02040503050406030204" pitchFamily="18" charset="0"/>
                                      <a:ea typeface="仿宋" panose="02010609060101010101" pitchFamily="49" charset="-122"/>
                                    </a:rPr>
                                    <m:t>𝑋</m:t>
                                  </m:r>
                                </m:e>
                                <m:sub>
                                  <m:r>
                                    <a:rPr lang="en-US" altLang="zh-CN" sz="2000" b="0" i="1" smtClean="0">
                                      <a:solidFill>
                                        <a:srgbClr val="000000"/>
                                      </a:solidFill>
                                      <a:latin typeface="Cambria Math" panose="02040503050406030204" pitchFamily="18" charset="0"/>
                                      <a:ea typeface="仿宋" panose="02010609060101010101" pitchFamily="49" charset="-122"/>
                                    </a:rPr>
                                    <m:t>𝑣</m:t>
                                  </m:r>
                                  <m:r>
                                    <a:rPr lang="en-US" altLang="zh-CN" sz="2000" b="0" i="1" smtClean="0">
                                      <a:solidFill>
                                        <a:srgbClr val="000000"/>
                                      </a:solidFill>
                                      <a:latin typeface="Cambria Math" panose="02040503050406030204" pitchFamily="18" charset="0"/>
                                      <a:ea typeface="仿宋" panose="02010609060101010101" pitchFamily="49" charset="-122"/>
                                    </a:rPr>
                                    <m:t>−</m:t>
                                  </m:r>
                                  <m:r>
                                    <a:rPr lang="en-US" altLang="zh-CN" sz="2000" b="0" i="1" smtClean="0">
                                      <a:solidFill>
                                        <a:srgbClr val="000000"/>
                                      </a:solidFill>
                                      <a:latin typeface="Cambria Math" panose="02040503050406030204" pitchFamily="18" charset="0"/>
                                      <a:ea typeface="仿宋" panose="02010609060101010101" pitchFamily="49" charset="-122"/>
                                    </a:rPr>
                                    <m:t>1</m:t>
                                  </m:r>
                                </m:sub>
                                <m:sup>
                                  <m:r>
                                    <a:rPr lang="en-US" altLang="zh-CN" sz="2000" b="0" i="1" smtClean="0">
                                      <a:solidFill>
                                        <a:srgbClr val="000000"/>
                                      </a:solidFill>
                                      <a:latin typeface="Cambria Math" panose="02040503050406030204" pitchFamily="18" charset="0"/>
                                      <a:ea typeface="仿宋" panose="02010609060101010101" pitchFamily="49" charset="-122"/>
                                    </a:rPr>
                                    <m:t>2</m:t>
                                  </m:r>
                                  <m:r>
                                    <a:rPr lang="en-US" altLang="zh-CN" sz="2000" b="0" i="1" smtClean="0">
                                      <a:solidFill>
                                        <a:srgbClr val="000000"/>
                                      </a:solidFill>
                                      <a:latin typeface="Cambria Math" panose="02040503050406030204" pitchFamily="18" charset="0"/>
                                      <a:ea typeface="仿宋" panose="02010609060101010101" pitchFamily="49" charset="-122"/>
                                    </a:rPr>
                                    <m:t>𝑡</m:t>
                                  </m:r>
                                  <m:r>
                                    <a:rPr lang="en-US" altLang="zh-CN" sz="2000" b="0" i="1" smtClean="0">
                                      <a:solidFill>
                                        <a:srgbClr val="000000"/>
                                      </a:solidFill>
                                      <a:latin typeface="Cambria Math" panose="02040503050406030204" pitchFamily="18" charset="0"/>
                                      <a:ea typeface="仿宋" panose="02010609060101010101" pitchFamily="49" charset="-122"/>
                                    </a:rPr>
                                    <m:t>−</m:t>
                                  </m:r>
                                  <m:r>
                                    <a:rPr lang="en-US" altLang="zh-CN" sz="2000" b="0" i="1" smtClean="0">
                                      <a:solidFill>
                                        <a:srgbClr val="000000"/>
                                      </a:solidFill>
                                      <a:latin typeface="Cambria Math" panose="02040503050406030204" pitchFamily="18" charset="0"/>
                                      <a:ea typeface="仿宋" panose="02010609060101010101" pitchFamily="49" charset="-122"/>
                                    </a:rPr>
                                    <m:t>1</m:t>
                                  </m:r>
                                </m:sup>
                              </m:sSubSup>
                            </m:e>
                          </m:mr>
                        </m:m>
                      </m:e>
                    </m:d>
                    <m:d>
                      <m:dPr>
                        <m:begChr m:val="["/>
                        <m:endChr m:val="]"/>
                        <m:ctrlPr>
                          <a:rPr kumimoji="0" lang="en-US" altLang="zh-CN" sz="2000" b="1"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ctrlPr>
                      </m:dPr>
                      <m:e>
                        <m:m>
                          <m:mPr>
                            <m:mcs>
                              <m:mc>
                                <m:mcPr>
                                  <m:count m:val="1"/>
                                  <m:mcJc m:val="center"/>
                                </m:mcPr>
                              </m:mc>
                            </m:mcs>
                            <m:ctrlPr>
                              <a:rPr kumimoji="0" lang="en-US" altLang="zh-CN" sz="2000"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ctrlPr>
                          </m:mPr>
                          <m:mr>
                            <m:e>
                              <m:m>
                                <m:mPr>
                                  <m:mcs>
                                    <m:mc>
                                      <m:mcPr>
                                        <m:count m:val="1"/>
                                        <m:mcJc m:val="center"/>
                                      </m:mcPr>
                                    </m:mc>
                                  </m:mcs>
                                  <m:ctrlPr>
                                    <a:rPr kumimoji="0" lang="en-US" altLang="zh-CN" sz="2000"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ctrlPr>
                                </m:mPr>
                                <m:mr>
                                  <m:e>
                                    <m:sSub>
                                      <m:sSubPr>
                                        <m:ctrlPr>
                                          <a:rPr kumimoji="0" lang="en-US" altLang="zh-CN" sz="2000"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ctrlPr>
                                      </m:sSubPr>
                                      <m:e>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t>𝑌</m:t>
                                        </m:r>
                                      </m:e>
                                      <m:sub>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t>0</m:t>
                                        </m:r>
                                      </m:sub>
                                    </m:sSub>
                                  </m:e>
                                </m:mr>
                                <m:mr>
                                  <m:e>
                                    <m:sSub>
                                      <m:sSubPr>
                                        <m:ctrlPr>
                                          <a:rPr lang="en-US" altLang="zh-CN" sz="2000" i="1">
                                            <a:solidFill>
                                              <a:srgbClr val="000000"/>
                                            </a:solidFill>
                                            <a:latin typeface="Cambria Math" panose="02040503050406030204" pitchFamily="18" charset="0"/>
                                            <a:ea typeface="仿宋" panose="02010609060101010101" pitchFamily="49" charset="-122"/>
                                          </a:rPr>
                                        </m:ctrlPr>
                                      </m:sSubPr>
                                      <m:e>
                                        <m:r>
                                          <a:rPr lang="en-US" altLang="zh-CN" sz="2000" b="0" i="1">
                                            <a:solidFill>
                                              <a:srgbClr val="000000"/>
                                            </a:solidFill>
                                            <a:latin typeface="Cambria Math" panose="02040503050406030204" pitchFamily="18" charset="0"/>
                                            <a:ea typeface="仿宋" panose="02010609060101010101" pitchFamily="49" charset="-122"/>
                                          </a:rPr>
                                          <m:t>𝑌</m:t>
                                        </m:r>
                                      </m:e>
                                      <m:sub>
                                        <m:r>
                                          <a:rPr lang="en-US" altLang="zh-CN" sz="2000" b="0" i="1" smtClean="0">
                                            <a:solidFill>
                                              <a:srgbClr val="000000"/>
                                            </a:solidFill>
                                            <a:latin typeface="Cambria Math" panose="02040503050406030204" pitchFamily="18" charset="0"/>
                                            <a:ea typeface="仿宋" panose="02010609060101010101" pitchFamily="49" charset="-122"/>
                                          </a:rPr>
                                          <m:t>1</m:t>
                                        </m:r>
                                      </m:sub>
                                    </m:sSub>
                                  </m:e>
                                </m:mr>
                              </m:m>
                            </m:e>
                          </m:mr>
                          <m:mr>
                            <m:e>
                              <m:r>
                                <a:rPr lang="en-US" altLang="zh-CN" sz="2000" b="0" i="1">
                                  <a:solidFill>
                                    <a:srgbClr val="000000"/>
                                  </a:solidFill>
                                  <a:latin typeface="Cambria Math" panose="02040503050406030204" pitchFamily="18" charset="0"/>
                                  <a:ea typeface="Cambria Math" panose="02040503050406030204" pitchFamily="18" charset="0"/>
                                </a:rPr>
                                <m:t>⋮</m:t>
                              </m:r>
                            </m:e>
                          </m:mr>
                          <m:mr>
                            <m:e>
                              <m:sSub>
                                <m:sSubPr>
                                  <m:ctrlPr>
                                    <a:rPr lang="en-US" altLang="zh-CN" sz="2000" i="1">
                                      <a:solidFill>
                                        <a:srgbClr val="000000"/>
                                      </a:solidFill>
                                      <a:latin typeface="Cambria Math" panose="02040503050406030204" pitchFamily="18" charset="0"/>
                                      <a:ea typeface="仿宋" panose="02010609060101010101" pitchFamily="49" charset="-122"/>
                                    </a:rPr>
                                  </m:ctrlPr>
                                </m:sSubPr>
                                <m:e>
                                  <m:r>
                                    <a:rPr lang="en-US" altLang="zh-CN" sz="2000" b="0" i="1">
                                      <a:solidFill>
                                        <a:srgbClr val="000000"/>
                                      </a:solidFill>
                                      <a:latin typeface="Cambria Math" panose="02040503050406030204" pitchFamily="18" charset="0"/>
                                      <a:ea typeface="仿宋" panose="02010609060101010101" pitchFamily="49" charset="-122"/>
                                    </a:rPr>
                                    <m:t>𝑌</m:t>
                                  </m:r>
                                </m:e>
                                <m:sub>
                                  <m:r>
                                    <a:rPr lang="en-US" altLang="zh-CN" sz="2000" b="0" i="1" smtClean="0">
                                      <a:solidFill>
                                        <a:srgbClr val="000000"/>
                                      </a:solidFill>
                                      <a:latin typeface="Cambria Math" panose="02040503050406030204" pitchFamily="18" charset="0"/>
                                      <a:ea typeface="仿宋" panose="02010609060101010101" pitchFamily="49" charset="-122"/>
                                    </a:rPr>
                                    <m:t>𝑣</m:t>
                                  </m:r>
                                  <m:r>
                                    <a:rPr lang="en-US" altLang="zh-CN" sz="2000" b="0" i="1" smtClean="0">
                                      <a:solidFill>
                                        <a:srgbClr val="000000"/>
                                      </a:solidFill>
                                      <a:latin typeface="Cambria Math" panose="02040503050406030204" pitchFamily="18" charset="0"/>
                                      <a:ea typeface="仿宋" panose="02010609060101010101" pitchFamily="49" charset="-122"/>
                                    </a:rPr>
                                    <m:t>−</m:t>
                                  </m:r>
                                  <m:r>
                                    <a:rPr lang="en-US" altLang="zh-CN" sz="2000" b="0" i="1" smtClean="0">
                                      <a:solidFill>
                                        <a:srgbClr val="000000"/>
                                      </a:solidFill>
                                      <a:latin typeface="Cambria Math" panose="02040503050406030204" pitchFamily="18" charset="0"/>
                                      <a:ea typeface="仿宋" panose="02010609060101010101" pitchFamily="49" charset="-122"/>
                                    </a:rPr>
                                    <m:t>1</m:t>
                                  </m:r>
                                </m:sub>
                              </m:sSub>
                            </m:e>
                          </m:mr>
                        </m:m>
                      </m:e>
                    </m:d>
                  </m:oMath>
                </a14:m>
                <a:r>
                  <a:rPr kumimoji="0" lang="en-US" altLang="zh-CN" sz="2400" b="1" i="0" u="none" strike="noStrike" kern="120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rPr>
                  <a:t>=</a:t>
                </a:r>
                <a:r>
                  <a:rPr lang="en-US" altLang="zh-CN" sz="2400" b="1" dirty="0">
                    <a:solidFill>
                      <a:srgbClr val="000000"/>
                    </a:solidFill>
                    <a:ea typeface="仿宋" panose="02010609060101010101" pitchFamily="49" charset="-122"/>
                  </a:rPr>
                  <a:t> </a:t>
                </a:r>
                <a14:m>
                  <m:oMath xmlns:m="http://schemas.openxmlformats.org/officeDocument/2006/math">
                    <m:d>
                      <m:dPr>
                        <m:begChr m:val="["/>
                        <m:endChr m:val="]"/>
                        <m:ctrlPr>
                          <a:rPr lang="en-US" altLang="zh-CN" sz="2000" b="1" i="1">
                            <a:solidFill>
                              <a:srgbClr val="000000"/>
                            </a:solidFill>
                            <a:latin typeface="Cambria Math" panose="02040503050406030204" pitchFamily="18" charset="0"/>
                            <a:ea typeface="仿宋" panose="02010609060101010101" pitchFamily="49" charset="-122"/>
                          </a:rPr>
                        </m:ctrlPr>
                      </m:dPr>
                      <m:e>
                        <m:m>
                          <m:mPr>
                            <m:mcs>
                              <m:mc>
                                <m:mcPr>
                                  <m:count m:val="1"/>
                                  <m:mcJc m:val="center"/>
                                </m:mcPr>
                              </m:mc>
                            </m:mcs>
                            <m:ctrlPr>
                              <a:rPr lang="en-US" altLang="zh-CN" sz="2000" i="1">
                                <a:solidFill>
                                  <a:srgbClr val="000000"/>
                                </a:solidFill>
                                <a:latin typeface="Cambria Math" panose="02040503050406030204" pitchFamily="18" charset="0"/>
                                <a:ea typeface="仿宋" panose="02010609060101010101" pitchFamily="49" charset="-122"/>
                              </a:rPr>
                            </m:ctrlPr>
                          </m:mPr>
                          <m:mr>
                            <m:e>
                              <m:m>
                                <m:mPr>
                                  <m:mcs>
                                    <m:mc>
                                      <m:mcPr>
                                        <m:count m:val="1"/>
                                        <m:mcJc m:val="center"/>
                                      </m:mcPr>
                                    </m:mc>
                                  </m:mcs>
                                  <m:ctrlPr>
                                    <a:rPr lang="en-US" altLang="zh-CN" sz="2000" i="1">
                                      <a:solidFill>
                                        <a:srgbClr val="000000"/>
                                      </a:solidFill>
                                      <a:latin typeface="Cambria Math" panose="02040503050406030204" pitchFamily="18" charset="0"/>
                                      <a:ea typeface="仿宋" panose="02010609060101010101" pitchFamily="49" charset="-122"/>
                                    </a:rPr>
                                  </m:ctrlPr>
                                </m:mPr>
                                <m:mr>
                                  <m:e>
                                    <m:sSub>
                                      <m:sSubPr>
                                        <m:ctrlPr>
                                          <a:rPr lang="en-US" altLang="zh-CN" sz="2000" i="1">
                                            <a:solidFill>
                                              <a:srgbClr val="000000"/>
                                            </a:solidFill>
                                            <a:latin typeface="Cambria Math" panose="02040503050406030204" pitchFamily="18" charset="0"/>
                                            <a:ea typeface="仿宋" panose="02010609060101010101" pitchFamily="49" charset="-122"/>
                                          </a:rPr>
                                        </m:ctrlPr>
                                      </m:sSubPr>
                                      <m:e>
                                        <m:r>
                                          <a:rPr lang="en-US" altLang="zh-CN" sz="2000" b="0" i="1" smtClean="0">
                                            <a:solidFill>
                                              <a:srgbClr val="000000"/>
                                            </a:solidFill>
                                            <a:latin typeface="Cambria Math" panose="02040503050406030204" pitchFamily="18" charset="0"/>
                                            <a:ea typeface="仿宋" panose="02010609060101010101" pitchFamily="49" charset="-122"/>
                                          </a:rPr>
                                          <m:t>𝑆</m:t>
                                        </m:r>
                                      </m:e>
                                      <m:sub>
                                        <m:r>
                                          <a:rPr lang="en-US" altLang="zh-CN" sz="2000" i="1">
                                            <a:solidFill>
                                              <a:srgbClr val="000000"/>
                                            </a:solidFill>
                                            <a:latin typeface="Cambria Math" panose="02040503050406030204" pitchFamily="18" charset="0"/>
                                            <a:ea typeface="仿宋" panose="02010609060101010101" pitchFamily="49" charset="-122"/>
                                          </a:rPr>
                                          <m:t>0</m:t>
                                        </m:r>
                                      </m:sub>
                                    </m:sSub>
                                  </m:e>
                                </m:mr>
                                <m:mr>
                                  <m:e>
                                    <m:sSub>
                                      <m:sSubPr>
                                        <m:ctrlPr>
                                          <a:rPr lang="en-US" altLang="zh-CN" sz="2000" i="1">
                                            <a:solidFill>
                                              <a:srgbClr val="000000"/>
                                            </a:solidFill>
                                            <a:latin typeface="Cambria Math" panose="02040503050406030204" pitchFamily="18" charset="0"/>
                                            <a:ea typeface="仿宋" panose="02010609060101010101" pitchFamily="49" charset="-122"/>
                                          </a:rPr>
                                        </m:ctrlPr>
                                      </m:sSubPr>
                                      <m:e>
                                        <m:r>
                                          <a:rPr lang="en-US" altLang="zh-CN" sz="2000" b="0" i="1" smtClean="0">
                                            <a:solidFill>
                                              <a:srgbClr val="000000"/>
                                            </a:solidFill>
                                            <a:latin typeface="Cambria Math" panose="02040503050406030204" pitchFamily="18" charset="0"/>
                                            <a:ea typeface="仿宋" panose="02010609060101010101" pitchFamily="49" charset="-122"/>
                                          </a:rPr>
                                          <m:t>𝑆</m:t>
                                        </m:r>
                                      </m:e>
                                      <m:sub>
                                        <m:r>
                                          <a:rPr lang="en-US" altLang="zh-CN" sz="2000" i="1">
                                            <a:solidFill>
                                              <a:srgbClr val="000000"/>
                                            </a:solidFill>
                                            <a:latin typeface="Cambria Math" panose="02040503050406030204" pitchFamily="18" charset="0"/>
                                            <a:ea typeface="仿宋" panose="02010609060101010101" pitchFamily="49" charset="-122"/>
                                          </a:rPr>
                                          <m:t>1</m:t>
                                        </m:r>
                                      </m:sub>
                                    </m:sSub>
                                  </m:e>
                                </m:mr>
                              </m:m>
                            </m:e>
                          </m:mr>
                          <m:mr>
                            <m:e>
                              <m:r>
                                <a:rPr lang="en-US" altLang="zh-CN" sz="2000" i="1">
                                  <a:solidFill>
                                    <a:srgbClr val="000000"/>
                                  </a:solidFill>
                                  <a:latin typeface="Cambria Math" panose="02040503050406030204" pitchFamily="18" charset="0"/>
                                  <a:ea typeface="Cambria Math" panose="02040503050406030204" pitchFamily="18" charset="0"/>
                                </a:rPr>
                                <m:t>⋮</m:t>
                              </m:r>
                            </m:e>
                          </m:mr>
                          <m:mr>
                            <m:e>
                              <m:sSub>
                                <m:sSubPr>
                                  <m:ctrlPr>
                                    <a:rPr lang="en-US" altLang="zh-CN" sz="2000" i="1">
                                      <a:solidFill>
                                        <a:srgbClr val="000000"/>
                                      </a:solidFill>
                                      <a:latin typeface="Cambria Math" panose="02040503050406030204" pitchFamily="18" charset="0"/>
                                      <a:ea typeface="仿宋" panose="02010609060101010101" pitchFamily="49" charset="-122"/>
                                    </a:rPr>
                                  </m:ctrlPr>
                                </m:sSubPr>
                                <m:e>
                                  <m:r>
                                    <a:rPr lang="en-US" altLang="zh-CN" sz="2000" b="0" i="1" smtClean="0">
                                      <a:solidFill>
                                        <a:srgbClr val="000000"/>
                                      </a:solidFill>
                                      <a:latin typeface="Cambria Math" panose="02040503050406030204" pitchFamily="18" charset="0"/>
                                      <a:ea typeface="仿宋" panose="02010609060101010101" pitchFamily="49" charset="-122"/>
                                    </a:rPr>
                                    <m:t>𝑆</m:t>
                                  </m:r>
                                </m:e>
                                <m:sub>
                                  <m:r>
                                    <a:rPr lang="en-US" altLang="zh-CN" sz="2000" b="0" i="1" smtClean="0">
                                      <a:solidFill>
                                        <a:srgbClr val="000000"/>
                                      </a:solidFill>
                                      <a:latin typeface="Cambria Math" panose="02040503050406030204" pitchFamily="18" charset="0"/>
                                      <a:ea typeface="仿宋" panose="02010609060101010101" pitchFamily="49" charset="-122"/>
                                    </a:rPr>
                                    <m:t>2</m:t>
                                  </m:r>
                                  <m:r>
                                    <a:rPr lang="en-US" altLang="zh-CN" sz="2000" b="0" i="1" smtClean="0">
                                      <a:solidFill>
                                        <a:srgbClr val="000000"/>
                                      </a:solidFill>
                                      <a:latin typeface="Cambria Math" panose="02040503050406030204" pitchFamily="18" charset="0"/>
                                      <a:ea typeface="仿宋" panose="02010609060101010101" pitchFamily="49" charset="-122"/>
                                    </a:rPr>
                                    <m:t>𝑡</m:t>
                                  </m:r>
                                  <m:r>
                                    <a:rPr lang="en-US" altLang="zh-CN" sz="2000" i="1">
                                      <a:solidFill>
                                        <a:srgbClr val="000000"/>
                                      </a:solidFill>
                                      <a:latin typeface="Cambria Math" panose="02040503050406030204" pitchFamily="18" charset="0"/>
                                      <a:ea typeface="仿宋" panose="02010609060101010101" pitchFamily="49" charset="-122"/>
                                    </a:rPr>
                                    <m:t>−</m:t>
                                  </m:r>
                                  <m:r>
                                    <a:rPr lang="en-US" altLang="zh-CN" sz="2000" i="1">
                                      <a:solidFill>
                                        <a:srgbClr val="000000"/>
                                      </a:solidFill>
                                      <a:latin typeface="Cambria Math" panose="02040503050406030204" pitchFamily="18" charset="0"/>
                                      <a:ea typeface="仿宋" panose="02010609060101010101" pitchFamily="49" charset="-122"/>
                                    </a:rPr>
                                    <m:t>1</m:t>
                                  </m:r>
                                </m:sub>
                              </m:sSub>
                            </m:e>
                          </m:mr>
                        </m:m>
                      </m:e>
                    </m:d>
                  </m:oMath>
                </a14:m>
                <a:endParaRPr kumimoji="0" lang="en-US" altLang="zh-CN" sz="2400" b="1" i="0" u="none" strike="noStrike" kern="120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endParaRPr>
              </a:p>
            </p:txBody>
          </p:sp>
        </mc:Choice>
        <mc:Fallback>
          <p:sp>
            <p:nvSpPr>
              <p:cNvPr id="7" name="文本框 6"/>
              <p:cNvSpPr txBox="1">
                <a:spLocks noRot="1" noChangeAspect="1" noMove="1" noResize="1" noEditPoints="1" noAdjustHandles="1" noChangeArrowheads="1" noChangeShapeType="1" noTextEdit="1"/>
              </p:cNvSpPr>
              <p:nvPr/>
            </p:nvSpPr>
            <p:spPr>
              <a:xfrm>
                <a:off x="389373" y="1587117"/>
                <a:ext cx="8754627" cy="4337982"/>
              </a:xfrm>
              <a:prstGeom prst="rect">
                <a:avLst/>
              </a:prstGeom>
              <a:blipFill rotWithShape="1">
                <a:blip r:embed="rId1"/>
                <a:stretch>
                  <a:fillRect l="-1" t="-6" b="13"/>
                </a:stretch>
              </a:blipFill>
            </p:spPr>
            <p:txBody>
              <a:bodyPr/>
              <a:lstStyle/>
              <a:p>
                <a:r>
                  <a:rPr lang="zh-CN" altLang="en-US">
                    <a:noFill/>
                  </a:rPr>
                  <a:t> </a:t>
                </a:r>
              </a:p>
            </p:txBody>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en-US" altLang="zh-CN" sz="2400" dirty="0">
                <a:sym typeface="+mn-ea"/>
              </a:rPr>
              <a:t>R-S</a:t>
            </a:r>
            <a:r>
              <a:rPr lang="zh-CN" altLang="en-US" sz="2400" dirty="0">
                <a:sym typeface="+mn-ea"/>
              </a:rPr>
              <a:t>码的译码过程</a:t>
            </a:r>
            <a:endParaRPr lang="zh-CN" altLang="en-US" sz="2400" dirty="0">
              <a:sym typeface="+mn-ea"/>
            </a:endParaRPr>
          </a:p>
        </p:txBody>
      </p:sp>
      <mc:AlternateContent xmlns:mc="http://schemas.openxmlformats.org/markup-compatibility/2006">
        <mc:Choice xmlns:a14="http://schemas.microsoft.com/office/drawing/2010/main" Requires="a14">
          <p:sp>
            <p:nvSpPr>
              <p:cNvPr id="7" name="文本框 6"/>
              <p:cNvSpPr txBox="1"/>
              <p:nvPr/>
            </p:nvSpPr>
            <p:spPr>
              <a:xfrm>
                <a:off x="152516" y="990664"/>
                <a:ext cx="9144000" cy="5606920"/>
              </a:xfrm>
              <a:prstGeom prst="rect">
                <a:avLst/>
              </a:prstGeom>
              <a:noFill/>
            </p:spPr>
            <p:txBody>
              <a:bodyPr wrap="square">
                <a:spAutoFit/>
              </a:bodyPr>
              <a:lstStyle/>
              <a:p>
                <a:pPr marL="342900" indent="-342900">
                  <a:buFont typeface="Arial" panose="020B0604020202020204" pitchFamily="34" charset="0"/>
                  <a:buChar char="•"/>
                </a:pPr>
                <a:r>
                  <a:rPr lang="zh-CN" altLang="en-US" sz="2000" dirty="0">
                    <a:solidFill>
                      <a:schemeClr val="dk1"/>
                    </a:solidFill>
                    <a:latin typeface="+mn-ea"/>
                    <a:ea typeface="+mn-ea"/>
                  </a:rPr>
                  <a:t>定义：</a:t>
                </a:r>
                <a:endParaRPr kumimoji="0" lang="zh-CN" altLang="en-US" sz="2000" i="0" u="none" strike="noStrike" kern="1200" cap="none" spc="0" normalizeH="0" baseline="0" noProof="0" dirty="0">
                  <a:ln>
                    <a:noFill/>
                  </a:ln>
                  <a:solidFill>
                    <a:srgbClr val="0070C0"/>
                  </a:solidFill>
                  <a:effectLst/>
                  <a:uLnTx/>
                  <a:uFillTx/>
                  <a:latin typeface="+mn-ea"/>
                  <a:ea typeface="+mn-ea"/>
                  <a:cs typeface="+mn-cs"/>
                </a:endParaRPr>
              </a:p>
              <a:p>
                <a:pPr lvl="0">
                  <a:defRPr/>
                </a:pPr>
                <a14:m>
                  <m:oMathPara xmlns:m="http://schemas.openxmlformats.org/officeDocument/2006/math">
                    <m:oMathParaPr>
                      <m:jc m:val="centerGroup"/>
                    </m:oMathParaPr>
                    <m:oMath xmlns:m="http://schemas.openxmlformats.org/officeDocument/2006/math">
                      <m:r>
                        <a:rPr lang="en-US" altLang="zh-CN" sz="2000" b="0" i="1" dirty="0">
                          <a:latin typeface="Cambria Math" panose="02040503050406030204" pitchFamily="18" charset="0"/>
                        </a:rPr>
                        <m:t>𝛬</m:t>
                      </m:r>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𝑥</m:t>
                          </m:r>
                        </m:e>
                      </m:d>
                      <m:r>
                        <a:rPr lang="en-US" altLang="zh-CN" sz="2000" b="0" i="1" dirty="0" smtClean="0">
                          <a:latin typeface="Cambria Math" panose="02040503050406030204" pitchFamily="18" charset="0"/>
                        </a:rPr>
                        <m:t>=</m:t>
                      </m:r>
                      <m:nary>
                        <m:naryPr>
                          <m:chr m:val="∏"/>
                          <m:ctrlPr>
                            <a:rPr lang="en-US" altLang="zh-CN" sz="2000" b="0" i="1" dirty="0" smtClean="0">
                              <a:latin typeface="Cambria Math" panose="02040503050406030204" pitchFamily="18" charset="0"/>
                            </a:rPr>
                          </m:ctrlPr>
                        </m:naryPr>
                        <m:sub>
                          <m:r>
                            <m:rPr>
                              <m:brk m:alnAt="23"/>
                            </m:rPr>
                            <a:rPr lang="en-US" altLang="zh-CN" sz="2000" b="0" i="1" dirty="0" smtClean="0">
                              <a:latin typeface="Cambria Math" panose="02040503050406030204" pitchFamily="18" charset="0"/>
                            </a:rPr>
                            <m:t>𝑖</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0</m:t>
                          </m:r>
                        </m:sub>
                        <m:sup>
                          <m:r>
                            <a:rPr lang="en-US" altLang="zh-CN" sz="2000" b="0" i="1" dirty="0" smtClean="0">
                              <a:latin typeface="Cambria Math" panose="02040503050406030204" pitchFamily="18" charset="0"/>
                            </a:rPr>
                            <m:t>𝑣</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1</m:t>
                          </m:r>
                        </m:sup>
                        <m:e>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1</m:t>
                              </m:r>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𝑋</m:t>
                                  </m:r>
                                </m:e>
                                <m:sub>
                                  <m:r>
                                    <a:rPr lang="en-US" altLang="zh-CN" sz="2000" b="0" i="1" dirty="0" smtClean="0">
                                      <a:latin typeface="Cambria Math" panose="02040503050406030204" pitchFamily="18" charset="0"/>
                                    </a:rPr>
                                    <m:t>𝑖</m:t>
                                  </m:r>
                                </m:sub>
                              </m:sSub>
                              <m:r>
                                <a:rPr lang="en-US" altLang="zh-CN" sz="2000" b="0" i="1" dirty="0" smtClean="0">
                                  <a:latin typeface="Cambria Math" panose="02040503050406030204" pitchFamily="18" charset="0"/>
                                </a:rPr>
                                <m:t>𝑥</m:t>
                              </m:r>
                            </m:e>
                          </m:d>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1</m:t>
                          </m:r>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1" i="1" dirty="0">
                                  <a:latin typeface="Cambria Math" panose="02040503050406030204" pitchFamily="18" charset="0"/>
                                </a:rPr>
                                <m:t>𝛬</m:t>
                              </m:r>
                            </m:e>
                            <m:sub>
                              <m:r>
                                <a:rPr lang="en-US" altLang="zh-CN" sz="2000" b="0" i="1" dirty="0" smtClean="0">
                                  <a:latin typeface="Cambria Math" panose="02040503050406030204" pitchFamily="18" charset="0"/>
                                </a:rPr>
                                <m:t>1</m:t>
                              </m:r>
                            </m:sub>
                          </m:sSub>
                        </m:e>
                      </m:nary>
                      <m:r>
                        <a:rPr lang="en-US" altLang="zh-CN" sz="2000" b="0" i="1" dirty="0" smtClean="0">
                          <a:latin typeface="Cambria Math" panose="02040503050406030204" pitchFamily="18" charset="0"/>
                        </a:rPr>
                        <m:t>𝑥</m:t>
                      </m:r>
                      <m:r>
                        <a:rPr lang="en-US" altLang="zh-CN" sz="2000" b="0" i="1" dirty="0" smtClean="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b="1" i="1" dirty="0">
                              <a:latin typeface="Cambria Math" panose="02040503050406030204" pitchFamily="18" charset="0"/>
                            </a:rPr>
                            <m:t>𝛬</m:t>
                          </m:r>
                        </m:e>
                        <m:sub>
                          <m:r>
                            <a:rPr lang="en-US" altLang="zh-CN" sz="2000" b="0" i="1" dirty="0" smtClean="0">
                              <a:latin typeface="Cambria Math" panose="02040503050406030204" pitchFamily="18" charset="0"/>
                            </a:rPr>
                            <m:t>2</m:t>
                          </m:r>
                        </m:sub>
                      </m:sSub>
                      <m:sSup>
                        <m:sSupPr>
                          <m:ctrlPr>
                            <a:rPr lang="en-US" altLang="zh-CN" sz="2000" i="1" dirty="0" smtClean="0">
                              <a:latin typeface="Cambria Math" panose="02040503050406030204" pitchFamily="18" charset="0"/>
                            </a:rPr>
                          </m:ctrlPr>
                        </m:sSupPr>
                        <m:e>
                          <m:r>
                            <a:rPr lang="en-US" altLang="zh-CN" sz="2000" b="0" i="1" dirty="0" smtClean="0">
                              <a:latin typeface="Cambria Math" panose="02040503050406030204" pitchFamily="18" charset="0"/>
                            </a:rPr>
                            <m:t>𝑥</m:t>
                          </m:r>
                        </m:e>
                        <m:sup>
                          <m:r>
                            <a:rPr lang="en-US" altLang="zh-CN" sz="2000" b="0" i="1" dirty="0" smtClean="0">
                              <a:latin typeface="Cambria Math" panose="02040503050406030204" pitchFamily="18" charset="0"/>
                            </a:rPr>
                            <m:t>2</m:t>
                          </m:r>
                        </m:sup>
                      </m:sSup>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ea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b="1" i="1" dirty="0">
                              <a:latin typeface="Cambria Math" panose="02040503050406030204" pitchFamily="18" charset="0"/>
                            </a:rPr>
                            <m:t>𝛬</m:t>
                          </m:r>
                        </m:e>
                        <m:sub>
                          <m:r>
                            <a:rPr lang="en-US" altLang="zh-CN" sz="2000" b="0" i="1" dirty="0" smtClean="0">
                              <a:latin typeface="Cambria Math" panose="02040503050406030204" pitchFamily="18" charset="0"/>
                            </a:rPr>
                            <m:t>𝑣</m:t>
                          </m:r>
                        </m:sub>
                      </m:sSub>
                      <m:sSup>
                        <m:sSupPr>
                          <m:ctrlPr>
                            <a:rPr lang="en-US" altLang="zh-CN" sz="2000" i="1" dirty="0">
                              <a:latin typeface="Cambria Math" panose="02040503050406030204" pitchFamily="18" charset="0"/>
                            </a:rPr>
                          </m:ctrlPr>
                        </m:sSupPr>
                        <m:e>
                          <m:r>
                            <a:rPr lang="en-US" altLang="zh-CN" sz="2000" i="1" dirty="0">
                              <a:latin typeface="Cambria Math" panose="02040503050406030204" pitchFamily="18" charset="0"/>
                            </a:rPr>
                            <m:t>𝑥</m:t>
                          </m:r>
                        </m:e>
                        <m:sup>
                          <m:r>
                            <a:rPr lang="en-US" altLang="zh-CN" sz="2000" b="0" i="1" dirty="0" smtClean="0">
                              <a:latin typeface="Cambria Math" panose="02040503050406030204" pitchFamily="18" charset="0"/>
                            </a:rPr>
                            <m:t>𝑣</m:t>
                          </m:r>
                        </m:sup>
                      </m:sSup>
                    </m:oMath>
                  </m:oMathPara>
                </a14:m>
                <a:endParaRPr kumimoji="0" lang="en-US" altLang="zh-CN" sz="2000" i="1" u="none" strike="noStrike" kern="1200" cap="none" spc="0" normalizeH="0" baseline="0" noProof="0" dirty="0">
                  <a:ln>
                    <a:noFill/>
                  </a:ln>
                  <a:solidFill>
                    <a:srgbClr val="000000"/>
                  </a:solidFill>
                  <a:effectLst/>
                  <a:uLnTx/>
                  <a:uFillTx/>
                  <a:latin typeface="+mn-lt"/>
                  <a:ea typeface="仿宋" panose="02010609060101010101" pitchFamily="49" charset="-122"/>
                </a:endParaRPr>
              </a:p>
              <a:p>
                <a:r>
                  <a:rPr lang="zh-CN" altLang="en-US" sz="2000" b="1" dirty="0">
                    <a:solidFill>
                      <a:schemeClr val="dk1"/>
                    </a:solidFill>
                    <a:latin typeface="仿宋" panose="02010609060101010101" pitchFamily="49" charset="-122"/>
                    <a:ea typeface="仿宋" panose="02010609060101010101" pitchFamily="49" charset="-122"/>
                  </a:rPr>
                  <a:t>   </a:t>
                </a:r>
                <a:r>
                  <a:rPr lang="zh-CN" altLang="en-US" sz="2000" dirty="0">
                    <a:solidFill>
                      <a:schemeClr val="dk1"/>
                    </a:solidFill>
                    <a:latin typeface="+mn-ea"/>
                    <a:ea typeface="+mn-ea"/>
                  </a:rPr>
                  <a:t>当</a:t>
                </a:r>
                <a14:m>
                  <m:oMath xmlns:m="http://schemas.openxmlformats.org/officeDocument/2006/math">
                    <m:r>
                      <a:rPr lang="en-US" altLang="zh-CN" sz="2000" b="0" i="1">
                        <a:solidFill>
                          <a:schemeClr val="dk1"/>
                        </a:solidFill>
                        <a:latin typeface="Cambria Math" panose="02040503050406030204" pitchFamily="18" charset="0"/>
                        <a:ea typeface="仿宋" panose="02010609060101010101" pitchFamily="49" charset="-122"/>
                      </a:rPr>
                      <m:t>0</m:t>
                    </m:r>
                    <m:r>
                      <a:rPr lang="zh-CN" altLang="en-US" sz="2000" b="0">
                        <a:solidFill>
                          <a:schemeClr val="dk1"/>
                        </a:solidFill>
                        <a:latin typeface="Cambria Math" panose="02040503050406030204" pitchFamily="18" charset="0"/>
                        <a:ea typeface="仿宋" panose="02010609060101010101" pitchFamily="49" charset="-122"/>
                      </a:rPr>
                      <m:t>≤</m:t>
                    </m:r>
                    <m:r>
                      <m:rPr>
                        <m:sty m:val="p"/>
                      </m:rPr>
                      <a:rPr lang="en-US" altLang="zh-CN" sz="2000" b="0" i="1">
                        <a:solidFill>
                          <a:schemeClr val="dk1"/>
                        </a:solidFill>
                        <a:latin typeface="Cambria Math" panose="02040503050406030204" pitchFamily="18" charset="0"/>
                        <a:ea typeface="仿宋" panose="02010609060101010101" pitchFamily="49" charset="-122"/>
                      </a:rPr>
                      <m:t>i</m:t>
                    </m:r>
                    <m:r>
                      <a:rPr lang="en-US" altLang="zh-CN" sz="2000" b="0">
                        <a:solidFill>
                          <a:schemeClr val="dk1"/>
                        </a:solidFill>
                        <a:latin typeface="Cambria Math" panose="02040503050406030204" pitchFamily="18" charset="0"/>
                        <a:ea typeface="仿宋" panose="02010609060101010101" pitchFamily="49" charset="-122"/>
                      </a:rPr>
                      <m:t>&lt;</m:t>
                    </m:r>
                    <m:r>
                      <m:rPr>
                        <m:sty m:val="p"/>
                      </m:rPr>
                      <a:rPr lang="zh-CN" altLang="en-US" sz="2000" b="0" i="1">
                        <a:solidFill>
                          <a:schemeClr val="dk1"/>
                        </a:solidFill>
                        <a:latin typeface="Cambria Math" panose="02040503050406030204" pitchFamily="18" charset="0"/>
                        <a:ea typeface="仿宋" panose="02010609060101010101" pitchFamily="49" charset="-122"/>
                      </a:rPr>
                      <m:t>ν</m:t>
                    </m:r>
                  </m:oMath>
                </a14:m>
                <a:r>
                  <a:rPr lang="zh-CN" altLang="en-US" sz="2000" dirty="0">
                    <a:solidFill>
                      <a:schemeClr val="dk1"/>
                    </a:solidFill>
                    <a:latin typeface="+mn-ea"/>
                    <a:ea typeface="+mn-ea"/>
                  </a:rPr>
                  <a:t>时，有</a:t>
                </a:r>
                <a:endParaRPr lang="en-US" altLang="zh-CN" sz="2000" dirty="0">
                  <a:solidFill>
                    <a:schemeClr val="dk1"/>
                  </a:solidFill>
                  <a:latin typeface="+mn-ea"/>
                  <a:ea typeface="+mn-ea"/>
                </a:endParaRPr>
              </a:p>
              <a:p>
                <a:pPr lvl="0">
                  <a:defRPr/>
                </a:pPr>
                <a:r>
                  <a:rPr kumimoji="0" lang="en-US" altLang="zh-CN" sz="2000" b="0" u="none" strike="noStrike" kern="1200" cap="none" spc="0" normalizeH="0" baseline="0" noProof="0" dirty="0">
                    <a:ln>
                      <a:noFill/>
                    </a:ln>
                    <a:solidFill>
                      <a:srgbClr val="000000"/>
                    </a:solidFill>
                    <a:effectLst/>
                    <a:uLnTx/>
                    <a:uFillTx/>
                    <a:ea typeface="仿宋" panose="02010609060101010101" pitchFamily="49" charset="-122"/>
                  </a:rPr>
                  <a:t>                    </a:t>
                </a:r>
                <a14:m>
                  <m:oMath xmlns:m="http://schemas.openxmlformats.org/officeDocument/2006/math">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t>0</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t>=</m:t>
                    </m:r>
                    <m:r>
                      <a:rPr lang="en-US" altLang="zh-CN" sz="2000" i="1" dirty="0">
                        <a:latin typeface="Cambria Math" panose="02040503050406030204" pitchFamily="18" charset="0"/>
                      </a:rPr>
                      <m:t>𝛬</m:t>
                    </m:r>
                    <m:d>
                      <m:dPr>
                        <m:ctrlPr>
                          <a:rPr lang="en-US" altLang="zh-CN" sz="2000" b="0" i="1" dirty="0" smtClean="0">
                            <a:latin typeface="Cambria Math" panose="02040503050406030204" pitchFamily="18" charset="0"/>
                          </a:rPr>
                        </m:ctrlPr>
                      </m:dPr>
                      <m:e>
                        <m:sSubSup>
                          <m:sSubSupPr>
                            <m:ctrlPr>
                              <a:rPr lang="en-US" altLang="zh-CN" sz="2000" b="0" i="1" dirty="0" smtClean="0">
                                <a:latin typeface="Cambria Math" panose="02040503050406030204" pitchFamily="18" charset="0"/>
                              </a:rPr>
                            </m:ctrlPr>
                          </m:sSubSupPr>
                          <m:e>
                            <m:r>
                              <a:rPr lang="en-US" altLang="zh-CN" sz="2000" b="0" i="1" dirty="0" smtClean="0">
                                <a:latin typeface="Cambria Math" panose="02040503050406030204" pitchFamily="18" charset="0"/>
                              </a:rPr>
                              <m:t>𝑋</m:t>
                            </m:r>
                          </m:e>
                          <m:sub>
                            <m:r>
                              <a:rPr lang="en-US" altLang="zh-CN" sz="2000" b="0" i="1" dirty="0" smtClean="0">
                                <a:latin typeface="Cambria Math" panose="02040503050406030204" pitchFamily="18" charset="0"/>
                              </a:rPr>
                              <m:t>𝑖</m:t>
                            </m:r>
                          </m:sub>
                          <m:sup>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1</m:t>
                            </m:r>
                          </m:sup>
                        </m:sSubSup>
                      </m:e>
                    </m:d>
                    <m:r>
                      <a:rPr lang="en-US" altLang="zh-CN" sz="2000" b="0" i="0" dirty="0" smtClean="0">
                        <a:latin typeface="Cambria Math" panose="02040503050406030204" pitchFamily="18" charset="0"/>
                      </a:rPr>
                      <m:t>=</m:t>
                    </m:r>
                    <m:r>
                      <a:rPr lang="en-US" altLang="zh-CN" sz="2000" b="0" i="0" dirty="0" smtClean="0">
                        <a:latin typeface="Cambria Math" panose="02040503050406030204" pitchFamily="18" charset="0"/>
                      </a:rPr>
                      <m:t>1</m:t>
                    </m:r>
                    <m:r>
                      <a:rPr lang="en-US" altLang="zh-CN" sz="2000" b="0" i="0"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i="1" dirty="0">
                            <a:latin typeface="Cambria Math" panose="02040503050406030204" pitchFamily="18" charset="0"/>
                          </a:rPr>
                          <m:t>𝛬</m:t>
                        </m:r>
                      </m:e>
                      <m:sub>
                        <m:r>
                          <a:rPr lang="en-US" altLang="zh-CN" sz="2000" b="0" i="1" dirty="0" smtClean="0">
                            <a:latin typeface="Cambria Math" panose="02040503050406030204" pitchFamily="18" charset="0"/>
                          </a:rPr>
                          <m:t>1</m:t>
                        </m:r>
                      </m:sub>
                    </m:sSub>
                    <m:sSubSup>
                      <m:sSubSupPr>
                        <m:ctrlPr>
                          <a:rPr lang="en-US" altLang="zh-CN" sz="2000" i="1" dirty="0">
                            <a:latin typeface="Cambria Math" panose="02040503050406030204" pitchFamily="18" charset="0"/>
                          </a:rPr>
                        </m:ctrlPr>
                      </m:sSubSupPr>
                      <m:e>
                        <m:r>
                          <a:rPr lang="en-US" altLang="zh-CN" sz="2000" b="0" i="1" dirty="0" smtClean="0">
                            <a:latin typeface="Cambria Math" panose="02040503050406030204" pitchFamily="18" charset="0"/>
                          </a:rPr>
                          <m:t>𝑋</m:t>
                        </m:r>
                      </m:e>
                      <m:sub>
                        <m:r>
                          <a:rPr lang="en-US" altLang="zh-CN" sz="2000" i="1" dirty="0">
                            <a:latin typeface="Cambria Math" panose="02040503050406030204" pitchFamily="18" charset="0"/>
                          </a:rPr>
                          <m:t>𝑖</m:t>
                        </m:r>
                      </m:sub>
                      <m:sup>
                        <m:r>
                          <a:rPr lang="en-US" altLang="zh-CN" sz="2000" i="1" dirty="0">
                            <a:latin typeface="Cambria Math" panose="02040503050406030204" pitchFamily="18" charset="0"/>
                          </a:rPr>
                          <m:t>−</m:t>
                        </m:r>
                        <m:r>
                          <a:rPr lang="en-US" altLang="zh-CN" sz="2000" i="1" dirty="0">
                            <a:latin typeface="Cambria Math" panose="02040503050406030204" pitchFamily="18" charset="0"/>
                          </a:rPr>
                          <m:t>1</m:t>
                        </m:r>
                      </m:sup>
                    </m:sSubSup>
                    <m:r>
                      <a:rPr lang="en-US" altLang="zh-CN" sz="2000" b="0" i="1" dirty="0" smtClean="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𝛬</m:t>
                        </m:r>
                      </m:e>
                      <m:sub>
                        <m:r>
                          <a:rPr lang="en-US" altLang="zh-CN" sz="2000" b="0" i="1" dirty="0" smtClean="0">
                            <a:latin typeface="Cambria Math" panose="02040503050406030204" pitchFamily="18" charset="0"/>
                          </a:rPr>
                          <m:t>2</m:t>
                        </m:r>
                      </m:sub>
                    </m:sSub>
                    <m:sSubSup>
                      <m:sSubSupPr>
                        <m:ctrlPr>
                          <a:rPr lang="en-US" altLang="zh-CN" sz="2000" i="1" dirty="0">
                            <a:latin typeface="Cambria Math" panose="02040503050406030204" pitchFamily="18" charset="0"/>
                          </a:rPr>
                        </m:ctrlPr>
                      </m:sSubSupPr>
                      <m:e>
                        <m:r>
                          <a:rPr lang="en-US" altLang="zh-CN" sz="2000" b="0" i="1" dirty="0" smtClean="0">
                            <a:latin typeface="Cambria Math" panose="02040503050406030204" pitchFamily="18" charset="0"/>
                          </a:rPr>
                          <m:t>𝑋</m:t>
                        </m:r>
                      </m:e>
                      <m:sub>
                        <m:r>
                          <a:rPr lang="en-US" altLang="zh-CN" sz="2000" i="1" dirty="0">
                            <a:latin typeface="Cambria Math" panose="02040503050406030204" pitchFamily="18" charset="0"/>
                          </a:rPr>
                          <m:t>𝑖</m:t>
                        </m:r>
                      </m:sub>
                      <m:sup>
                        <m:r>
                          <a:rPr lang="en-US" altLang="zh-CN" sz="2000" i="1" dirty="0">
                            <a:latin typeface="Cambria Math" panose="02040503050406030204" pitchFamily="18" charset="0"/>
                          </a:rPr>
                          <m:t>−</m:t>
                        </m:r>
                        <m:r>
                          <a:rPr lang="en-US" altLang="zh-CN" sz="2000" b="0" i="1" dirty="0" smtClean="0">
                            <a:latin typeface="Cambria Math" panose="02040503050406030204" pitchFamily="18" charset="0"/>
                          </a:rPr>
                          <m:t>2</m:t>
                        </m:r>
                      </m:sup>
                    </m:sSubSup>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ea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𝛬</m:t>
                        </m:r>
                      </m:e>
                      <m:sub>
                        <m:r>
                          <a:rPr lang="en-US" altLang="zh-CN" sz="2000" b="0" i="1" dirty="0" smtClean="0">
                            <a:latin typeface="Cambria Math" panose="02040503050406030204" pitchFamily="18" charset="0"/>
                          </a:rPr>
                          <m:t>𝑣</m:t>
                        </m:r>
                      </m:sub>
                    </m:sSub>
                    <m:sSubSup>
                      <m:sSubSupPr>
                        <m:ctrlPr>
                          <a:rPr lang="en-US" altLang="zh-CN" sz="2000" i="1" dirty="0">
                            <a:latin typeface="Cambria Math" panose="02040503050406030204" pitchFamily="18" charset="0"/>
                          </a:rPr>
                        </m:ctrlPr>
                      </m:sSubSupPr>
                      <m:e>
                        <m:r>
                          <a:rPr lang="en-US" altLang="zh-CN" sz="2000" b="0" i="1" dirty="0" smtClean="0">
                            <a:latin typeface="Cambria Math" panose="02040503050406030204" pitchFamily="18" charset="0"/>
                          </a:rPr>
                          <m:t>𝑋</m:t>
                        </m:r>
                      </m:e>
                      <m:sub>
                        <m:r>
                          <a:rPr lang="en-US" altLang="zh-CN" sz="2000" i="1" dirty="0">
                            <a:latin typeface="Cambria Math" panose="02040503050406030204" pitchFamily="18" charset="0"/>
                          </a:rPr>
                          <m:t>𝑖</m:t>
                        </m:r>
                      </m:sub>
                      <m:sup>
                        <m:r>
                          <a:rPr lang="en-US" altLang="zh-CN" sz="2000" i="1" dirty="0">
                            <a:latin typeface="Cambria Math" panose="02040503050406030204" pitchFamily="18" charset="0"/>
                          </a:rPr>
                          <m:t>−</m:t>
                        </m:r>
                        <m:r>
                          <a:rPr lang="en-US" altLang="zh-CN" sz="2000" b="0" i="1" dirty="0" smtClean="0">
                            <a:latin typeface="Cambria Math" panose="02040503050406030204" pitchFamily="18" charset="0"/>
                          </a:rPr>
                          <m:t>𝑣</m:t>
                        </m:r>
                      </m:sup>
                    </m:sSubSup>
                  </m:oMath>
                </a14:m>
                <a:endParaRPr kumimoji="0" lang="en-US" altLang="zh-CN" sz="2000" b="1" i="0" u="none" strike="noStrike" kern="1200" cap="none" spc="0" normalizeH="0" baseline="0" noProof="0" dirty="0">
                  <a:ln>
                    <a:noFill/>
                  </a:ln>
                  <a:solidFill>
                    <a:srgbClr val="000000"/>
                  </a:solidFill>
                  <a:effectLst/>
                  <a:uLnTx/>
                  <a:uFillTx/>
                  <a:latin typeface="+mn-lt"/>
                  <a:ea typeface="仿宋" panose="02010609060101010101" pitchFamily="49" charset="-122"/>
                </a:endParaRPr>
              </a:p>
              <a:p>
                <a:r>
                  <a:rPr lang="zh-CN" altLang="en-US" sz="2000" b="1" dirty="0">
                    <a:solidFill>
                      <a:schemeClr val="dk1"/>
                    </a:solidFill>
                    <a:latin typeface="仿宋" panose="02010609060101010101" pitchFamily="49" charset="-122"/>
                    <a:ea typeface="仿宋" panose="02010609060101010101" pitchFamily="49" charset="-122"/>
                  </a:rPr>
                  <a:t>   </a:t>
                </a:r>
                <a:r>
                  <a:rPr lang="zh-CN" altLang="en-US" sz="2000" dirty="0">
                    <a:solidFill>
                      <a:schemeClr val="dk1"/>
                    </a:solidFill>
                    <a:latin typeface="+mn-ea"/>
                    <a:ea typeface="+mn-ea"/>
                  </a:rPr>
                  <a:t>这是一个显而易见的结果，因为</a:t>
                </a:r>
                <a:endParaRPr lang="en-US" altLang="zh-CN" sz="2000" dirty="0">
                  <a:solidFill>
                    <a:schemeClr val="dk1"/>
                  </a:solidFill>
                  <a:latin typeface="+mn-ea"/>
                  <a:ea typeface="+mn-ea"/>
                </a:endParaRPr>
              </a:p>
              <a:p>
                <a:pPr marL="0" marR="0" lvl="0" indent="0" algn="l" defTabSz="914400" eaLnBrk="0" fontAlgn="base" latinLnBrk="0" hangingPunct="0">
                  <a:lnSpc>
                    <a:spcPct val="100000"/>
                  </a:lnSpc>
                  <a:spcBef>
                    <a:spcPct val="0"/>
                  </a:spcBef>
                  <a:spcAft>
                    <a:spcPct val="0"/>
                  </a:spcAft>
                  <a:buClrTx/>
                  <a:buSzTx/>
                  <a:buFontTx/>
                  <a:buNone/>
                  <a:defRPr/>
                </a:pPr>
                <a:r>
                  <a:rPr kumimoji="0" lang="en-US" altLang="zh-CN" sz="2000" u="none" strike="noStrike" kern="1200" cap="none" spc="0" normalizeH="0" baseline="0" noProof="0" dirty="0">
                    <a:ln>
                      <a:noFill/>
                    </a:ln>
                    <a:solidFill>
                      <a:srgbClr val="000000"/>
                    </a:solidFill>
                    <a:effectLst/>
                    <a:uLnTx/>
                    <a:uFillTx/>
                    <a:ea typeface="仿宋" panose="02010609060101010101" pitchFamily="49" charset="-122"/>
                  </a:rPr>
                  <a:t>                    </a:t>
                </a:r>
                <a14:m>
                  <m:oMath xmlns:m="http://schemas.openxmlformats.org/officeDocument/2006/math">
                    <m:d>
                      <m:dPr>
                        <m:ctrlPr>
                          <a:rPr kumimoji="0" lang="en-US" altLang="zh-CN" sz="2000"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ctrlPr>
                      </m:dPr>
                      <m:e>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t>1</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t>−</m:t>
                        </m:r>
                        <m:sSub>
                          <m:sSubPr>
                            <m:ctrlPr>
                              <a:rPr kumimoji="0" lang="en-US" altLang="zh-CN" sz="2000"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ctrlPr>
                          </m:sSubPr>
                          <m:e>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t>𝑋</m:t>
                            </m:r>
                          </m:e>
                          <m:sub>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t>𝑖</m:t>
                            </m:r>
                          </m:sub>
                        </m:sSub>
                        <m:sSubSup>
                          <m:sSubSupPr>
                            <m:ctrlPr>
                              <a:rPr kumimoji="0" lang="en-US" altLang="zh-CN" sz="2000"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ctrlPr>
                          </m:sSubSupPr>
                          <m:e>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t>𝑋</m:t>
                            </m:r>
                          </m:e>
                          <m:sub>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t>𝑖</m:t>
                            </m:r>
                          </m:sub>
                          <m:sup>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t>−</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t>1</m:t>
                            </m:r>
                          </m:sup>
                        </m:sSubSup>
                      </m:e>
                    </m:d>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t>=</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t>1</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t>−</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t>1</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t>=</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t>0</m:t>
                    </m:r>
                  </m:oMath>
                </a14:m>
                <a:endParaRPr kumimoji="0" lang="en-US" altLang="zh-CN" sz="2000" i="0" u="none" strike="noStrike" kern="1200" cap="none" spc="0" normalizeH="0" baseline="0" noProof="0" dirty="0">
                  <a:ln>
                    <a:noFill/>
                  </a:ln>
                  <a:solidFill>
                    <a:srgbClr val="000000"/>
                  </a:solidFill>
                  <a:effectLst/>
                  <a:uLnTx/>
                  <a:uFillTx/>
                  <a:latin typeface="+mn-lt"/>
                  <a:ea typeface="仿宋" panose="02010609060101010101" pitchFamily="49" charset="-122"/>
                </a:endParaRPr>
              </a:p>
              <a:p>
                <a:pPr marL="0" marR="0" lvl="0" indent="0" algn="l" defTabSz="914400" eaLnBrk="0" fontAlgn="base" latinLnBrk="0" hangingPunct="0">
                  <a:lnSpc>
                    <a:spcPct val="100000"/>
                  </a:lnSpc>
                  <a:spcBef>
                    <a:spcPct val="0"/>
                  </a:spcBef>
                  <a:spcAft>
                    <a:spcPct val="0"/>
                  </a:spcAft>
                  <a:buClrTx/>
                  <a:buSzTx/>
                  <a:buFontTx/>
                  <a:buNone/>
                  <a:defRPr/>
                </a:pPr>
                <a:endParaRPr kumimoji="0" lang="en-US" altLang="zh-CN" sz="2000" i="0" u="none" strike="noStrike" kern="1200" cap="none" spc="0" normalizeH="0" baseline="0" noProof="0" dirty="0">
                  <a:ln>
                    <a:noFill/>
                  </a:ln>
                  <a:solidFill>
                    <a:srgbClr val="000000"/>
                  </a:solidFill>
                  <a:effectLst/>
                  <a:uLnTx/>
                  <a:uFillTx/>
                  <a:latin typeface="+mn-lt"/>
                  <a:ea typeface="仿宋" panose="02010609060101010101" pitchFamily="49" charset="-122"/>
                </a:endParaRPr>
              </a:p>
              <a:p>
                <a:pPr marL="0" marR="0" lvl="0" indent="0" algn="l" defTabSz="914400" eaLnBrk="0" fontAlgn="base" latinLnBrk="0" hangingPunct="0">
                  <a:lnSpc>
                    <a:spcPct val="100000"/>
                  </a:lnSpc>
                  <a:spcBef>
                    <a:spcPct val="0"/>
                  </a:spcBef>
                  <a:spcAft>
                    <a:spcPct val="0"/>
                  </a:spcAft>
                  <a:buClrTx/>
                  <a:buSzTx/>
                  <a:buFontTx/>
                  <a:buNone/>
                  <a:defRPr/>
                </a:pPr>
                <a:endParaRPr kumimoji="0" lang="en-US" altLang="zh-CN" sz="2000" i="0" u="none" strike="noStrike" kern="1200" cap="none" spc="0" normalizeH="0" baseline="0" noProof="0" dirty="0">
                  <a:ln>
                    <a:noFill/>
                  </a:ln>
                  <a:solidFill>
                    <a:srgbClr val="000000"/>
                  </a:solidFill>
                  <a:effectLst/>
                  <a:uLnTx/>
                  <a:uFillTx/>
                  <a:latin typeface="+mn-lt"/>
                  <a:ea typeface="仿宋" panose="02010609060101010101" pitchFamily="49" charset="-122"/>
                </a:endParaRPr>
              </a:p>
              <a:p>
                <a:pPr marL="342900" lvl="0" indent="-342900" rtl="0" eaLnBrk="1" fontAlgn="auto" hangingPunct="1">
                  <a:spcBef>
                    <a:spcPts val="0"/>
                  </a:spcBef>
                  <a:spcAft>
                    <a:spcPts val="0"/>
                  </a:spcAft>
                  <a:buFont typeface="Arial" panose="020B0604020202020204" pitchFamily="34" charset="0"/>
                  <a:buChar char="•"/>
                </a:pPr>
                <a:r>
                  <a:rPr lang="zh-CN" altLang="en-US" sz="2000" dirty="0">
                    <a:solidFill>
                      <a:schemeClr val="dk1"/>
                    </a:solidFill>
                    <a:latin typeface="+mn-ea"/>
                    <a:ea typeface="+mn-ea"/>
                  </a:rPr>
                  <a:t>由上面的</a:t>
                </a:r>
                <a:r>
                  <a:rPr lang="en-US" altLang="zh-CN" sz="2000" dirty="0">
                    <a:solidFill>
                      <a:schemeClr val="dk1"/>
                    </a:solidFill>
                    <a:latin typeface="+mn-ea"/>
                    <a:ea typeface="+mn-ea"/>
                  </a:rPr>
                  <a:t>0</a:t>
                </a:r>
                <a:r>
                  <a:rPr lang="zh-CN" altLang="en-US" sz="2000" dirty="0">
                    <a:solidFill>
                      <a:schemeClr val="dk1"/>
                    </a:solidFill>
                    <a:latin typeface="+mn-ea"/>
                    <a:ea typeface="+mn-ea"/>
                  </a:rPr>
                  <a:t>等式，两边同乘以</a:t>
                </a:r>
                <a14:m>
                  <m:oMath xmlns:m="http://schemas.openxmlformats.org/officeDocument/2006/math">
                    <m:sSub>
                      <m:sSubPr>
                        <m:ctrlPr>
                          <a:rPr lang="en-US" altLang="zh-CN" sz="2000" i="1">
                            <a:solidFill>
                              <a:schemeClr val="dk1"/>
                            </a:solidFill>
                            <a:latin typeface="Cambria Math" panose="02040503050406030204" pitchFamily="18" charset="0"/>
                            <a:ea typeface="+mn-ea"/>
                          </a:rPr>
                        </m:ctrlPr>
                      </m:sSubPr>
                      <m:e>
                        <m:r>
                          <a:rPr lang="en-US" altLang="zh-CN" sz="2000" b="0" i="1">
                            <a:solidFill>
                              <a:schemeClr val="dk1"/>
                            </a:solidFill>
                            <a:latin typeface="Cambria Math" panose="02040503050406030204" pitchFamily="18" charset="0"/>
                            <a:ea typeface="+mn-ea"/>
                          </a:rPr>
                          <m:t>𝑌</m:t>
                        </m:r>
                      </m:e>
                      <m:sub>
                        <m:r>
                          <a:rPr lang="en-US" altLang="zh-CN" sz="2000" b="0" i="1">
                            <a:solidFill>
                              <a:schemeClr val="dk1"/>
                            </a:solidFill>
                            <a:latin typeface="Cambria Math" panose="02040503050406030204" pitchFamily="18" charset="0"/>
                            <a:ea typeface="+mn-ea"/>
                          </a:rPr>
                          <m:t>𝑖</m:t>
                        </m:r>
                      </m:sub>
                    </m:sSub>
                  </m:oMath>
                </a14:m>
                <a:r>
                  <a:rPr lang="en-US" altLang="zh-CN" sz="2000" dirty="0">
                    <a:solidFill>
                      <a:schemeClr val="dk1"/>
                    </a:solidFill>
                    <a:latin typeface="+mn-lt"/>
                    <a:ea typeface="+mn-ea"/>
                  </a:rPr>
                  <a:t> </a:t>
                </a:r>
                <a14:m>
                  <m:oMath xmlns:m="http://schemas.openxmlformats.org/officeDocument/2006/math">
                    <m:sSubSup>
                      <m:sSubSupPr>
                        <m:ctrlPr>
                          <a:rPr lang="en-US" altLang="zh-CN" sz="2000" i="1" dirty="0">
                            <a:solidFill>
                              <a:schemeClr val="dk1"/>
                            </a:solidFill>
                            <a:latin typeface="Cambria Math" panose="02040503050406030204" pitchFamily="18" charset="0"/>
                            <a:ea typeface="+mn-ea"/>
                          </a:rPr>
                        </m:ctrlPr>
                      </m:sSubSupPr>
                      <m:e>
                        <m:r>
                          <a:rPr lang="en-US" altLang="zh-CN" sz="2000" b="0" i="1" dirty="0">
                            <a:solidFill>
                              <a:schemeClr val="dk1"/>
                            </a:solidFill>
                            <a:latin typeface="Cambria Math" panose="02040503050406030204" pitchFamily="18" charset="0"/>
                            <a:ea typeface="+mn-ea"/>
                          </a:rPr>
                          <m:t>𝑋</m:t>
                        </m:r>
                      </m:e>
                      <m:sub>
                        <m:r>
                          <a:rPr lang="en-US" altLang="zh-CN" sz="2000" b="0" i="1" dirty="0">
                            <a:solidFill>
                              <a:schemeClr val="dk1"/>
                            </a:solidFill>
                            <a:latin typeface="Cambria Math" panose="02040503050406030204" pitchFamily="18" charset="0"/>
                            <a:ea typeface="+mn-ea"/>
                          </a:rPr>
                          <m:t>𝑖</m:t>
                        </m:r>
                      </m:sub>
                      <m:sup>
                        <m:r>
                          <a:rPr lang="en-US" altLang="zh-CN" sz="2000" b="0" i="1" dirty="0">
                            <a:solidFill>
                              <a:schemeClr val="dk1"/>
                            </a:solidFill>
                            <a:latin typeface="Cambria Math" panose="02040503050406030204" pitchFamily="18" charset="0"/>
                            <a:ea typeface="+mn-ea"/>
                          </a:rPr>
                          <m:t>𝑗</m:t>
                        </m:r>
                        <m:r>
                          <a:rPr lang="en-US" altLang="zh-CN" sz="2000" b="0" dirty="0">
                            <a:solidFill>
                              <a:schemeClr val="dk1"/>
                            </a:solidFill>
                            <a:latin typeface="Cambria Math" panose="02040503050406030204" pitchFamily="18" charset="0"/>
                            <a:ea typeface="+mn-ea"/>
                          </a:rPr>
                          <m:t>+</m:t>
                        </m:r>
                        <m:r>
                          <a:rPr lang="zh-CN" altLang="en-US" sz="2000" b="0" i="1">
                            <a:solidFill>
                              <a:schemeClr val="dk1"/>
                            </a:solidFill>
                            <a:latin typeface="Cambria Math" panose="02040503050406030204" pitchFamily="18" charset="0"/>
                            <a:ea typeface="+mn-ea"/>
                          </a:rPr>
                          <m:t>𝜈</m:t>
                        </m:r>
                      </m:sup>
                    </m:sSubSup>
                  </m:oMath>
                </a14:m>
                <a:r>
                  <a:rPr lang="zh-CN" altLang="en-US" sz="2000" dirty="0">
                    <a:solidFill>
                      <a:schemeClr val="dk1"/>
                    </a:solidFill>
                    <a:latin typeface="+mn-ea"/>
                    <a:ea typeface="+mn-ea"/>
                  </a:rPr>
                  <a:t>得：</a:t>
                </a:r>
                <a:endParaRPr lang="en-US" altLang="zh-CN" sz="2000" dirty="0">
                  <a:solidFill>
                    <a:schemeClr val="dk1"/>
                  </a:solidFill>
                  <a:latin typeface="+mn-ea"/>
                  <a:ea typeface="+mn-ea"/>
                </a:endParaRPr>
              </a:p>
              <a:p>
                <a:pPr lvl="0" rtl="0" eaLnBrk="1" fontAlgn="auto" hangingPunct="1">
                  <a:spcBef>
                    <a:spcPts val="0"/>
                  </a:spcBef>
                  <a:spcAft>
                    <a:spcPts val="0"/>
                  </a:spcAft>
                  <a:defRPr/>
                </a:pPr>
                <a:r>
                  <a:rPr kumimoji="0" lang="en-US" altLang="zh-CN" b="0" u="none" strike="noStrike" kern="1200" cap="none" spc="0" normalizeH="0" baseline="0" noProof="0" dirty="0">
                    <a:ln>
                      <a:noFill/>
                    </a:ln>
                    <a:solidFill>
                      <a:srgbClr val="000000"/>
                    </a:solidFill>
                    <a:effectLst/>
                    <a:uLnTx/>
                    <a:uFillTx/>
                    <a:ea typeface="+mn-ea"/>
                  </a:rPr>
                  <a:t>   </a:t>
                </a:r>
                <a14:m>
                  <m:oMath xmlns:m="http://schemas.openxmlformats.org/officeDocument/2006/math">
                    <m:d>
                      <m:dPr>
                        <m:ctrlPr>
                          <a:rPr kumimoji="0" lang="en-US" altLang="zh-CN" b="0" i="1" u="none" strike="noStrike" kern="1200" cap="none" spc="0" normalizeH="0" baseline="0" noProof="0" smtClean="0">
                            <a:ln>
                              <a:noFill/>
                            </a:ln>
                            <a:solidFill>
                              <a:srgbClr val="000000"/>
                            </a:solidFill>
                            <a:effectLst/>
                            <a:uLnTx/>
                            <a:uFillTx/>
                            <a:latin typeface="Cambria Math" panose="02040503050406030204" pitchFamily="18" charset="0"/>
                            <a:ea typeface="+mn-ea"/>
                          </a:rPr>
                        </m:ctrlPr>
                      </m:dPr>
                      <m:e>
                        <m:sSub>
                          <m:sSubPr>
                            <m:ctrlPr>
                              <a:rPr kumimoji="0" lang="en-US" altLang="zh-CN" b="0" i="1" u="none" strike="noStrike" kern="1200" cap="none" spc="0" normalizeH="0" baseline="0" noProof="0" smtClean="0">
                                <a:ln>
                                  <a:noFill/>
                                </a:ln>
                                <a:solidFill>
                                  <a:srgbClr val="000000"/>
                                </a:solidFill>
                                <a:effectLst/>
                                <a:uLnTx/>
                                <a:uFillTx/>
                                <a:latin typeface="Cambria Math" panose="02040503050406030204" pitchFamily="18" charset="0"/>
                                <a:ea typeface="+mn-ea"/>
                              </a:rPr>
                            </m:ctrlPr>
                          </m:sSubPr>
                          <m:e>
                            <m:r>
                              <a:rPr kumimoji="0" lang="en-US" altLang="zh-CN" b="0" i="1" u="none" strike="noStrike" kern="1200" cap="none" spc="0" normalizeH="0" baseline="0" noProof="0" smtClean="0">
                                <a:ln>
                                  <a:noFill/>
                                </a:ln>
                                <a:solidFill>
                                  <a:srgbClr val="000000"/>
                                </a:solidFill>
                                <a:effectLst/>
                                <a:uLnTx/>
                                <a:uFillTx/>
                                <a:latin typeface="Cambria Math" panose="02040503050406030204" pitchFamily="18" charset="0"/>
                                <a:ea typeface="+mn-ea"/>
                              </a:rPr>
                              <m:t>𝑌</m:t>
                            </m:r>
                          </m:e>
                          <m:sub>
                            <m:r>
                              <a:rPr kumimoji="0" lang="en-US" altLang="zh-CN" b="0" i="1" u="none" strike="noStrike" kern="1200" cap="none" spc="0" normalizeH="0" baseline="0" noProof="0" smtClean="0">
                                <a:ln>
                                  <a:noFill/>
                                </a:ln>
                                <a:solidFill>
                                  <a:srgbClr val="000000"/>
                                </a:solidFill>
                                <a:effectLst/>
                                <a:uLnTx/>
                                <a:uFillTx/>
                                <a:latin typeface="Cambria Math" panose="02040503050406030204" pitchFamily="18" charset="0"/>
                                <a:ea typeface="+mn-ea"/>
                              </a:rPr>
                              <m:t>𝑖</m:t>
                            </m:r>
                          </m:sub>
                        </m:sSub>
                        <m:sSubSup>
                          <m:sSubSupPr>
                            <m:ctrlPr>
                              <a:rPr kumimoji="0" lang="en-US" altLang="zh-CN" b="0" i="1" u="none" strike="noStrike" kern="1200" cap="none" spc="0" normalizeH="0" baseline="0" noProof="0" smtClean="0">
                                <a:ln>
                                  <a:noFill/>
                                </a:ln>
                                <a:solidFill>
                                  <a:srgbClr val="000000"/>
                                </a:solidFill>
                                <a:effectLst/>
                                <a:uLnTx/>
                                <a:uFillTx/>
                                <a:latin typeface="Cambria Math" panose="02040503050406030204" pitchFamily="18" charset="0"/>
                                <a:ea typeface="+mn-ea"/>
                              </a:rPr>
                            </m:ctrlPr>
                          </m:sSubSupPr>
                          <m:e>
                            <m:r>
                              <a:rPr kumimoji="0" lang="en-US" altLang="zh-CN" b="0" i="1" u="none" strike="noStrike" kern="1200" cap="none" spc="0" normalizeH="0" baseline="0" noProof="0" smtClean="0">
                                <a:ln>
                                  <a:noFill/>
                                </a:ln>
                                <a:solidFill>
                                  <a:srgbClr val="000000"/>
                                </a:solidFill>
                                <a:effectLst/>
                                <a:uLnTx/>
                                <a:uFillTx/>
                                <a:latin typeface="Cambria Math" panose="02040503050406030204" pitchFamily="18" charset="0"/>
                                <a:ea typeface="+mn-ea"/>
                              </a:rPr>
                              <m:t>𝑋</m:t>
                            </m:r>
                          </m:e>
                          <m:sub>
                            <m:r>
                              <a:rPr kumimoji="0" lang="en-US" altLang="zh-CN" b="0" i="1" u="none" strike="noStrike" kern="1200" cap="none" spc="0" normalizeH="0" baseline="0" noProof="0" smtClean="0">
                                <a:ln>
                                  <a:noFill/>
                                </a:ln>
                                <a:solidFill>
                                  <a:srgbClr val="000000"/>
                                </a:solidFill>
                                <a:effectLst/>
                                <a:uLnTx/>
                                <a:uFillTx/>
                                <a:latin typeface="Cambria Math" panose="02040503050406030204" pitchFamily="18" charset="0"/>
                                <a:ea typeface="+mn-ea"/>
                              </a:rPr>
                              <m:t>𝑖</m:t>
                            </m:r>
                          </m:sub>
                          <m:sup>
                            <m:r>
                              <a:rPr kumimoji="0" lang="en-US" altLang="zh-CN" b="0" i="1" u="none" strike="noStrike" kern="1200" cap="none" spc="0" normalizeH="0" baseline="0" noProof="0" smtClean="0">
                                <a:ln>
                                  <a:noFill/>
                                </a:ln>
                                <a:solidFill>
                                  <a:srgbClr val="000000"/>
                                </a:solidFill>
                                <a:effectLst/>
                                <a:uLnTx/>
                                <a:uFillTx/>
                                <a:latin typeface="Cambria Math" panose="02040503050406030204" pitchFamily="18" charset="0"/>
                                <a:ea typeface="+mn-ea"/>
                              </a:rPr>
                              <m:t>𝑗</m:t>
                            </m:r>
                            <m:r>
                              <a:rPr kumimoji="0" lang="en-US" altLang="zh-CN" b="0" i="1" u="none" strike="noStrike" kern="1200" cap="none" spc="0" normalizeH="0" baseline="0" noProof="0" smtClean="0">
                                <a:ln>
                                  <a:noFill/>
                                </a:ln>
                                <a:solidFill>
                                  <a:srgbClr val="000000"/>
                                </a:solidFill>
                                <a:effectLst/>
                                <a:uLnTx/>
                                <a:uFillTx/>
                                <a:latin typeface="Cambria Math" panose="02040503050406030204" pitchFamily="18" charset="0"/>
                                <a:ea typeface="+mn-ea"/>
                              </a:rPr>
                              <m:t>+</m:t>
                            </m:r>
                            <m:r>
                              <a:rPr kumimoji="0" lang="en-US" altLang="zh-CN" b="0" i="1" u="none" strike="noStrike" kern="1200" cap="none" spc="0" normalizeH="0" baseline="0" noProof="0" smtClean="0">
                                <a:ln>
                                  <a:noFill/>
                                </a:ln>
                                <a:solidFill>
                                  <a:srgbClr val="000000"/>
                                </a:solidFill>
                                <a:effectLst/>
                                <a:uLnTx/>
                                <a:uFillTx/>
                                <a:latin typeface="Cambria Math" panose="02040503050406030204" pitchFamily="18" charset="0"/>
                                <a:ea typeface="+mn-ea"/>
                              </a:rPr>
                              <m:t>𝑣</m:t>
                            </m:r>
                          </m:sup>
                        </m:sSubSup>
                      </m:e>
                    </m:d>
                    <m:r>
                      <a:rPr kumimoji="0" lang="en-US" altLang="zh-CN" b="0" i="1" u="none" strike="noStrike" kern="1200" cap="none" spc="0" normalizeH="0" baseline="0" noProof="0" smtClean="0">
                        <a:ln>
                          <a:noFill/>
                        </a:ln>
                        <a:solidFill>
                          <a:srgbClr val="000000"/>
                        </a:solidFill>
                        <a:effectLst/>
                        <a:uLnTx/>
                        <a:uFillTx/>
                        <a:latin typeface="Cambria Math" panose="02040503050406030204" pitchFamily="18" charset="0"/>
                        <a:ea typeface="+mn-ea"/>
                      </a:rPr>
                      <m:t>0</m:t>
                    </m:r>
                    <m:r>
                      <a:rPr kumimoji="0" lang="en-US" altLang="zh-CN" b="0" i="1" u="none" strike="noStrike" kern="1200" cap="none" spc="0" normalizeH="0" baseline="0" noProof="0" smtClean="0">
                        <a:ln>
                          <a:noFill/>
                        </a:ln>
                        <a:solidFill>
                          <a:srgbClr val="000000"/>
                        </a:solidFill>
                        <a:effectLst/>
                        <a:uLnTx/>
                        <a:uFillTx/>
                        <a:latin typeface="Cambria Math" panose="02040503050406030204" pitchFamily="18" charset="0"/>
                        <a:ea typeface="+mn-ea"/>
                      </a:rPr>
                      <m:t>=</m:t>
                    </m:r>
                    <m:d>
                      <m:dPr>
                        <m:ctrlPr>
                          <a:rPr kumimoji="0" lang="en-US" altLang="zh-CN" b="0" i="1" u="none" strike="noStrike" kern="1200" cap="none" spc="0" normalizeH="0" baseline="0" noProof="0" smtClean="0">
                            <a:ln>
                              <a:noFill/>
                            </a:ln>
                            <a:solidFill>
                              <a:srgbClr val="000000"/>
                            </a:solidFill>
                            <a:effectLst/>
                            <a:uLnTx/>
                            <a:uFillTx/>
                            <a:latin typeface="Cambria Math" panose="02040503050406030204" pitchFamily="18" charset="0"/>
                            <a:ea typeface="+mn-ea"/>
                          </a:rPr>
                        </m:ctrlPr>
                      </m:dPr>
                      <m:e>
                        <m:sSub>
                          <m:sSubPr>
                            <m:ctrlPr>
                              <a:rPr kumimoji="0" lang="en-US" altLang="zh-CN" b="0" i="1" u="none" strike="noStrike" kern="1200" cap="none" spc="0" normalizeH="0" baseline="0" noProof="0" smtClean="0">
                                <a:ln>
                                  <a:noFill/>
                                </a:ln>
                                <a:solidFill>
                                  <a:srgbClr val="000000"/>
                                </a:solidFill>
                                <a:effectLst/>
                                <a:uLnTx/>
                                <a:uFillTx/>
                                <a:latin typeface="Cambria Math" panose="02040503050406030204" pitchFamily="18" charset="0"/>
                                <a:ea typeface="+mn-ea"/>
                              </a:rPr>
                            </m:ctrlPr>
                          </m:sSubPr>
                          <m:e>
                            <m:r>
                              <a:rPr kumimoji="0" lang="en-US" altLang="zh-CN" b="0" i="1" u="none" strike="noStrike" kern="1200" cap="none" spc="0" normalizeH="0" baseline="0" noProof="0" smtClean="0">
                                <a:ln>
                                  <a:noFill/>
                                </a:ln>
                                <a:solidFill>
                                  <a:srgbClr val="000000"/>
                                </a:solidFill>
                                <a:effectLst/>
                                <a:uLnTx/>
                                <a:uFillTx/>
                                <a:latin typeface="Cambria Math" panose="02040503050406030204" pitchFamily="18" charset="0"/>
                                <a:ea typeface="+mn-ea"/>
                              </a:rPr>
                              <m:t>𝑌</m:t>
                            </m:r>
                          </m:e>
                          <m:sub>
                            <m:r>
                              <a:rPr kumimoji="0" lang="en-US" altLang="zh-CN" b="0" i="1" u="none" strike="noStrike" kern="1200" cap="none" spc="0" normalizeH="0" baseline="0" noProof="0" smtClean="0">
                                <a:ln>
                                  <a:noFill/>
                                </a:ln>
                                <a:solidFill>
                                  <a:srgbClr val="000000"/>
                                </a:solidFill>
                                <a:effectLst/>
                                <a:uLnTx/>
                                <a:uFillTx/>
                                <a:latin typeface="Cambria Math" panose="02040503050406030204" pitchFamily="18" charset="0"/>
                                <a:ea typeface="+mn-ea"/>
                              </a:rPr>
                              <m:t>𝑖</m:t>
                            </m:r>
                          </m:sub>
                        </m:sSub>
                        <m:sSubSup>
                          <m:sSubSupPr>
                            <m:ctrlPr>
                              <a:rPr kumimoji="0" lang="en-US" altLang="zh-CN" b="0" i="1" u="none" strike="noStrike" kern="1200" cap="none" spc="0" normalizeH="0" baseline="0" noProof="0" smtClean="0">
                                <a:ln>
                                  <a:noFill/>
                                </a:ln>
                                <a:solidFill>
                                  <a:srgbClr val="000000"/>
                                </a:solidFill>
                                <a:effectLst/>
                                <a:uLnTx/>
                                <a:uFillTx/>
                                <a:latin typeface="Cambria Math" panose="02040503050406030204" pitchFamily="18" charset="0"/>
                                <a:ea typeface="+mn-ea"/>
                              </a:rPr>
                            </m:ctrlPr>
                          </m:sSubSupPr>
                          <m:e>
                            <m:r>
                              <a:rPr kumimoji="0" lang="en-US" altLang="zh-CN" b="0" i="1" u="none" strike="noStrike" kern="1200" cap="none" spc="0" normalizeH="0" baseline="0" noProof="0" smtClean="0">
                                <a:ln>
                                  <a:noFill/>
                                </a:ln>
                                <a:solidFill>
                                  <a:srgbClr val="000000"/>
                                </a:solidFill>
                                <a:effectLst/>
                                <a:uLnTx/>
                                <a:uFillTx/>
                                <a:latin typeface="Cambria Math" panose="02040503050406030204" pitchFamily="18" charset="0"/>
                                <a:ea typeface="+mn-ea"/>
                              </a:rPr>
                              <m:t>𝑋</m:t>
                            </m:r>
                          </m:e>
                          <m:sub>
                            <m:r>
                              <a:rPr kumimoji="0" lang="en-US" altLang="zh-CN" b="0" i="1" u="none" strike="noStrike" kern="1200" cap="none" spc="0" normalizeH="0" baseline="0" noProof="0" smtClean="0">
                                <a:ln>
                                  <a:noFill/>
                                </a:ln>
                                <a:solidFill>
                                  <a:srgbClr val="000000"/>
                                </a:solidFill>
                                <a:effectLst/>
                                <a:uLnTx/>
                                <a:uFillTx/>
                                <a:latin typeface="Cambria Math" panose="02040503050406030204" pitchFamily="18" charset="0"/>
                                <a:ea typeface="+mn-ea"/>
                              </a:rPr>
                              <m:t>𝑖</m:t>
                            </m:r>
                          </m:sub>
                          <m:sup>
                            <m:r>
                              <a:rPr kumimoji="0" lang="en-US" altLang="zh-CN" b="0" i="1" u="none" strike="noStrike" kern="1200" cap="none" spc="0" normalizeH="0" baseline="0" noProof="0" smtClean="0">
                                <a:ln>
                                  <a:noFill/>
                                </a:ln>
                                <a:solidFill>
                                  <a:srgbClr val="000000"/>
                                </a:solidFill>
                                <a:effectLst/>
                                <a:uLnTx/>
                                <a:uFillTx/>
                                <a:latin typeface="Cambria Math" panose="02040503050406030204" pitchFamily="18" charset="0"/>
                                <a:ea typeface="+mn-ea"/>
                              </a:rPr>
                              <m:t>𝑗</m:t>
                            </m:r>
                            <m:r>
                              <a:rPr kumimoji="0" lang="en-US" altLang="zh-CN" b="0" i="1" u="none" strike="noStrike" kern="1200" cap="none" spc="0" normalizeH="0" baseline="0" noProof="0" smtClean="0">
                                <a:ln>
                                  <a:noFill/>
                                </a:ln>
                                <a:solidFill>
                                  <a:srgbClr val="000000"/>
                                </a:solidFill>
                                <a:effectLst/>
                                <a:uLnTx/>
                                <a:uFillTx/>
                                <a:latin typeface="Cambria Math" panose="02040503050406030204" pitchFamily="18" charset="0"/>
                                <a:ea typeface="+mn-ea"/>
                              </a:rPr>
                              <m:t>+</m:t>
                            </m:r>
                            <m:r>
                              <a:rPr kumimoji="0" lang="en-US" altLang="zh-CN" b="0" i="1" u="none" strike="noStrike" kern="1200" cap="none" spc="0" normalizeH="0" baseline="0" noProof="0" smtClean="0">
                                <a:ln>
                                  <a:noFill/>
                                </a:ln>
                                <a:solidFill>
                                  <a:srgbClr val="000000"/>
                                </a:solidFill>
                                <a:effectLst/>
                                <a:uLnTx/>
                                <a:uFillTx/>
                                <a:latin typeface="Cambria Math" panose="02040503050406030204" pitchFamily="18" charset="0"/>
                                <a:ea typeface="+mn-ea"/>
                              </a:rPr>
                              <m:t>𝑣</m:t>
                            </m:r>
                          </m:sup>
                        </m:sSubSup>
                      </m:e>
                    </m:d>
                    <m:r>
                      <a:rPr lang="en-US" altLang="zh-CN" i="1" dirty="0">
                        <a:latin typeface="Cambria Math" panose="02040503050406030204" pitchFamily="18" charset="0"/>
                      </a:rPr>
                      <m:t>𝛬</m:t>
                    </m:r>
                    <m:d>
                      <m:dPr>
                        <m:ctrlPr>
                          <a:rPr lang="en-US" altLang="zh-CN" i="1" dirty="0">
                            <a:latin typeface="Cambria Math" panose="02040503050406030204" pitchFamily="18" charset="0"/>
                          </a:rPr>
                        </m:ctrlPr>
                      </m:dPr>
                      <m:e>
                        <m:sSubSup>
                          <m:sSubSupPr>
                            <m:ctrlPr>
                              <a:rPr lang="en-US" altLang="zh-CN" i="1" dirty="0" smtClean="0">
                                <a:latin typeface="Cambria Math" panose="02040503050406030204" pitchFamily="18" charset="0"/>
                              </a:rPr>
                            </m:ctrlPr>
                          </m:sSubSupPr>
                          <m:e>
                            <m:r>
                              <a:rPr lang="en-US" altLang="zh-CN" b="0" i="1" dirty="0" smtClean="0">
                                <a:latin typeface="Cambria Math" panose="02040503050406030204" pitchFamily="18" charset="0"/>
                              </a:rPr>
                              <m:t>𝑋</m:t>
                            </m:r>
                          </m:e>
                          <m:sub>
                            <m:r>
                              <a:rPr lang="en-US" altLang="zh-CN" b="0" i="1" dirty="0" smtClean="0">
                                <a:latin typeface="Cambria Math" panose="02040503050406030204" pitchFamily="18" charset="0"/>
                              </a:rPr>
                              <m:t>𝑖</m:t>
                            </m:r>
                          </m:sub>
                          <m:sup>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1</m:t>
                            </m:r>
                          </m:sup>
                        </m:sSubSup>
                      </m:e>
                    </m:d>
                    <m:r>
                      <a:rPr kumimoji="0" lang="en-US" altLang="zh-CN" b="0" i="1" u="none" strike="noStrike" kern="1200" cap="none" spc="0" normalizeH="0" baseline="0" noProof="0" smtClean="0">
                        <a:ln>
                          <a:noFill/>
                        </a:ln>
                        <a:solidFill>
                          <a:srgbClr val="000000"/>
                        </a:solidFill>
                        <a:effectLst/>
                        <a:uLnTx/>
                        <a:uFillTx/>
                        <a:latin typeface="Cambria Math" panose="02040503050406030204" pitchFamily="18" charset="0"/>
                        <a:ea typeface="+mn-ea"/>
                      </a:rPr>
                      <m:t>=</m:t>
                    </m:r>
                  </m:oMath>
                </a14:m>
                <a:r>
                  <a:rPr lang="en-US" altLang="zh-CN" dirty="0">
                    <a:solidFill>
                      <a:srgbClr val="000000"/>
                    </a:solidFill>
                    <a:latin typeface="+mn-lt"/>
                  </a:rPr>
                  <a:t> </a:t>
                </a:r>
                <a14:m>
                  <m:oMath xmlns:m="http://schemas.openxmlformats.org/officeDocument/2006/math">
                    <m:d>
                      <m:dPr>
                        <m:ctrlPr>
                          <a:rPr lang="en-US" altLang="zh-CN" i="1">
                            <a:solidFill>
                              <a:srgbClr val="000000"/>
                            </a:solidFill>
                            <a:latin typeface="Cambria Math" panose="02040503050406030204" pitchFamily="18" charset="0"/>
                          </a:rPr>
                        </m:ctrlPr>
                      </m:dPr>
                      <m:e>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𝑌</m:t>
                            </m:r>
                          </m:e>
                          <m:sub>
                            <m:r>
                              <a:rPr lang="en-US" altLang="zh-CN" i="1">
                                <a:solidFill>
                                  <a:srgbClr val="000000"/>
                                </a:solidFill>
                                <a:latin typeface="Cambria Math" panose="02040503050406030204" pitchFamily="18" charset="0"/>
                              </a:rPr>
                              <m:t>𝑖</m:t>
                            </m:r>
                          </m:sub>
                        </m:sSub>
                        <m:sSubSup>
                          <m:sSubSupPr>
                            <m:ctrlPr>
                              <a:rPr lang="en-US" altLang="zh-CN" i="1">
                                <a:solidFill>
                                  <a:srgbClr val="000000"/>
                                </a:solidFill>
                                <a:latin typeface="Cambria Math" panose="02040503050406030204" pitchFamily="18" charset="0"/>
                              </a:rPr>
                            </m:ctrlPr>
                          </m:sSubSupPr>
                          <m:e>
                            <m:r>
                              <a:rPr lang="en-US" altLang="zh-CN" i="1">
                                <a:solidFill>
                                  <a:srgbClr val="000000"/>
                                </a:solidFill>
                                <a:latin typeface="Cambria Math" panose="02040503050406030204" pitchFamily="18" charset="0"/>
                              </a:rPr>
                              <m:t>𝑋</m:t>
                            </m:r>
                          </m:e>
                          <m:sub>
                            <m:r>
                              <a:rPr lang="en-US" altLang="zh-CN" i="1">
                                <a:solidFill>
                                  <a:srgbClr val="000000"/>
                                </a:solidFill>
                                <a:latin typeface="Cambria Math" panose="02040503050406030204" pitchFamily="18" charset="0"/>
                              </a:rPr>
                              <m:t>𝑖</m:t>
                            </m:r>
                          </m:sub>
                          <m:sup>
                            <m:r>
                              <a:rPr lang="en-US" altLang="zh-CN" i="1">
                                <a:solidFill>
                                  <a:srgbClr val="000000"/>
                                </a:solidFill>
                                <a:latin typeface="Cambria Math" panose="02040503050406030204" pitchFamily="18" charset="0"/>
                              </a:rPr>
                              <m:t>𝑗</m:t>
                            </m:r>
                            <m:r>
                              <a:rPr lang="en-US" altLang="zh-CN" i="1">
                                <a:solidFill>
                                  <a:srgbClr val="000000"/>
                                </a:solidFill>
                                <a:latin typeface="Cambria Math" panose="02040503050406030204" pitchFamily="18" charset="0"/>
                              </a:rPr>
                              <m:t>+</m:t>
                            </m:r>
                            <m:r>
                              <a:rPr lang="en-US" altLang="zh-CN" i="1">
                                <a:solidFill>
                                  <a:srgbClr val="000000"/>
                                </a:solidFill>
                                <a:latin typeface="Cambria Math" panose="02040503050406030204" pitchFamily="18" charset="0"/>
                              </a:rPr>
                              <m:t>𝑣</m:t>
                            </m:r>
                          </m:sup>
                        </m:sSubSup>
                      </m:e>
                    </m:d>
                  </m:oMath>
                </a14:m>
                <a:r>
                  <a:rPr kumimoji="0" lang="en-US" altLang="zh-CN" i="0" u="none" strike="noStrike" kern="1200" cap="none" spc="0" normalizeH="0" baseline="0" noProof="0" dirty="0">
                    <a:ln>
                      <a:noFill/>
                    </a:ln>
                    <a:solidFill>
                      <a:srgbClr val="000000"/>
                    </a:solidFill>
                    <a:effectLst/>
                    <a:uLnTx/>
                    <a:uFillTx/>
                    <a:latin typeface="+mn-lt"/>
                    <a:ea typeface="+mn-ea"/>
                  </a:rPr>
                  <a:t>(</a:t>
                </a:r>
                <a14:m>
                  <m:oMath xmlns:m="http://schemas.openxmlformats.org/officeDocument/2006/math">
                    <m:r>
                      <a:rPr lang="en-US" altLang="zh-CN" dirty="0">
                        <a:latin typeface="Cambria Math" panose="02040503050406030204" pitchFamily="18" charset="0"/>
                      </a:rPr>
                      <m:t>1</m:t>
                    </m:r>
                    <m:r>
                      <a:rPr lang="en-US" altLang="zh-CN"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𝛬</m:t>
                        </m:r>
                      </m:e>
                      <m:sub>
                        <m:r>
                          <a:rPr lang="en-US" altLang="zh-CN" i="1" dirty="0">
                            <a:latin typeface="Cambria Math" panose="02040503050406030204" pitchFamily="18" charset="0"/>
                          </a:rPr>
                          <m:t>1</m:t>
                        </m:r>
                      </m:sub>
                    </m:sSub>
                    <m:sSubSup>
                      <m:sSubSupPr>
                        <m:ctrlPr>
                          <a:rPr lang="en-US" altLang="zh-CN" i="1" dirty="0">
                            <a:latin typeface="Cambria Math" panose="02040503050406030204" pitchFamily="18" charset="0"/>
                          </a:rPr>
                        </m:ctrlPr>
                      </m:sSubSupPr>
                      <m:e>
                        <m:r>
                          <a:rPr lang="en-US" altLang="zh-CN" b="0" i="1" dirty="0" smtClean="0">
                            <a:latin typeface="Cambria Math" panose="02040503050406030204" pitchFamily="18" charset="0"/>
                          </a:rPr>
                          <m:t>𝑋</m:t>
                        </m:r>
                      </m:e>
                      <m:sub>
                        <m:r>
                          <a:rPr lang="en-US" altLang="zh-CN" i="1" dirty="0">
                            <a:latin typeface="Cambria Math" panose="02040503050406030204" pitchFamily="18" charset="0"/>
                          </a:rPr>
                          <m:t>𝑖</m:t>
                        </m:r>
                      </m:sub>
                      <m:sup>
                        <m:r>
                          <a:rPr lang="en-US" altLang="zh-CN" i="1" dirty="0">
                            <a:latin typeface="Cambria Math" panose="02040503050406030204" pitchFamily="18" charset="0"/>
                          </a:rPr>
                          <m:t>−</m:t>
                        </m:r>
                        <m:r>
                          <a:rPr lang="en-US" altLang="zh-CN" i="1" dirty="0">
                            <a:latin typeface="Cambria Math" panose="02040503050406030204" pitchFamily="18" charset="0"/>
                          </a:rPr>
                          <m:t>1</m:t>
                        </m:r>
                      </m:sup>
                    </m:sSubSup>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𝛬</m:t>
                        </m:r>
                      </m:e>
                      <m:sub>
                        <m:r>
                          <a:rPr lang="en-US" altLang="zh-CN" i="1" dirty="0">
                            <a:latin typeface="Cambria Math" panose="02040503050406030204" pitchFamily="18" charset="0"/>
                          </a:rPr>
                          <m:t>2</m:t>
                        </m:r>
                      </m:sub>
                    </m:sSub>
                    <m:sSubSup>
                      <m:sSubSupPr>
                        <m:ctrlPr>
                          <a:rPr lang="en-US" altLang="zh-CN" i="1" dirty="0">
                            <a:latin typeface="Cambria Math" panose="02040503050406030204" pitchFamily="18" charset="0"/>
                          </a:rPr>
                        </m:ctrlPr>
                      </m:sSubSupPr>
                      <m:e>
                        <m:r>
                          <a:rPr lang="en-US" altLang="zh-CN" b="0" i="1" dirty="0" smtClean="0">
                            <a:latin typeface="Cambria Math" panose="02040503050406030204" pitchFamily="18" charset="0"/>
                          </a:rPr>
                          <m:t>𝑋</m:t>
                        </m:r>
                      </m:e>
                      <m:sub>
                        <m:r>
                          <a:rPr lang="en-US" altLang="zh-CN" i="1" dirty="0">
                            <a:latin typeface="Cambria Math" panose="02040503050406030204" pitchFamily="18" charset="0"/>
                          </a:rPr>
                          <m:t>𝑖</m:t>
                        </m:r>
                      </m:sub>
                      <m:sup>
                        <m:r>
                          <a:rPr lang="en-US" altLang="zh-CN" i="1" dirty="0">
                            <a:latin typeface="Cambria Math" panose="02040503050406030204" pitchFamily="18" charset="0"/>
                          </a:rPr>
                          <m:t>−</m:t>
                        </m:r>
                        <m:r>
                          <a:rPr lang="en-US" altLang="zh-CN" i="1" dirty="0">
                            <a:latin typeface="Cambria Math" panose="02040503050406030204" pitchFamily="18" charset="0"/>
                          </a:rPr>
                          <m:t>2</m:t>
                        </m:r>
                      </m:sup>
                    </m:sSubSup>
                    <m:r>
                      <a:rPr lang="en-US" altLang="zh-CN" i="1" dirty="0">
                        <a:latin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𝛬</m:t>
                        </m:r>
                      </m:e>
                      <m:sub>
                        <m:r>
                          <a:rPr lang="en-US" altLang="zh-CN" i="1" dirty="0">
                            <a:latin typeface="Cambria Math" panose="02040503050406030204" pitchFamily="18" charset="0"/>
                          </a:rPr>
                          <m:t>𝑣</m:t>
                        </m:r>
                      </m:sub>
                    </m:sSub>
                    <m:sSubSup>
                      <m:sSubSupPr>
                        <m:ctrlPr>
                          <a:rPr lang="en-US" altLang="zh-CN" i="1" dirty="0" smtClean="0">
                            <a:latin typeface="Cambria Math" panose="02040503050406030204" pitchFamily="18" charset="0"/>
                          </a:rPr>
                        </m:ctrlPr>
                      </m:sSubSupPr>
                      <m:e>
                        <m:r>
                          <a:rPr lang="en-US" altLang="zh-CN" b="0" i="1" dirty="0" smtClean="0">
                            <a:latin typeface="Cambria Math" panose="02040503050406030204" pitchFamily="18" charset="0"/>
                          </a:rPr>
                          <m:t>𝑋</m:t>
                        </m:r>
                      </m:e>
                      <m:sub>
                        <m:r>
                          <a:rPr lang="en-US" altLang="zh-CN" b="0" i="1" dirty="0" smtClean="0">
                            <a:latin typeface="Cambria Math" panose="02040503050406030204" pitchFamily="18" charset="0"/>
                          </a:rPr>
                          <m:t>𝑖</m:t>
                        </m:r>
                      </m:sub>
                      <m:sup>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𝑣</m:t>
                        </m:r>
                      </m:sup>
                    </m:sSubSup>
                  </m:oMath>
                </a14:m>
                <a:r>
                  <a:rPr kumimoji="0" lang="en-US" altLang="zh-CN" i="0" u="none" strike="noStrike" kern="1200" cap="none" spc="0" normalizeH="0" baseline="0" noProof="0" dirty="0">
                    <a:ln>
                      <a:noFill/>
                    </a:ln>
                    <a:solidFill>
                      <a:srgbClr val="000000"/>
                    </a:solidFill>
                    <a:effectLst/>
                    <a:uLnTx/>
                    <a:uFillTx/>
                    <a:latin typeface="+mn-lt"/>
                    <a:ea typeface="+mn-ea"/>
                  </a:rPr>
                  <a:t>)</a:t>
                </a:r>
                <a:endParaRPr lang="en-US" altLang="zh-CN" dirty="0">
                  <a:solidFill>
                    <a:srgbClr val="000000"/>
                  </a:solidFill>
                  <a:latin typeface="+mn-lt"/>
                  <a:ea typeface="+mn-ea"/>
                </a:endParaRPr>
              </a:p>
              <a:p>
                <a:pPr lvl="0" rtl="0" eaLnBrk="1" fontAlgn="auto" hangingPunct="1">
                  <a:spcBef>
                    <a:spcPts val="0"/>
                  </a:spcBef>
                  <a:spcAft>
                    <a:spcPts val="0"/>
                  </a:spcAft>
                  <a:defRPr/>
                </a:pPr>
                <a:r>
                  <a:rPr lang="en-US" altLang="zh-CN" dirty="0">
                    <a:solidFill>
                      <a:srgbClr val="000000"/>
                    </a:solidFill>
                    <a:latin typeface="+mn-lt"/>
                    <a:ea typeface="+mn-ea"/>
                  </a:rPr>
                  <a:t>   0=</a:t>
                </a:r>
                <a:r>
                  <a:rPr kumimoji="0" lang="en-US" altLang="zh-CN" b="0" u="none" strike="noStrike" kern="1200" cap="none" spc="0" normalizeH="0" baseline="0" noProof="0" dirty="0">
                    <a:ln>
                      <a:noFill/>
                    </a:ln>
                    <a:solidFill>
                      <a:srgbClr val="000000"/>
                    </a:solidFill>
                    <a:effectLst/>
                    <a:uLnTx/>
                    <a:uFillTx/>
                    <a:latin typeface="+mn-lt"/>
                    <a:ea typeface="+mn-ea"/>
                  </a:rPr>
                  <a:t> </a:t>
                </a:r>
                <a14:m>
                  <m:oMath xmlns:m="http://schemas.openxmlformats.org/officeDocument/2006/math">
                    <m:sSub>
                      <m:sSubPr>
                        <m:ctrlPr>
                          <a:rPr kumimoji="0" lang="en-US" altLang="zh-CN" b="0" i="1" u="none" strike="noStrike" kern="1200" cap="none" spc="0" normalizeH="0" baseline="0" noProof="0" smtClean="0">
                            <a:ln>
                              <a:noFill/>
                            </a:ln>
                            <a:solidFill>
                              <a:srgbClr val="000000"/>
                            </a:solidFill>
                            <a:effectLst/>
                            <a:uLnTx/>
                            <a:uFillTx/>
                            <a:latin typeface="Cambria Math" panose="02040503050406030204" pitchFamily="18" charset="0"/>
                            <a:ea typeface="+mn-ea"/>
                          </a:rPr>
                        </m:ctrlPr>
                      </m:sSubPr>
                      <m:e>
                        <m:r>
                          <a:rPr kumimoji="0" lang="en-US" altLang="zh-CN" b="0" i="1" u="none" strike="noStrike" kern="1200" cap="none" spc="0" normalizeH="0" baseline="0" noProof="0" smtClean="0">
                            <a:ln>
                              <a:noFill/>
                            </a:ln>
                            <a:solidFill>
                              <a:srgbClr val="000000"/>
                            </a:solidFill>
                            <a:effectLst/>
                            <a:uLnTx/>
                            <a:uFillTx/>
                            <a:latin typeface="Cambria Math" panose="02040503050406030204" pitchFamily="18" charset="0"/>
                            <a:ea typeface="+mn-ea"/>
                          </a:rPr>
                          <m:t>𝑌</m:t>
                        </m:r>
                      </m:e>
                      <m:sub>
                        <m:r>
                          <a:rPr kumimoji="0" lang="en-US" altLang="zh-CN" b="0" i="1" u="none" strike="noStrike" kern="1200" cap="none" spc="0" normalizeH="0" baseline="0" noProof="0" smtClean="0">
                            <a:ln>
                              <a:noFill/>
                            </a:ln>
                            <a:solidFill>
                              <a:srgbClr val="000000"/>
                            </a:solidFill>
                            <a:effectLst/>
                            <a:uLnTx/>
                            <a:uFillTx/>
                            <a:latin typeface="Cambria Math" panose="02040503050406030204" pitchFamily="18" charset="0"/>
                            <a:ea typeface="+mn-ea"/>
                          </a:rPr>
                          <m:t>𝑖</m:t>
                        </m:r>
                      </m:sub>
                    </m:sSub>
                    <m:sSubSup>
                      <m:sSubSupPr>
                        <m:ctrlPr>
                          <a:rPr kumimoji="0" lang="en-US" altLang="zh-CN" b="0" i="1" u="none" strike="noStrike" kern="1200" cap="none" spc="0" normalizeH="0" baseline="0" noProof="0" smtClean="0">
                            <a:ln>
                              <a:noFill/>
                            </a:ln>
                            <a:solidFill>
                              <a:srgbClr val="000000"/>
                            </a:solidFill>
                            <a:effectLst/>
                            <a:uLnTx/>
                            <a:uFillTx/>
                            <a:latin typeface="Cambria Math" panose="02040503050406030204" pitchFamily="18" charset="0"/>
                            <a:ea typeface="+mn-ea"/>
                          </a:rPr>
                        </m:ctrlPr>
                      </m:sSubSupPr>
                      <m:e>
                        <m:r>
                          <a:rPr kumimoji="0" lang="en-US" altLang="zh-CN" b="0" i="1" u="none" strike="noStrike" kern="1200" cap="none" spc="0" normalizeH="0" baseline="0" noProof="0" smtClean="0">
                            <a:ln>
                              <a:noFill/>
                            </a:ln>
                            <a:solidFill>
                              <a:srgbClr val="000000"/>
                            </a:solidFill>
                            <a:effectLst/>
                            <a:uLnTx/>
                            <a:uFillTx/>
                            <a:latin typeface="Cambria Math" panose="02040503050406030204" pitchFamily="18" charset="0"/>
                            <a:ea typeface="+mn-ea"/>
                          </a:rPr>
                          <m:t>𝑋</m:t>
                        </m:r>
                      </m:e>
                      <m:sub>
                        <m:r>
                          <a:rPr kumimoji="0" lang="en-US" altLang="zh-CN" b="0" i="1" u="none" strike="noStrike" kern="1200" cap="none" spc="0" normalizeH="0" baseline="0" noProof="0" smtClean="0">
                            <a:ln>
                              <a:noFill/>
                            </a:ln>
                            <a:solidFill>
                              <a:srgbClr val="000000"/>
                            </a:solidFill>
                            <a:effectLst/>
                            <a:uLnTx/>
                            <a:uFillTx/>
                            <a:latin typeface="Cambria Math" panose="02040503050406030204" pitchFamily="18" charset="0"/>
                            <a:ea typeface="+mn-ea"/>
                          </a:rPr>
                          <m:t>𝑖</m:t>
                        </m:r>
                      </m:sub>
                      <m:sup>
                        <m:r>
                          <a:rPr kumimoji="0" lang="en-US" altLang="zh-CN" b="0" i="1" u="none" strike="noStrike" kern="1200" cap="none" spc="0" normalizeH="0" baseline="0" noProof="0" smtClean="0">
                            <a:ln>
                              <a:noFill/>
                            </a:ln>
                            <a:solidFill>
                              <a:srgbClr val="000000"/>
                            </a:solidFill>
                            <a:effectLst/>
                            <a:uLnTx/>
                            <a:uFillTx/>
                            <a:latin typeface="Cambria Math" panose="02040503050406030204" pitchFamily="18" charset="0"/>
                            <a:ea typeface="+mn-ea"/>
                          </a:rPr>
                          <m:t>𝑗</m:t>
                        </m:r>
                        <m:r>
                          <a:rPr kumimoji="0" lang="en-US" altLang="zh-CN" b="0" i="1" u="none" strike="noStrike" kern="1200" cap="none" spc="0" normalizeH="0" baseline="0" noProof="0" smtClean="0">
                            <a:ln>
                              <a:noFill/>
                            </a:ln>
                            <a:solidFill>
                              <a:srgbClr val="000000"/>
                            </a:solidFill>
                            <a:effectLst/>
                            <a:uLnTx/>
                            <a:uFillTx/>
                            <a:latin typeface="Cambria Math" panose="02040503050406030204" pitchFamily="18" charset="0"/>
                            <a:ea typeface="+mn-ea"/>
                          </a:rPr>
                          <m:t>+</m:t>
                        </m:r>
                        <m:r>
                          <a:rPr kumimoji="0" lang="en-US" altLang="zh-CN" b="0" i="1" u="none" strike="noStrike" kern="1200" cap="none" spc="0" normalizeH="0" baseline="0" noProof="0" smtClean="0">
                            <a:ln>
                              <a:noFill/>
                            </a:ln>
                            <a:solidFill>
                              <a:srgbClr val="000000"/>
                            </a:solidFill>
                            <a:effectLst/>
                            <a:uLnTx/>
                            <a:uFillTx/>
                            <a:latin typeface="Cambria Math" panose="02040503050406030204" pitchFamily="18" charset="0"/>
                            <a:ea typeface="+mn-ea"/>
                          </a:rPr>
                          <m:t>𝑣</m:t>
                        </m:r>
                      </m:sup>
                    </m:sSubSup>
                    <m:r>
                      <a:rPr lang="en-US" altLang="zh-CN" i="1" dirty="0">
                        <a:latin typeface="Cambria Math" panose="02040503050406030204" pitchFamily="18" charset="0"/>
                      </a:rPr>
                      <m:t>𝛬</m:t>
                    </m:r>
                    <m:d>
                      <m:dPr>
                        <m:ctrlPr>
                          <a:rPr lang="en-US" altLang="zh-CN" i="1" dirty="0">
                            <a:latin typeface="Cambria Math" panose="02040503050406030204" pitchFamily="18" charset="0"/>
                          </a:rPr>
                        </m:ctrlPr>
                      </m:dPr>
                      <m:e>
                        <m:sSubSup>
                          <m:sSubSupPr>
                            <m:ctrlPr>
                              <a:rPr lang="en-US" altLang="zh-CN" i="1" dirty="0">
                                <a:latin typeface="Cambria Math" panose="02040503050406030204" pitchFamily="18" charset="0"/>
                              </a:rPr>
                            </m:ctrlPr>
                          </m:sSubSupPr>
                          <m:e>
                            <m:r>
                              <a:rPr lang="en-US" altLang="zh-CN" i="1" dirty="0">
                                <a:latin typeface="Cambria Math" panose="02040503050406030204" pitchFamily="18" charset="0"/>
                              </a:rPr>
                              <m:t>𝑋</m:t>
                            </m:r>
                          </m:e>
                          <m:sub>
                            <m:r>
                              <a:rPr lang="en-US" altLang="zh-CN" i="1" dirty="0">
                                <a:latin typeface="Cambria Math" panose="02040503050406030204" pitchFamily="18" charset="0"/>
                              </a:rPr>
                              <m:t>𝑖</m:t>
                            </m:r>
                          </m:sub>
                          <m:sup>
                            <m:r>
                              <a:rPr lang="en-US" altLang="zh-CN" i="1" dirty="0">
                                <a:latin typeface="Cambria Math" panose="02040503050406030204" pitchFamily="18" charset="0"/>
                              </a:rPr>
                              <m:t>−</m:t>
                            </m:r>
                            <m:r>
                              <a:rPr lang="en-US" altLang="zh-CN" i="1" dirty="0">
                                <a:latin typeface="Cambria Math" panose="02040503050406030204" pitchFamily="18" charset="0"/>
                              </a:rPr>
                              <m:t>1</m:t>
                            </m:r>
                          </m:sup>
                        </m:sSubSup>
                      </m:e>
                    </m:d>
                    <m:r>
                      <a:rPr lang="en-US" altLang="zh-CN" b="0" i="1" dirty="0" smtClean="0">
                        <a:latin typeface="Cambria Math" panose="02040503050406030204" pitchFamily="18" charset="0"/>
                      </a:rPr>
                      <m:t>=</m:t>
                    </m:r>
                  </m:oMath>
                </a14:m>
                <a:r>
                  <a:rPr lang="en-US" altLang="zh-CN" dirty="0">
                    <a:solidFill>
                      <a:srgbClr val="000000"/>
                    </a:solidFill>
                    <a:latin typeface="+mn-lt"/>
                  </a:rPr>
                  <a:t> </a:t>
                </a:r>
                <a14:m>
                  <m:oMath xmlns:m="http://schemas.openxmlformats.org/officeDocument/2006/math">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𝑌</m:t>
                        </m:r>
                      </m:e>
                      <m:sub>
                        <m:r>
                          <a:rPr lang="en-US" altLang="zh-CN" i="1">
                            <a:solidFill>
                              <a:srgbClr val="000000"/>
                            </a:solidFill>
                            <a:latin typeface="Cambria Math" panose="02040503050406030204" pitchFamily="18" charset="0"/>
                          </a:rPr>
                          <m:t>𝑖</m:t>
                        </m:r>
                      </m:sub>
                    </m:sSub>
                    <m:sSubSup>
                      <m:sSubSupPr>
                        <m:ctrlPr>
                          <a:rPr lang="en-US" altLang="zh-CN" i="1">
                            <a:solidFill>
                              <a:srgbClr val="000000"/>
                            </a:solidFill>
                            <a:latin typeface="Cambria Math" panose="02040503050406030204" pitchFamily="18" charset="0"/>
                          </a:rPr>
                        </m:ctrlPr>
                      </m:sSubSupPr>
                      <m:e>
                        <m:r>
                          <a:rPr lang="en-US" altLang="zh-CN" i="1">
                            <a:solidFill>
                              <a:srgbClr val="000000"/>
                            </a:solidFill>
                            <a:latin typeface="Cambria Math" panose="02040503050406030204" pitchFamily="18" charset="0"/>
                          </a:rPr>
                          <m:t>𝑋</m:t>
                        </m:r>
                      </m:e>
                      <m:sub>
                        <m:r>
                          <a:rPr lang="en-US" altLang="zh-CN" i="1">
                            <a:solidFill>
                              <a:srgbClr val="000000"/>
                            </a:solidFill>
                            <a:latin typeface="Cambria Math" panose="02040503050406030204" pitchFamily="18" charset="0"/>
                          </a:rPr>
                          <m:t>𝑖</m:t>
                        </m:r>
                      </m:sub>
                      <m:sup>
                        <m:r>
                          <a:rPr lang="en-US" altLang="zh-CN" i="1">
                            <a:solidFill>
                              <a:srgbClr val="000000"/>
                            </a:solidFill>
                            <a:latin typeface="Cambria Math" panose="02040503050406030204" pitchFamily="18" charset="0"/>
                          </a:rPr>
                          <m:t>𝑗</m:t>
                        </m:r>
                        <m:r>
                          <a:rPr lang="en-US" altLang="zh-CN" i="1">
                            <a:solidFill>
                              <a:srgbClr val="000000"/>
                            </a:solidFill>
                            <a:latin typeface="Cambria Math" panose="02040503050406030204" pitchFamily="18" charset="0"/>
                          </a:rPr>
                          <m:t>+</m:t>
                        </m:r>
                        <m:r>
                          <a:rPr lang="en-US" altLang="zh-CN" i="1">
                            <a:solidFill>
                              <a:srgbClr val="000000"/>
                            </a:solidFill>
                            <a:latin typeface="Cambria Math" panose="02040503050406030204" pitchFamily="18" charset="0"/>
                          </a:rPr>
                          <m:t>𝑣</m:t>
                        </m:r>
                      </m:sup>
                    </m:sSubSup>
                    <m:r>
                      <a:rPr lang="en-US" altLang="zh-CN" b="0" i="1" smtClean="0">
                        <a:solidFill>
                          <a:srgbClr val="000000"/>
                        </a:solidFill>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𝛬</m:t>
                        </m:r>
                      </m:e>
                      <m:sub>
                        <m:r>
                          <a:rPr lang="en-US" altLang="zh-CN" i="1" dirty="0">
                            <a:latin typeface="Cambria Math" panose="02040503050406030204" pitchFamily="18" charset="0"/>
                          </a:rPr>
                          <m:t>1</m:t>
                        </m:r>
                      </m:sub>
                    </m:sSub>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𝑌</m:t>
                        </m:r>
                      </m:e>
                      <m:sub>
                        <m:r>
                          <a:rPr lang="en-US" altLang="zh-CN" i="1">
                            <a:solidFill>
                              <a:srgbClr val="000000"/>
                            </a:solidFill>
                            <a:latin typeface="Cambria Math" panose="02040503050406030204" pitchFamily="18" charset="0"/>
                          </a:rPr>
                          <m:t>𝑖</m:t>
                        </m:r>
                      </m:sub>
                    </m:sSub>
                    <m:sSubSup>
                      <m:sSubSupPr>
                        <m:ctrlPr>
                          <a:rPr lang="en-US" altLang="zh-CN" i="1">
                            <a:solidFill>
                              <a:srgbClr val="000000"/>
                            </a:solidFill>
                            <a:latin typeface="Cambria Math" panose="02040503050406030204" pitchFamily="18" charset="0"/>
                          </a:rPr>
                        </m:ctrlPr>
                      </m:sSubSupPr>
                      <m:e>
                        <m:r>
                          <a:rPr lang="en-US" altLang="zh-CN" i="1">
                            <a:solidFill>
                              <a:srgbClr val="000000"/>
                            </a:solidFill>
                            <a:latin typeface="Cambria Math" panose="02040503050406030204" pitchFamily="18" charset="0"/>
                          </a:rPr>
                          <m:t>𝑋</m:t>
                        </m:r>
                      </m:e>
                      <m:sub>
                        <m:r>
                          <a:rPr lang="en-US" altLang="zh-CN" i="1">
                            <a:solidFill>
                              <a:srgbClr val="000000"/>
                            </a:solidFill>
                            <a:latin typeface="Cambria Math" panose="02040503050406030204" pitchFamily="18" charset="0"/>
                          </a:rPr>
                          <m:t>𝑖</m:t>
                        </m:r>
                      </m:sub>
                      <m:sup>
                        <m:r>
                          <a:rPr lang="en-US" altLang="zh-CN" i="1">
                            <a:solidFill>
                              <a:srgbClr val="000000"/>
                            </a:solidFill>
                            <a:latin typeface="Cambria Math" panose="02040503050406030204" pitchFamily="18" charset="0"/>
                          </a:rPr>
                          <m:t>𝑗</m:t>
                        </m:r>
                        <m:r>
                          <a:rPr lang="en-US" altLang="zh-CN" i="1">
                            <a:solidFill>
                              <a:srgbClr val="000000"/>
                            </a:solidFill>
                            <a:latin typeface="Cambria Math" panose="02040503050406030204" pitchFamily="18" charset="0"/>
                          </a:rPr>
                          <m:t>+</m:t>
                        </m:r>
                        <m:r>
                          <a:rPr lang="en-US" altLang="zh-CN" i="1">
                            <a:solidFill>
                              <a:srgbClr val="000000"/>
                            </a:solidFill>
                            <a:latin typeface="Cambria Math" panose="02040503050406030204" pitchFamily="18" charset="0"/>
                          </a:rPr>
                          <m:t>𝑣</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1</m:t>
                        </m:r>
                      </m:sup>
                    </m:sSubSup>
                    <m:r>
                      <a:rPr lang="en-US" altLang="zh-CN" b="0" i="1" smtClean="0">
                        <a:solidFill>
                          <a:srgbClr val="000000"/>
                        </a:solidFill>
                        <a:latin typeface="Cambria Math" panose="02040503050406030204" pitchFamily="18" charset="0"/>
                      </a:rPr>
                      <m:t>+</m:t>
                    </m:r>
                    <m:sSub>
                      <m:sSubPr>
                        <m:ctrlPr>
                          <a:rPr lang="en-US" altLang="zh-CN" i="1">
                            <a:solidFill>
                              <a:srgbClr val="000000"/>
                            </a:solidFill>
                            <a:latin typeface="Cambria Math" panose="02040503050406030204" pitchFamily="18" charset="0"/>
                          </a:rPr>
                        </m:ctrlPr>
                      </m:sSub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𝛬</m:t>
                            </m:r>
                          </m:e>
                          <m:sub>
                            <m:r>
                              <a:rPr lang="en-US" altLang="zh-CN" b="0" i="1" dirty="0" smtClean="0">
                                <a:latin typeface="Cambria Math" panose="02040503050406030204" pitchFamily="18" charset="0"/>
                              </a:rPr>
                              <m:t>2</m:t>
                            </m:r>
                          </m:sub>
                        </m:sSub>
                        <m:r>
                          <a:rPr lang="en-US" altLang="zh-CN" i="1">
                            <a:solidFill>
                              <a:srgbClr val="000000"/>
                            </a:solidFill>
                            <a:latin typeface="Cambria Math" panose="02040503050406030204" pitchFamily="18" charset="0"/>
                          </a:rPr>
                          <m:t>𝑌</m:t>
                        </m:r>
                      </m:e>
                      <m:sub>
                        <m:r>
                          <a:rPr lang="en-US" altLang="zh-CN" i="1">
                            <a:solidFill>
                              <a:srgbClr val="000000"/>
                            </a:solidFill>
                            <a:latin typeface="Cambria Math" panose="02040503050406030204" pitchFamily="18" charset="0"/>
                          </a:rPr>
                          <m:t>𝑖</m:t>
                        </m:r>
                      </m:sub>
                    </m:sSub>
                    <m:sSubSup>
                      <m:sSubSupPr>
                        <m:ctrlPr>
                          <a:rPr lang="en-US" altLang="zh-CN" i="1">
                            <a:solidFill>
                              <a:srgbClr val="000000"/>
                            </a:solidFill>
                            <a:latin typeface="Cambria Math" panose="02040503050406030204" pitchFamily="18" charset="0"/>
                          </a:rPr>
                        </m:ctrlPr>
                      </m:sSubSupPr>
                      <m:e>
                        <m:r>
                          <a:rPr lang="en-US" altLang="zh-CN" i="1">
                            <a:solidFill>
                              <a:srgbClr val="000000"/>
                            </a:solidFill>
                            <a:latin typeface="Cambria Math" panose="02040503050406030204" pitchFamily="18" charset="0"/>
                          </a:rPr>
                          <m:t>𝑋</m:t>
                        </m:r>
                      </m:e>
                      <m:sub>
                        <m:r>
                          <a:rPr lang="en-US" altLang="zh-CN" i="1">
                            <a:solidFill>
                              <a:srgbClr val="000000"/>
                            </a:solidFill>
                            <a:latin typeface="Cambria Math" panose="02040503050406030204" pitchFamily="18" charset="0"/>
                          </a:rPr>
                          <m:t>𝑖</m:t>
                        </m:r>
                      </m:sub>
                      <m:sup>
                        <m:r>
                          <a:rPr lang="en-US" altLang="zh-CN" i="1">
                            <a:solidFill>
                              <a:srgbClr val="000000"/>
                            </a:solidFill>
                            <a:latin typeface="Cambria Math" panose="02040503050406030204" pitchFamily="18" charset="0"/>
                          </a:rPr>
                          <m:t>𝑗</m:t>
                        </m:r>
                        <m:r>
                          <a:rPr lang="en-US" altLang="zh-CN" i="1">
                            <a:solidFill>
                              <a:srgbClr val="000000"/>
                            </a:solidFill>
                            <a:latin typeface="Cambria Math" panose="02040503050406030204" pitchFamily="18" charset="0"/>
                          </a:rPr>
                          <m:t>+</m:t>
                        </m:r>
                        <m:r>
                          <a:rPr lang="en-US" altLang="zh-CN" i="1">
                            <a:solidFill>
                              <a:srgbClr val="000000"/>
                            </a:solidFill>
                            <a:latin typeface="Cambria Math" panose="02040503050406030204" pitchFamily="18" charset="0"/>
                          </a:rPr>
                          <m:t>𝑣</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2</m:t>
                        </m:r>
                      </m:sup>
                    </m:sSubSup>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ea typeface="Cambria Math" panose="02040503050406030204" pitchFamily="18" charset="0"/>
                      </a:rPr>
                      <m:t>⋯</m:t>
                    </m:r>
                    <m:r>
                      <a:rPr lang="en-US" altLang="zh-CN" b="0" i="1" smtClean="0">
                        <a:solidFill>
                          <a:srgbClr val="000000"/>
                        </a:solidFill>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𝛬</m:t>
                        </m:r>
                      </m:e>
                      <m:sub>
                        <m:r>
                          <a:rPr lang="en-US" altLang="zh-CN" b="0" i="1" dirty="0" smtClean="0">
                            <a:latin typeface="Cambria Math" panose="02040503050406030204" pitchFamily="18" charset="0"/>
                          </a:rPr>
                          <m:t>𝑣</m:t>
                        </m:r>
                      </m:sub>
                    </m:sSub>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𝑌</m:t>
                        </m:r>
                      </m:e>
                      <m:sub>
                        <m:r>
                          <a:rPr lang="en-US" altLang="zh-CN" i="1">
                            <a:solidFill>
                              <a:srgbClr val="000000"/>
                            </a:solidFill>
                            <a:latin typeface="Cambria Math" panose="02040503050406030204" pitchFamily="18" charset="0"/>
                          </a:rPr>
                          <m:t>𝑖</m:t>
                        </m:r>
                      </m:sub>
                    </m:sSub>
                    <m:sSubSup>
                      <m:sSubSupPr>
                        <m:ctrlPr>
                          <a:rPr lang="en-US" altLang="zh-CN" i="1">
                            <a:solidFill>
                              <a:srgbClr val="000000"/>
                            </a:solidFill>
                            <a:latin typeface="Cambria Math" panose="02040503050406030204" pitchFamily="18" charset="0"/>
                          </a:rPr>
                        </m:ctrlPr>
                      </m:sSubSupPr>
                      <m:e>
                        <m:r>
                          <a:rPr lang="en-US" altLang="zh-CN" i="1">
                            <a:solidFill>
                              <a:srgbClr val="000000"/>
                            </a:solidFill>
                            <a:latin typeface="Cambria Math" panose="02040503050406030204" pitchFamily="18" charset="0"/>
                          </a:rPr>
                          <m:t>𝑋</m:t>
                        </m:r>
                      </m:e>
                      <m:sub>
                        <m:r>
                          <a:rPr lang="en-US" altLang="zh-CN" i="1">
                            <a:solidFill>
                              <a:srgbClr val="000000"/>
                            </a:solidFill>
                            <a:latin typeface="Cambria Math" panose="02040503050406030204" pitchFamily="18" charset="0"/>
                          </a:rPr>
                          <m:t>𝑖</m:t>
                        </m:r>
                      </m:sub>
                      <m:sup>
                        <m:r>
                          <a:rPr lang="en-US" altLang="zh-CN" i="1">
                            <a:solidFill>
                              <a:srgbClr val="000000"/>
                            </a:solidFill>
                            <a:latin typeface="Cambria Math" panose="02040503050406030204" pitchFamily="18" charset="0"/>
                          </a:rPr>
                          <m:t>𝑗</m:t>
                        </m:r>
                      </m:sup>
                    </m:sSubSup>
                  </m:oMath>
                </a14:m>
                <a:endParaRPr kumimoji="0" lang="en-US" altLang="zh-CN" i="0" u="none" strike="noStrike" kern="1200" cap="none" spc="0" normalizeH="0" baseline="0" noProof="0" dirty="0">
                  <a:ln>
                    <a:noFill/>
                  </a:ln>
                  <a:solidFill>
                    <a:srgbClr val="000000"/>
                  </a:solidFill>
                  <a:effectLst/>
                  <a:uLnTx/>
                  <a:uFillTx/>
                  <a:latin typeface="+mn-lt"/>
                  <a:ea typeface="+mn-ea"/>
                </a:endParaRPr>
              </a:p>
              <a:p>
                <a:pPr lvl="0" rtl="0" eaLnBrk="1" fontAlgn="auto" hangingPunct="1">
                  <a:spcBef>
                    <a:spcPts val="0"/>
                  </a:spcBef>
                  <a:spcAft>
                    <a:spcPts val="0"/>
                  </a:spcAft>
                  <a:defRPr/>
                </a:pPr>
                <a:endParaRPr lang="en-US" altLang="zh-CN" dirty="0">
                  <a:solidFill>
                    <a:srgbClr val="000000"/>
                  </a:solidFill>
                  <a:latin typeface="+mn-lt"/>
                  <a:ea typeface="+mn-ea"/>
                </a:endParaRPr>
              </a:p>
              <a:p>
                <a:pPr lvl="0" rtl="0" eaLnBrk="1" fontAlgn="auto" hangingPunct="1">
                  <a:spcBef>
                    <a:spcPts val="0"/>
                  </a:spcBef>
                  <a:spcAft>
                    <a:spcPts val="0"/>
                  </a:spcAft>
                  <a:defRPr/>
                </a:pPr>
                <a:r>
                  <a:rPr lang="en-US" altLang="zh-CN" dirty="0">
                    <a:solidFill>
                      <a:srgbClr val="000000"/>
                    </a:solidFill>
                    <a:latin typeface="+mn-lt"/>
                    <a:ea typeface="+mn-ea"/>
                  </a:rPr>
                  <a:t>     </a:t>
                </a:r>
                <a:r>
                  <a:rPr lang="zh-CN" altLang="en-US" dirty="0">
                    <a:solidFill>
                      <a:srgbClr val="000000"/>
                    </a:solidFill>
                    <a:latin typeface="+mn-lt"/>
                    <a:ea typeface="+mn-ea"/>
                  </a:rPr>
                  <a:t>将每一种</a:t>
                </a:r>
                <a:r>
                  <a:rPr lang="en-US" altLang="zh-CN" i="1" dirty="0">
                    <a:solidFill>
                      <a:srgbClr val="000000"/>
                    </a:solidFill>
                    <a:latin typeface="+mn-lt"/>
                    <a:ea typeface="+mn-ea"/>
                  </a:rPr>
                  <a:t>i=</a:t>
                </a:r>
                <a:r>
                  <a:rPr lang="en-US" altLang="zh-CN" dirty="0">
                    <a:solidFill>
                      <a:srgbClr val="000000"/>
                    </a:solidFill>
                    <a:latin typeface="+mn-lt"/>
                    <a:ea typeface="+mn-ea"/>
                  </a:rPr>
                  <a:t>[0,1,</a:t>
                </a:r>
                <a14:m>
                  <m:oMath xmlns:m="http://schemas.openxmlformats.org/officeDocument/2006/math">
                    <m:r>
                      <a:rPr lang="en-US" altLang="zh-CN" i="1" smtClean="0">
                        <a:solidFill>
                          <a:srgbClr val="000000"/>
                        </a:solidFill>
                        <a:latin typeface="Cambria Math" panose="02040503050406030204" pitchFamily="18" charset="0"/>
                        <a:ea typeface="+mn-ea"/>
                      </a:rPr>
                      <m:t>⋯</m:t>
                    </m:r>
                  </m:oMath>
                </a14:m>
                <a:r>
                  <a:rPr lang="en-US" altLang="zh-CN" dirty="0">
                    <a:solidFill>
                      <a:srgbClr val="000000"/>
                    </a:solidFill>
                    <a:latin typeface="+mn-lt"/>
                    <a:ea typeface="+mn-ea"/>
                  </a:rPr>
                  <a:t>,</a:t>
                </a:r>
                <a:r>
                  <a:rPr lang="en-US" altLang="zh-CN" i="1" dirty="0">
                    <a:solidFill>
                      <a:srgbClr val="000000"/>
                    </a:solidFill>
                    <a:latin typeface="+mn-lt"/>
                    <a:ea typeface="+mn-ea"/>
                  </a:rPr>
                  <a:t>v-</a:t>
                </a:r>
                <a:r>
                  <a:rPr lang="en-US" altLang="zh-CN" dirty="0">
                    <a:solidFill>
                      <a:srgbClr val="000000"/>
                    </a:solidFill>
                    <a:latin typeface="+mn-lt"/>
                    <a:ea typeface="+mn-ea"/>
                  </a:rPr>
                  <a:t>1]</a:t>
                </a:r>
                <a:r>
                  <a:rPr lang="zh-CN" altLang="en-US" dirty="0">
                    <a:solidFill>
                      <a:srgbClr val="000000"/>
                    </a:solidFill>
                    <a:latin typeface="+mn-lt"/>
                    <a:ea typeface="+mn-ea"/>
                  </a:rPr>
                  <a:t>的等式进行相加得</a:t>
                </a:r>
                <a:endParaRPr lang="en-US" altLang="zh-CN" dirty="0">
                  <a:solidFill>
                    <a:srgbClr val="000000"/>
                  </a:solidFill>
                  <a:latin typeface="+mn-lt"/>
                  <a:ea typeface="+mn-ea"/>
                </a:endParaRPr>
              </a:p>
              <a:p>
                <a:pPr lvl="0" rtl="0" eaLnBrk="1" fontAlgn="auto" hangingPunct="1">
                  <a:spcBef>
                    <a:spcPts val="0"/>
                  </a:spcBef>
                  <a:spcAft>
                    <a:spcPts val="0"/>
                  </a:spcAft>
                  <a:defRPr/>
                </a:pPr>
                <a:r>
                  <a:rPr lang="en-US" altLang="zh-CN" dirty="0">
                    <a:solidFill>
                      <a:srgbClr val="000000"/>
                    </a:solidFill>
                    <a:latin typeface="+mn-lt"/>
                    <a:ea typeface="+mn-ea"/>
                  </a:rPr>
                  <a:t>   0=</a:t>
                </a:r>
                <a14:m>
                  <m:oMath xmlns:m="http://schemas.openxmlformats.org/officeDocument/2006/math">
                    <m:d>
                      <m:dPr>
                        <m:ctrlPr>
                          <a:rPr lang="en-US" altLang="zh-CN" b="0" i="1" smtClean="0">
                            <a:solidFill>
                              <a:srgbClr val="000000"/>
                            </a:solidFill>
                            <a:latin typeface="Cambria Math" panose="02040503050406030204" pitchFamily="18" charset="0"/>
                            <a:ea typeface="+mn-ea"/>
                          </a:rPr>
                        </m:ctrlPr>
                      </m:dPr>
                      <m:e>
                        <m:nary>
                          <m:naryPr>
                            <m:chr m:val="∑"/>
                            <m:ctrlPr>
                              <a:rPr lang="en-US" altLang="zh-CN" b="0" i="1" smtClean="0">
                                <a:solidFill>
                                  <a:srgbClr val="000000"/>
                                </a:solidFill>
                                <a:latin typeface="Cambria Math" panose="02040503050406030204" pitchFamily="18" charset="0"/>
                                <a:ea typeface="+mn-ea"/>
                              </a:rPr>
                            </m:ctrlPr>
                          </m:naryPr>
                          <m:sub>
                            <m:r>
                              <m:rPr>
                                <m:brk m:alnAt="23"/>
                              </m:rPr>
                              <a:rPr lang="en-US" altLang="zh-CN" b="0" i="1" smtClean="0">
                                <a:solidFill>
                                  <a:srgbClr val="000000"/>
                                </a:solidFill>
                                <a:latin typeface="Cambria Math" panose="02040503050406030204" pitchFamily="18" charset="0"/>
                                <a:ea typeface="+mn-ea"/>
                              </a:rPr>
                              <m:t>𝑖</m:t>
                            </m:r>
                            <m:r>
                              <a:rPr lang="en-US" altLang="zh-CN" b="0" i="1" smtClean="0">
                                <a:solidFill>
                                  <a:srgbClr val="000000"/>
                                </a:solidFill>
                                <a:latin typeface="Cambria Math" panose="02040503050406030204" pitchFamily="18" charset="0"/>
                                <a:ea typeface="+mn-ea"/>
                              </a:rPr>
                              <m:t>=</m:t>
                            </m:r>
                            <m:r>
                              <a:rPr lang="en-US" altLang="zh-CN" b="0" i="1" smtClean="0">
                                <a:solidFill>
                                  <a:srgbClr val="000000"/>
                                </a:solidFill>
                                <a:latin typeface="Cambria Math" panose="02040503050406030204" pitchFamily="18" charset="0"/>
                                <a:ea typeface="+mn-ea"/>
                              </a:rPr>
                              <m:t>0</m:t>
                            </m:r>
                          </m:sub>
                          <m:sup>
                            <m:r>
                              <a:rPr lang="en-US" altLang="zh-CN" b="0" i="1" smtClean="0">
                                <a:solidFill>
                                  <a:srgbClr val="000000"/>
                                </a:solidFill>
                                <a:latin typeface="Cambria Math" panose="02040503050406030204" pitchFamily="18" charset="0"/>
                                <a:ea typeface="+mn-ea"/>
                              </a:rPr>
                              <m:t>𝑣</m:t>
                            </m:r>
                            <m:r>
                              <a:rPr lang="en-US" altLang="zh-CN" b="0" i="1" smtClean="0">
                                <a:solidFill>
                                  <a:srgbClr val="000000"/>
                                </a:solidFill>
                                <a:latin typeface="Cambria Math" panose="02040503050406030204" pitchFamily="18" charset="0"/>
                                <a:ea typeface="+mn-ea"/>
                              </a:rPr>
                              <m:t>−</m:t>
                            </m:r>
                            <m:r>
                              <a:rPr lang="en-US" altLang="zh-CN" b="0" i="1" smtClean="0">
                                <a:solidFill>
                                  <a:srgbClr val="000000"/>
                                </a:solidFill>
                                <a:latin typeface="Cambria Math" panose="02040503050406030204" pitchFamily="18" charset="0"/>
                                <a:ea typeface="+mn-ea"/>
                              </a:rPr>
                              <m:t>1</m:t>
                            </m:r>
                          </m:sup>
                          <m:e>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𝑌</m:t>
                                </m:r>
                              </m:e>
                              <m:sub>
                                <m:r>
                                  <a:rPr lang="en-US" altLang="zh-CN" i="1">
                                    <a:solidFill>
                                      <a:srgbClr val="000000"/>
                                    </a:solidFill>
                                    <a:latin typeface="Cambria Math" panose="02040503050406030204" pitchFamily="18" charset="0"/>
                                  </a:rPr>
                                  <m:t>𝑖</m:t>
                                </m:r>
                              </m:sub>
                            </m:sSub>
                            <m:sSubSup>
                              <m:sSubSupPr>
                                <m:ctrlPr>
                                  <a:rPr lang="en-US" altLang="zh-CN" i="1">
                                    <a:solidFill>
                                      <a:srgbClr val="000000"/>
                                    </a:solidFill>
                                    <a:latin typeface="Cambria Math" panose="02040503050406030204" pitchFamily="18" charset="0"/>
                                  </a:rPr>
                                </m:ctrlPr>
                              </m:sSubSupPr>
                              <m:e>
                                <m:r>
                                  <a:rPr lang="en-US" altLang="zh-CN" i="1">
                                    <a:solidFill>
                                      <a:srgbClr val="000000"/>
                                    </a:solidFill>
                                    <a:latin typeface="Cambria Math" panose="02040503050406030204" pitchFamily="18" charset="0"/>
                                  </a:rPr>
                                  <m:t>𝑋</m:t>
                                </m:r>
                              </m:e>
                              <m:sub>
                                <m:r>
                                  <a:rPr lang="en-US" altLang="zh-CN" i="1">
                                    <a:solidFill>
                                      <a:srgbClr val="000000"/>
                                    </a:solidFill>
                                    <a:latin typeface="Cambria Math" panose="02040503050406030204" pitchFamily="18" charset="0"/>
                                  </a:rPr>
                                  <m:t>𝑖</m:t>
                                </m:r>
                              </m:sub>
                              <m:sup>
                                <m:r>
                                  <a:rPr lang="en-US" altLang="zh-CN" i="1">
                                    <a:solidFill>
                                      <a:srgbClr val="000000"/>
                                    </a:solidFill>
                                    <a:latin typeface="Cambria Math" panose="02040503050406030204" pitchFamily="18" charset="0"/>
                                  </a:rPr>
                                  <m:t>𝑗</m:t>
                                </m:r>
                                <m:r>
                                  <a:rPr lang="en-US" altLang="zh-CN" i="1">
                                    <a:solidFill>
                                      <a:srgbClr val="000000"/>
                                    </a:solidFill>
                                    <a:latin typeface="Cambria Math" panose="02040503050406030204" pitchFamily="18" charset="0"/>
                                  </a:rPr>
                                  <m:t>+</m:t>
                                </m:r>
                                <m:r>
                                  <a:rPr lang="en-US" altLang="zh-CN" i="1">
                                    <a:solidFill>
                                      <a:srgbClr val="000000"/>
                                    </a:solidFill>
                                    <a:latin typeface="Cambria Math" panose="02040503050406030204" pitchFamily="18" charset="0"/>
                                  </a:rPr>
                                  <m:t>𝑣</m:t>
                                </m:r>
                              </m:sup>
                            </m:sSubSup>
                          </m:e>
                        </m:nary>
                      </m:e>
                    </m:d>
                    <m:r>
                      <a:rPr lang="en-US" altLang="zh-CN" b="0" i="1" smtClean="0">
                        <a:solidFill>
                          <a:srgbClr val="000000"/>
                        </a:solidFill>
                        <a:latin typeface="Cambria Math" panose="02040503050406030204" pitchFamily="18" charset="0"/>
                        <a:ea typeface="+mn-ea"/>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𝛬</m:t>
                        </m:r>
                      </m:e>
                      <m:sub>
                        <m:r>
                          <a:rPr lang="en-US" altLang="zh-CN" i="1" dirty="0">
                            <a:latin typeface="Cambria Math" panose="02040503050406030204" pitchFamily="18" charset="0"/>
                          </a:rPr>
                          <m:t>1</m:t>
                        </m:r>
                      </m:sub>
                    </m:sSub>
                    <m:d>
                      <m:dPr>
                        <m:ctrlPr>
                          <a:rPr lang="en-US" altLang="zh-CN" b="0" i="1" dirty="0" smtClean="0">
                            <a:latin typeface="Cambria Math" panose="02040503050406030204" pitchFamily="18" charset="0"/>
                          </a:rPr>
                        </m:ctrlPr>
                      </m:dPr>
                      <m:e>
                        <m:nary>
                          <m:naryPr>
                            <m:chr m:val="∑"/>
                            <m:ctrlPr>
                              <a:rPr lang="en-US" altLang="zh-CN" b="0"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0</m:t>
                            </m:r>
                          </m:sub>
                          <m:sup>
                            <m:r>
                              <a:rPr lang="en-US" altLang="zh-CN" b="0" i="1" dirty="0" smtClean="0">
                                <a:latin typeface="Cambria Math" panose="02040503050406030204" pitchFamily="18" charset="0"/>
                              </a:rPr>
                              <m:t>𝑣</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1</m:t>
                            </m:r>
                          </m:sup>
                          <m:e>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𝑌</m:t>
                                </m:r>
                              </m:e>
                              <m:sub>
                                <m:r>
                                  <a:rPr lang="en-US" altLang="zh-CN" i="1">
                                    <a:solidFill>
                                      <a:srgbClr val="000000"/>
                                    </a:solidFill>
                                    <a:latin typeface="Cambria Math" panose="02040503050406030204" pitchFamily="18" charset="0"/>
                                  </a:rPr>
                                  <m:t>𝑖</m:t>
                                </m:r>
                              </m:sub>
                            </m:sSub>
                            <m:sSubSup>
                              <m:sSubSupPr>
                                <m:ctrlPr>
                                  <a:rPr lang="en-US" altLang="zh-CN" i="1">
                                    <a:solidFill>
                                      <a:srgbClr val="000000"/>
                                    </a:solidFill>
                                    <a:latin typeface="Cambria Math" panose="02040503050406030204" pitchFamily="18" charset="0"/>
                                  </a:rPr>
                                </m:ctrlPr>
                              </m:sSubSupPr>
                              <m:e>
                                <m:r>
                                  <a:rPr lang="en-US" altLang="zh-CN" i="1">
                                    <a:solidFill>
                                      <a:srgbClr val="000000"/>
                                    </a:solidFill>
                                    <a:latin typeface="Cambria Math" panose="02040503050406030204" pitchFamily="18" charset="0"/>
                                  </a:rPr>
                                  <m:t>𝑋</m:t>
                                </m:r>
                              </m:e>
                              <m:sub>
                                <m:r>
                                  <a:rPr lang="en-US" altLang="zh-CN" i="1">
                                    <a:solidFill>
                                      <a:srgbClr val="000000"/>
                                    </a:solidFill>
                                    <a:latin typeface="Cambria Math" panose="02040503050406030204" pitchFamily="18" charset="0"/>
                                  </a:rPr>
                                  <m:t>𝑖</m:t>
                                </m:r>
                              </m:sub>
                              <m:sup>
                                <m:r>
                                  <a:rPr lang="en-US" altLang="zh-CN" i="1">
                                    <a:solidFill>
                                      <a:srgbClr val="000000"/>
                                    </a:solidFill>
                                    <a:latin typeface="Cambria Math" panose="02040503050406030204" pitchFamily="18" charset="0"/>
                                  </a:rPr>
                                  <m:t>𝑗</m:t>
                                </m:r>
                                <m:r>
                                  <a:rPr lang="en-US" altLang="zh-CN" i="1">
                                    <a:solidFill>
                                      <a:srgbClr val="000000"/>
                                    </a:solidFill>
                                    <a:latin typeface="Cambria Math" panose="02040503050406030204" pitchFamily="18" charset="0"/>
                                  </a:rPr>
                                  <m:t>+</m:t>
                                </m:r>
                                <m:r>
                                  <a:rPr lang="en-US" altLang="zh-CN" i="1">
                                    <a:solidFill>
                                      <a:srgbClr val="000000"/>
                                    </a:solidFill>
                                    <a:latin typeface="Cambria Math" panose="02040503050406030204" pitchFamily="18" charset="0"/>
                                  </a:rPr>
                                  <m:t>𝑣</m:t>
                                </m:r>
                                <m:r>
                                  <a:rPr lang="en-US" altLang="zh-CN" i="1">
                                    <a:solidFill>
                                      <a:srgbClr val="000000"/>
                                    </a:solidFill>
                                    <a:latin typeface="Cambria Math" panose="02040503050406030204" pitchFamily="18" charset="0"/>
                                  </a:rPr>
                                  <m:t>−</m:t>
                                </m:r>
                                <m:r>
                                  <a:rPr lang="en-US" altLang="zh-CN" i="1">
                                    <a:solidFill>
                                      <a:srgbClr val="000000"/>
                                    </a:solidFill>
                                    <a:latin typeface="Cambria Math" panose="02040503050406030204" pitchFamily="18" charset="0"/>
                                  </a:rPr>
                                  <m:t>1</m:t>
                                </m:r>
                              </m:sup>
                            </m:sSubSup>
                          </m:e>
                        </m:nary>
                      </m:e>
                    </m:d>
                    <m:r>
                      <a:rPr lang="en-US" altLang="zh-CN" b="0" i="1" dirty="0" smtClean="0">
                        <a:latin typeface="Cambria Math" panose="02040503050406030204" pitchFamily="18" charset="0"/>
                      </a:rPr>
                      <m:t>+</m:t>
                    </m:r>
                  </m:oMath>
                </a14:m>
                <a:r>
                  <a:rPr lang="en-US" altLang="zh-CN" dirty="0">
                    <a:latin typeface="+mn-lt"/>
                  </a:rPr>
                  <a:t>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𝛬</m:t>
                        </m:r>
                      </m:e>
                      <m:sub>
                        <m:r>
                          <a:rPr lang="en-US" altLang="zh-CN" i="1" dirty="0">
                            <a:latin typeface="Cambria Math" panose="02040503050406030204" pitchFamily="18" charset="0"/>
                          </a:rPr>
                          <m:t>2</m:t>
                        </m:r>
                      </m:sub>
                    </m:sSub>
                    <m:d>
                      <m:dPr>
                        <m:ctrlPr>
                          <a:rPr lang="en-US" altLang="zh-CN" b="0" i="1" dirty="0" smtClean="0">
                            <a:latin typeface="Cambria Math" panose="02040503050406030204" pitchFamily="18" charset="0"/>
                          </a:rPr>
                        </m:ctrlPr>
                      </m:dPr>
                      <m:e>
                        <m:nary>
                          <m:naryPr>
                            <m:chr m:val="∑"/>
                            <m:ctrlPr>
                              <a:rPr lang="en-US" altLang="zh-CN" b="0"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0</m:t>
                            </m:r>
                          </m:sub>
                          <m:sup>
                            <m:r>
                              <a:rPr lang="en-US" altLang="zh-CN" b="0" i="1" dirty="0" smtClean="0">
                                <a:latin typeface="Cambria Math" panose="02040503050406030204" pitchFamily="18" charset="0"/>
                              </a:rPr>
                              <m:t>𝑣</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1</m:t>
                            </m:r>
                          </m:sup>
                          <m:e>
                            <m:sSubSup>
                              <m:sSubSupPr>
                                <m:ctrlPr>
                                  <a:rPr lang="en-US" altLang="zh-CN" i="1">
                                    <a:solidFill>
                                      <a:srgbClr val="000000"/>
                                    </a:solidFill>
                                    <a:latin typeface="Cambria Math" panose="02040503050406030204" pitchFamily="18" charset="0"/>
                                  </a:rPr>
                                </m:ctrlPr>
                              </m:sSubSupPr>
                              <m:e>
                                <m:sSub>
                                  <m:sSubPr>
                                    <m:ctrlPr>
                                      <a:rPr lang="en-US" altLang="zh-CN" i="1" smtClean="0">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𝑌</m:t>
                                    </m:r>
                                  </m:e>
                                  <m:sub>
                                    <m:r>
                                      <a:rPr lang="en-US" altLang="zh-CN" b="0" i="1" smtClean="0">
                                        <a:solidFill>
                                          <a:srgbClr val="000000"/>
                                        </a:solidFill>
                                        <a:latin typeface="Cambria Math" panose="02040503050406030204" pitchFamily="18" charset="0"/>
                                      </a:rPr>
                                      <m:t>𝑖</m:t>
                                    </m:r>
                                  </m:sub>
                                </m:sSub>
                                <m:r>
                                  <a:rPr lang="en-US" altLang="zh-CN" i="1">
                                    <a:solidFill>
                                      <a:srgbClr val="000000"/>
                                    </a:solidFill>
                                    <a:latin typeface="Cambria Math" panose="02040503050406030204" pitchFamily="18" charset="0"/>
                                  </a:rPr>
                                  <m:t>𝑋</m:t>
                                </m:r>
                              </m:e>
                              <m:sub>
                                <m:r>
                                  <a:rPr lang="en-US" altLang="zh-CN" i="1">
                                    <a:solidFill>
                                      <a:srgbClr val="000000"/>
                                    </a:solidFill>
                                    <a:latin typeface="Cambria Math" panose="02040503050406030204" pitchFamily="18" charset="0"/>
                                  </a:rPr>
                                  <m:t>𝑖</m:t>
                                </m:r>
                              </m:sub>
                              <m:sup>
                                <m:r>
                                  <a:rPr lang="en-US" altLang="zh-CN" i="1">
                                    <a:solidFill>
                                      <a:srgbClr val="000000"/>
                                    </a:solidFill>
                                    <a:latin typeface="Cambria Math" panose="02040503050406030204" pitchFamily="18" charset="0"/>
                                  </a:rPr>
                                  <m:t>𝑗</m:t>
                                </m:r>
                                <m:r>
                                  <a:rPr lang="en-US" altLang="zh-CN" i="1">
                                    <a:solidFill>
                                      <a:srgbClr val="000000"/>
                                    </a:solidFill>
                                    <a:latin typeface="Cambria Math" panose="02040503050406030204" pitchFamily="18" charset="0"/>
                                  </a:rPr>
                                  <m:t>+</m:t>
                                </m:r>
                                <m:r>
                                  <a:rPr lang="en-US" altLang="zh-CN" i="1">
                                    <a:solidFill>
                                      <a:srgbClr val="000000"/>
                                    </a:solidFill>
                                    <a:latin typeface="Cambria Math" panose="02040503050406030204" pitchFamily="18" charset="0"/>
                                  </a:rPr>
                                  <m:t>𝑣</m:t>
                                </m:r>
                                <m:r>
                                  <a:rPr lang="en-US" altLang="zh-CN" i="1">
                                    <a:solidFill>
                                      <a:srgbClr val="000000"/>
                                    </a:solidFill>
                                    <a:latin typeface="Cambria Math" panose="02040503050406030204" pitchFamily="18" charset="0"/>
                                  </a:rPr>
                                  <m:t>−</m:t>
                                </m:r>
                                <m:r>
                                  <a:rPr lang="en-US" altLang="zh-CN" i="1">
                                    <a:solidFill>
                                      <a:srgbClr val="000000"/>
                                    </a:solidFill>
                                    <a:latin typeface="Cambria Math" panose="02040503050406030204" pitchFamily="18" charset="0"/>
                                  </a:rPr>
                                  <m:t>2</m:t>
                                </m:r>
                              </m:sup>
                            </m:sSubSup>
                          </m:e>
                        </m:nary>
                      </m:e>
                    </m:d>
                    <m:r>
                      <a:rPr lang="en-US" altLang="zh-CN" b="0" i="0" dirty="0" smtClean="0">
                        <a:latin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m:t>
                    </m:r>
                    <m:r>
                      <a:rPr lang="en-US" altLang="zh-CN" b="0" i="0"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𝛬</m:t>
                        </m:r>
                      </m:e>
                      <m:sub>
                        <m:r>
                          <a:rPr lang="en-US" altLang="zh-CN" i="1" dirty="0">
                            <a:latin typeface="Cambria Math" panose="02040503050406030204" pitchFamily="18" charset="0"/>
                          </a:rPr>
                          <m:t>2</m:t>
                        </m:r>
                      </m:sub>
                    </m:sSub>
                    <m:r>
                      <a:rPr lang="en-US" altLang="zh-CN" dirty="0">
                        <a:latin typeface="Cambria Math" panose="02040503050406030204" pitchFamily="18" charset="0"/>
                      </a:rPr>
                      <m:t>(</m:t>
                    </m:r>
                    <m:nary>
                      <m:naryPr>
                        <m:chr m:val="∑"/>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𝑖</m:t>
                        </m:r>
                        <m:r>
                          <a:rPr lang="en-US" altLang="zh-CN" i="1" dirty="0">
                            <a:latin typeface="Cambria Math" panose="02040503050406030204" pitchFamily="18" charset="0"/>
                          </a:rPr>
                          <m:t>=</m:t>
                        </m:r>
                        <m:r>
                          <a:rPr lang="en-US" altLang="zh-CN" i="1" dirty="0">
                            <a:latin typeface="Cambria Math" panose="02040503050406030204" pitchFamily="18" charset="0"/>
                          </a:rPr>
                          <m:t>0</m:t>
                        </m:r>
                      </m:sub>
                      <m:sup>
                        <m:r>
                          <a:rPr lang="en-US" altLang="zh-CN" i="1" dirty="0">
                            <a:latin typeface="Cambria Math" panose="02040503050406030204" pitchFamily="18" charset="0"/>
                          </a:rPr>
                          <m:t>𝑣</m:t>
                        </m:r>
                        <m:r>
                          <a:rPr lang="en-US" altLang="zh-CN" i="1" dirty="0">
                            <a:latin typeface="Cambria Math" panose="02040503050406030204" pitchFamily="18" charset="0"/>
                          </a:rPr>
                          <m:t>−</m:t>
                        </m:r>
                        <m:r>
                          <a:rPr lang="en-US" altLang="zh-CN" i="1" dirty="0">
                            <a:latin typeface="Cambria Math" panose="02040503050406030204" pitchFamily="18" charset="0"/>
                          </a:rPr>
                          <m:t>1</m:t>
                        </m:r>
                      </m:sup>
                      <m:e>
                        <m:sSubSup>
                          <m:sSubSupPr>
                            <m:ctrlPr>
                              <a:rPr lang="en-US" altLang="zh-CN" i="1">
                                <a:solidFill>
                                  <a:srgbClr val="000000"/>
                                </a:solidFill>
                                <a:latin typeface="Cambria Math" panose="02040503050406030204" pitchFamily="18" charset="0"/>
                              </a:rPr>
                            </m:ctrlPr>
                          </m:sSubSupPr>
                          <m:e>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𝑌</m:t>
                                </m:r>
                              </m:e>
                              <m:sub>
                                <m:r>
                                  <a:rPr lang="en-US" altLang="zh-CN" i="1">
                                    <a:solidFill>
                                      <a:srgbClr val="000000"/>
                                    </a:solidFill>
                                    <a:latin typeface="Cambria Math" panose="02040503050406030204" pitchFamily="18" charset="0"/>
                                  </a:rPr>
                                  <m:t>𝑖</m:t>
                                </m:r>
                              </m:sub>
                            </m:sSub>
                            <m:r>
                              <a:rPr lang="en-US" altLang="zh-CN" i="1">
                                <a:solidFill>
                                  <a:srgbClr val="000000"/>
                                </a:solidFill>
                                <a:latin typeface="Cambria Math" panose="02040503050406030204" pitchFamily="18" charset="0"/>
                              </a:rPr>
                              <m:t>𝑋</m:t>
                            </m:r>
                          </m:e>
                          <m:sub>
                            <m:r>
                              <a:rPr lang="en-US" altLang="zh-CN" i="1">
                                <a:solidFill>
                                  <a:srgbClr val="000000"/>
                                </a:solidFill>
                                <a:latin typeface="Cambria Math" panose="02040503050406030204" pitchFamily="18" charset="0"/>
                              </a:rPr>
                              <m:t>𝑖</m:t>
                            </m:r>
                          </m:sub>
                          <m:sup>
                            <m:r>
                              <a:rPr lang="en-US" altLang="zh-CN" i="1">
                                <a:solidFill>
                                  <a:srgbClr val="000000"/>
                                </a:solidFill>
                                <a:latin typeface="Cambria Math" panose="02040503050406030204" pitchFamily="18" charset="0"/>
                              </a:rPr>
                              <m:t>𝑗</m:t>
                            </m:r>
                            <m:r>
                              <a:rPr lang="en-US" altLang="zh-CN" i="1">
                                <a:solidFill>
                                  <a:srgbClr val="000000"/>
                                </a:solidFill>
                                <a:latin typeface="Cambria Math" panose="02040503050406030204" pitchFamily="18" charset="0"/>
                              </a:rPr>
                              <m:t>+</m:t>
                            </m:r>
                            <m:r>
                              <a:rPr lang="en-US" altLang="zh-CN" i="1">
                                <a:solidFill>
                                  <a:srgbClr val="000000"/>
                                </a:solidFill>
                                <a:latin typeface="Cambria Math" panose="02040503050406030204" pitchFamily="18" charset="0"/>
                              </a:rPr>
                              <m:t>𝑣</m:t>
                            </m:r>
                            <m:r>
                              <a:rPr lang="en-US" altLang="zh-CN" i="1">
                                <a:solidFill>
                                  <a:srgbClr val="000000"/>
                                </a:solidFill>
                                <a:latin typeface="Cambria Math" panose="02040503050406030204" pitchFamily="18" charset="0"/>
                              </a:rPr>
                              <m:t>−</m:t>
                            </m:r>
                            <m:r>
                              <a:rPr lang="en-US" altLang="zh-CN" i="1">
                                <a:solidFill>
                                  <a:srgbClr val="000000"/>
                                </a:solidFill>
                                <a:latin typeface="Cambria Math" panose="02040503050406030204" pitchFamily="18" charset="0"/>
                              </a:rPr>
                              <m:t>2</m:t>
                            </m:r>
                          </m:sup>
                        </m:sSubSup>
                      </m:e>
                    </m:nary>
                    <m:r>
                      <a:rPr lang="en-US" altLang="zh-CN" dirty="0">
                        <a:latin typeface="Cambria Math" panose="02040503050406030204" pitchFamily="18" charset="0"/>
                      </a:rPr>
                      <m:t>)</m:t>
                    </m:r>
                  </m:oMath>
                </a14:m>
                <a:endParaRPr kumimoji="0" lang="en-US" altLang="zh-CN" sz="2000" i="0" u="none" strike="noStrike" kern="1200" cap="none" spc="0" normalizeH="0" baseline="0" noProof="0" dirty="0">
                  <a:ln>
                    <a:noFill/>
                  </a:ln>
                  <a:solidFill>
                    <a:srgbClr val="000000"/>
                  </a:solidFill>
                  <a:effectLst/>
                  <a:uLnTx/>
                  <a:uFillTx/>
                  <a:latin typeface="+mn-lt"/>
                  <a:ea typeface="+mn-ea"/>
                </a:endParaRPr>
              </a:p>
              <a:p>
                <a:pPr lvl="0" rtl="0" eaLnBrk="1" fontAlgn="auto" hangingPunct="1">
                  <a:spcBef>
                    <a:spcPts val="0"/>
                  </a:spcBef>
                  <a:spcAft>
                    <a:spcPts val="0"/>
                  </a:spcAft>
                  <a:defRPr/>
                </a:pPr>
                <a:r>
                  <a:rPr kumimoji="0" lang="en-US" altLang="zh-CN" sz="2000" i="0" u="none" strike="noStrike" kern="1200" cap="none" spc="0" normalizeH="0" baseline="0" noProof="0" dirty="0">
                    <a:ln>
                      <a:noFill/>
                    </a:ln>
                    <a:solidFill>
                      <a:srgbClr val="000000"/>
                    </a:solidFill>
                    <a:effectLst/>
                    <a:uLnTx/>
                    <a:uFillTx/>
                    <a:latin typeface="+mn-lt"/>
                    <a:ea typeface="+mn-ea"/>
                  </a:rPr>
                  <a:t>    </a:t>
                </a:r>
                <a:r>
                  <a:rPr kumimoji="0" lang="en-US" altLang="zh-CN" i="0" u="none" strike="noStrike" kern="1200" cap="none" spc="0" normalizeH="0" baseline="0" noProof="0" dirty="0">
                    <a:ln>
                      <a:noFill/>
                    </a:ln>
                    <a:solidFill>
                      <a:srgbClr val="000000"/>
                    </a:solidFill>
                    <a:effectLst/>
                    <a:uLnTx/>
                    <a:uFillTx/>
                    <a:latin typeface="+mn-lt"/>
                    <a:ea typeface="+mn-ea"/>
                  </a:rPr>
                  <a:t>=</a:t>
                </a:r>
                <a14:m>
                  <m:oMath xmlns:m="http://schemas.openxmlformats.org/officeDocument/2006/math">
                    <m:sSub>
                      <m:sSubPr>
                        <m:ctrlPr>
                          <a:rPr kumimoji="0" lang="en-US" altLang="zh-CN" i="1" u="none" strike="noStrike" kern="1200" cap="none" spc="0" normalizeH="0" baseline="0" noProof="0" smtClean="0">
                            <a:ln>
                              <a:noFill/>
                            </a:ln>
                            <a:solidFill>
                              <a:srgbClr val="000000"/>
                            </a:solidFill>
                            <a:effectLst/>
                            <a:uLnTx/>
                            <a:uFillTx/>
                            <a:latin typeface="Cambria Math" panose="02040503050406030204" pitchFamily="18" charset="0"/>
                            <a:ea typeface="+mn-ea"/>
                          </a:rPr>
                        </m:ctrlPr>
                      </m:sSubPr>
                      <m:e>
                        <m:r>
                          <a:rPr kumimoji="0" lang="en-US" altLang="zh-CN" b="0" i="1" u="none" strike="noStrike" kern="1200" cap="none" spc="0" normalizeH="0" baseline="0" noProof="0" smtClean="0">
                            <a:ln>
                              <a:noFill/>
                            </a:ln>
                            <a:solidFill>
                              <a:srgbClr val="000000"/>
                            </a:solidFill>
                            <a:effectLst/>
                            <a:uLnTx/>
                            <a:uFillTx/>
                            <a:latin typeface="Cambria Math" panose="02040503050406030204" pitchFamily="18" charset="0"/>
                            <a:ea typeface="+mn-ea"/>
                          </a:rPr>
                          <m:t>𝑆</m:t>
                        </m:r>
                      </m:e>
                      <m:sub>
                        <m:r>
                          <a:rPr kumimoji="0" lang="en-US" altLang="zh-CN" b="0" i="1" u="none" strike="noStrike" kern="1200" cap="none" spc="0" normalizeH="0" baseline="0" noProof="0" smtClean="0">
                            <a:ln>
                              <a:noFill/>
                            </a:ln>
                            <a:solidFill>
                              <a:srgbClr val="000000"/>
                            </a:solidFill>
                            <a:effectLst/>
                            <a:uLnTx/>
                            <a:uFillTx/>
                            <a:latin typeface="Cambria Math" panose="02040503050406030204" pitchFamily="18" charset="0"/>
                            <a:ea typeface="+mn-ea"/>
                          </a:rPr>
                          <m:t>𝑗</m:t>
                        </m:r>
                        <m:r>
                          <a:rPr kumimoji="0" lang="en-US" altLang="zh-CN" b="0" i="1" u="none" strike="noStrike" kern="1200" cap="none" spc="0" normalizeH="0" baseline="0" noProof="0" smtClean="0">
                            <a:ln>
                              <a:noFill/>
                            </a:ln>
                            <a:solidFill>
                              <a:srgbClr val="000000"/>
                            </a:solidFill>
                            <a:effectLst/>
                            <a:uLnTx/>
                            <a:uFillTx/>
                            <a:latin typeface="Cambria Math" panose="02040503050406030204" pitchFamily="18" charset="0"/>
                            <a:ea typeface="+mn-ea"/>
                          </a:rPr>
                          <m:t>+</m:t>
                        </m:r>
                        <m:r>
                          <a:rPr kumimoji="0" lang="en-US" altLang="zh-CN" b="0" i="1" u="none" strike="noStrike" kern="1200" cap="none" spc="0" normalizeH="0" baseline="0" noProof="0" smtClean="0">
                            <a:ln>
                              <a:noFill/>
                            </a:ln>
                            <a:solidFill>
                              <a:srgbClr val="000000"/>
                            </a:solidFill>
                            <a:effectLst/>
                            <a:uLnTx/>
                            <a:uFillTx/>
                            <a:latin typeface="Cambria Math" panose="02040503050406030204" pitchFamily="18" charset="0"/>
                            <a:ea typeface="+mn-ea"/>
                          </a:rPr>
                          <m:t>𝑣</m:t>
                        </m:r>
                      </m:sub>
                    </m:sSub>
                    <m:r>
                      <a:rPr kumimoji="0" lang="en-US" altLang="zh-CN" b="0" i="1" u="none" strike="noStrike" kern="1200" cap="none" spc="0" normalizeH="0" baseline="0" noProof="0" smtClean="0">
                        <a:ln>
                          <a:noFill/>
                        </a:ln>
                        <a:solidFill>
                          <a:srgbClr val="000000"/>
                        </a:solidFill>
                        <a:effectLst/>
                        <a:uLnTx/>
                        <a:uFillTx/>
                        <a:latin typeface="Cambria Math" panose="02040503050406030204" pitchFamily="18" charset="0"/>
                        <a:ea typeface="+mn-ea"/>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𝛬</m:t>
                        </m:r>
                      </m:e>
                      <m:sub>
                        <m:r>
                          <a:rPr lang="en-US" altLang="zh-CN" i="1" dirty="0">
                            <a:latin typeface="Cambria Math" panose="02040503050406030204" pitchFamily="18" charset="0"/>
                          </a:rPr>
                          <m:t>1</m:t>
                        </m:r>
                      </m:sub>
                    </m:sSub>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𝑆</m:t>
                        </m:r>
                      </m:e>
                      <m:sub>
                        <m:r>
                          <a:rPr lang="en-US" altLang="zh-CN" b="0" i="1" dirty="0" smtClean="0">
                            <a:latin typeface="Cambria Math" panose="02040503050406030204" pitchFamily="18" charset="0"/>
                          </a:rPr>
                          <m:t>𝑗</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𝑣</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𝛬</m:t>
                        </m:r>
                      </m:e>
                      <m:sub>
                        <m:r>
                          <a:rPr lang="en-US" altLang="zh-CN" b="0" i="1" dirty="0" smtClean="0">
                            <a:latin typeface="Cambria Math" panose="02040503050406030204" pitchFamily="18" charset="0"/>
                          </a:rPr>
                          <m:t>2</m:t>
                        </m:r>
                      </m:sub>
                    </m:sSub>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𝑆</m:t>
                        </m:r>
                      </m:e>
                      <m:sub>
                        <m:r>
                          <a:rPr lang="en-US" altLang="zh-CN" i="1" dirty="0">
                            <a:latin typeface="Cambria Math" panose="02040503050406030204" pitchFamily="18" charset="0"/>
                          </a:rPr>
                          <m:t>𝑗</m:t>
                        </m:r>
                        <m:r>
                          <a:rPr lang="en-US" altLang="zh-CN" i="1" dirty="0">
                            <a:latin typeface="Cambria Math" panose="02040503050406030204" pitchFamily="18" charset="0"/>
                          </a:rPr>
                          <m:t>+</m:t>
                        </m:r>
                        <m:r>
                          <a:rPr lang="en-US" altLang="zh-CN" i="1" dirty="0">
                            <a:latin typeface="Cambria Math" panose="02040503050406030204" pitchFamily="18" charset="0"/>
                          </a:rPr>
                          <m:t>𝑣</m:t>
                        </m:r>
                        <m:r>
                          <a:rPr lang="en-US" altLang="zh-CN" i="1" dirty="0">
                            <a:latin typeface="Cambria Math" panose="02040503050406030204" pitchFamily="18" charset="0"/>
                          </a:rPr>
                          <m:t>−</m:t>
                        </m:r>
                        <m:r>
                          <a:rPr lang="en-US" altLang="zh-CN" i="1" dirty="0">
                            <a:latin typeface="Cambria Math" panose="02040503050406030204" pitchFamily="18" charset="0"/>
                          </a:rPr>
                          <m:t>2</m:t>
                        </m:r>
                      </m:sub>
                    </m:sSub>
                    <m:r>
                      <a:rPr lang="en-US" altLang="zh-CN" b="0"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𝛬</m:t>
                        </m:r>
                      </m:e>
                      <m:sub>
                        <m:r>
                          <a:rPr lang="en-US" altLang="zh-CN" b="0" i="1" dirty="0" smtClean="0">
                            <a:latin typeface="Cambria Math" panose="02040503050406030204" pitchFamily="18" charset="0"/>
                          </a:rPr>
                          <m:t>𝑣</m:t>
                        </m:r>
                      </m:sub>
                    </m:sSub>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𝑆</m:t>
                        </m:r>
                      </m:e>
                      <m:sub>
                        <m:r>
                          <a:rPr lang="en-US" altLang="zh-CN" i="1" dirty="0">
                            <a:latin typeface="Cambria Math" panose="02040503050406030204" pitchFamily="18" charset="0"/>
                          </a:rPr>
                          <m:t>𝑗</m:t>
                        </m:r>
                      </m:sub>
                    </m:sSub>
                  </m:oMath>
                </a14:m>
                <a:endParaRPr kumimoji="0" lang="en-US" altLang="zh-CN" sz="2000" i="0" u="none" strike="noStrike" kern="1200" cap="none" spc="0" normalizeH="0" baseline="0" noProof="0" dirty="0">
                  <a:ln>
                    <a:noFill/>
                  </a:ln>
                  <a:solidFill>
                    <a:srgbClr val="000000"/>
                  </a:solidFill>
                  <a:effectLst/>
                  <a:uLnTx/>
                  <a:uFillTx/>
                  <a:latin typeface="+mn-lt"/>
                  <a:ea typeface="+mn-ea"/>
                </a:endParaRPr>
              </a:p>
            </p:txBody>
          </p:sp>
        </mc:Choice>
        <mc:Fallback>
          <p:sp>
            <p:nvSpPr>
              <p:cNvPr id="7" name="文本框 6"/>
              <p:cNvSpPr txBox="1">
                <a:spLocks noRot="1" noChangeAspect="1" noMove="1" noResize="1" noEditPoints="1" noAdjustHandles="1" noChangeArrowheads="1" noChangeShapeType="1" noTextEdit="1"/>
              </p:cNvSpPr>
              <p:nvPr/>
            </p:nvSpPr>
            <p:spPr>
              <a:xfrm>
                <a:off x="152516" y="990664"/>
                <a:ext cx="9144000" cy="5606920"/>
              </a:xfrm>
              <a:prstGeom prst="rect">
                <a:avLst/>
              </a:prstGeom>
              <a:blipFill rotWithShape="1">
                <a:blip r:embed="rId1"/>
                <a:stretch>
                  <a:fillRect l="-1" t="-1" r="1" b="10"/>
                </a:stretch>
              </a:blipFill>
            </p:spPr>
            <p:txBody>
              <a:bodyPr/>
              <a:lstStyle/>
              <a:p>
                <a:r>
                  <a:rPr lang="zh-CN" altLang="en-US">
                    <a:noFill/>
                  </a:rPr>
                  <a:t> </a:t>
                </a:r>
              </a:p>
            </p:txBody>
          </p:sp>
        </mc:Fallback>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en-US" altLang="zh-CN" sz="2400" dirty="0">
                <a:sym typeface="+mn-ea"/>
              </a:rPr>
              <a:t>R-S</a:t>
            </a:r>
            <a:r>
              <a:rPr lang="zh-CN" altLang="en-US" sz="2400" dirty="0">
                <a:sym typeface="+mn-ea"/>
              </a:rPr>
              <a:t>码的译码过程</a:t>
            </a:r>
            <a:endParaRPr lang="zh-CN" altLang="en-US" sz="2400" dirty="0">
              <a:sym typeface="+mn-ea"/>
            </a:endParaRPr>
          </a:p>
        </p:txBody>
      </p:sp>
      <mc:AlternateContent xmlns:mc="http://schemas.openxmlformats.org/markup-compatibility/2006">
        <mc:Choice xmlns:a14="http://schemas.microsoft.com/office/drawing/2010/main" Requires="a14">
          <p:sp>
            <p:nvSpPr>
              <p:cNvPr id="7" name="文本框 6"/>
              <p:cNvSpPr txBox="1"/>
              <p:nvPr/>
            </p:nvSpPr>
            <p:spPr>
              <a:xfrm>
                <a:off x="304912" y="1147848"/>
                <a:ext cx="8457977" cy="5319533"/>
              </a:xfrm>
              <a:prstGeom prst="rect">
                <a:avLst/>
              </a:prstGeom>
              <a:noFill/>
            </p:spPr>
            <p:txBody>
              <a:bodyPr wrap="square">
                <a:spAutoFit/>
              </a:bodyPr>
              <a:lstStyle/>
              <a:p>
                <a:pPr marL="342900" indent="-342900">
                  <a:buFont typeface="Arial" panose="020B0604020202020204" pitchFamily="34" charset="0"/>
                  <a:buChar char="•"/>
                </a:pPr>
                <a:r>
                  <a:rPr lang="zh-CN" altLang="en-US" sz="2000" dirty="0">
                    <a:solidFill>
                      <a:schemeClr val="dk1"/>
                    </a:solidFill>
                    <a:latin typeface="+mn-ea"/>
                    <a:ea typeface="+mn-ea"/>
                  </a:rPr>
                  <a:t>为每一种</a:t>
                </a:r>
                <a14:m>
                  <m:oMath xmlns:m="http://schemas.openxmlformats.org/officeDocument/2006/math">
                    <m:r>
                      <a:rPr lang="zh-CN" altLang="en-US" sz="2000" b="0" i="1">
                        <a:solidFill>
                          <a:schemeClr val="dk1"/>
                        </a:solidFill>
                        <a:latin typeface="Cambria Math" panose="02040503050406030204" pitchFamily="18" charset="0"/>
                      </a:rPr>
                      <m:t>𝑗</m:t>
                    </m:r>
                    <m:r>
                      <a:rPr lang="en-US" altLang="zh-CN" sz="2000" b="0" i="1">
                        <a:solidFill>
                          <a:schemeClr val="dk1"/>
                        </a:solidFill>
                        <a:latin typeface="Cambria Math" panose="02040503050406030204" pitchFamily="18" charset="0"/>
                      </a:rPr>
                      <m:t>=[</m:t>
                    </m:r>
                    <m:r>
                      <a:rPr lang="en-US" altLang="zh-CN" sz="2000" b="0" i="1">
                        <a:solidFill>
                          <a:schemeClr val="dk1"/>
                        </a:solidFill>
                        <a:latin typeface="Cambria Math" panose="02040503050406030204" pitchFamily="18" charset="0"/>
                      </a:rPr>
                      <m:t>0</m:t>
                    </m:r>
                    <m:r>
                      <a:rPr lang="en-US" altLang="zh-CN" sz="2000" b="0" i="1">
                        <a:solidFill>
                          <a:schemeClr val="dk1"/>
                        </a:solidFill>
                        <a:latin typeface="Cambria Math" panose="02040503050406030204" pitchFamily="18" charset="0"/>
                      </a:rPr>
                      <m:t>,</m:t>
                    </m:r>
                    <m:r>
                      <a:rPr lang="en-US" altLang="zh-CN" sz="2000" b="0" i="1">
                        <a:solidFill>
                          <a:schemeClr val="dk1"/>
                        </a:solidFill>
                        <a:latin typeface="Cambria Math" panose="02040503050406030204" pitchFamily="18" charset="0"/>
                      </a:rPr>
                      <m:t>1</m:t>
                    </m:r>
                    <m:r>
                      <a:rPr lang="en-US" altLang="zh-CN" sz="2000" b="0" i="1">
                        <a:solidFill>
                          <a:schemeClr val="dk1"/>
                        </a:solidFill>
                        <a:latin typeface="Cambria Math" panose="02040503050406030204" pitchFamily="18" charset="0"/>
                      </a:rPr>
                      <m:t>,…,</m:t>
                    </m:r>
                    <m:r>
                      <a:rPr lang="zh-CN" altLang="en-US" sz="2000" b="0" i="1">
                        <a:solidFill>
                          <a:schemeClr val="dk1"/>
                        </a:solidFill>
                        <a:latin typeface="Cambria Math" panose="02040503050406030204" pitchFamily="18" charset="0"/>
                      </a:rPr>
                      <m:t>𝜈</m:t>
                    </m:r>
                    <m:r>
                      <a:rPr lang="en-US" altLang="zh-CN" sz="2000" b="0" i="1">
                        <a:solidFill>
                          <a:schemeClr val="dk1"/>
                        </a:solidFill>
                        <a:latin typeface="Cambria Math" panose="02040503050406030204" pitchFamily="18" charset="0"/>
                      </a:rPr>
                      <m:t>−</m:t>
                    </m:r>
                    <m:r>
                      <a:rPr lang="en-US" altLang="zh-CN" sz="2000" b="0" i="1">
                        <a:solidFill>
                          <a:schemeClr val="dk1"/>
                        </a:solidFill>
                        <a:latin typeface="Cambria Math" panose="02040503050406030204" pitchFamily="18" charset="0"/>
                      </a:rPr>
                      <m:t>1</m:t>
                    </m:r>
                    <m:r>
                      <a:rPr lang="en-US" altLang="zh-CN" sz="2000" b="0" i="1">
                        <a:solidFill>
                          <a:schemeClr val="dk1"/>
                        </a:solidFill>
                        <a:latin typeface="Cambria Math" panose="02040503050406030204" pitchFamily="18" charset="0"/>
                      </a:rPr>
                      <m:t>]</m:t>
                    </m:r>
                  </m:oMath>
                </a14:m>
                <a:r>
                  <a:rPr lang="zh-CN" altLang="en-US" sz="2000" dirty="0">
                    <a:solidFill>
                      <a:schemeClr val="dk1"/>
                    </a:solidFill>
                    <a:latin typeface="+mn-ea"/>
                    <a:ea typeface="+mn-ea"/>
                  </a:rPr>
                  <a:t>列一个不等式</a:t>
                </a:r>
                <a:r>
                  <a:rPr lang="en-US" altLang="zh-CN" sz="2000" dirty="0">
                    <a:solidFill>
                      <a:schemeClr val="dk1"/>
                    </a:solidFill>
                    <a:latin typeface="+mn-ea"/>
                    <a:ea typeface="+mn-ea"/>
                  </a:rPr>
                  <a:t>,</a:t>
                </a:r>
                <a:r>
                  <a:rPr lang="zh-CN" altLang="en-US" sz="2000" dirty="0">
                    <a:solidFill>
                      <a:schemeClr val="dk1"/>
                    </a:solidFill>
                    <a:latin typeface="+mn-ea"/>
                    <a:ea typeface="+mn-ea"/>
                  </a:rPr>
                  <a:t>得到下列方程组：</a:t>
                </a:r>
                <a:endParaRPr kumimoji="0" lang="zh-CN" altLang="en-US" sz="2000" b="1" i="0" u="none" strike="noStrike" kern="1200" cap="none" spc="0" normalizeH="0" baseline="0" noProof="0" dirty="0">
                  <a:ln>
                    <a:noFill/>
                  </a:ln>
                  <a:solidFill>
                    <a:srgbClr val="0070C0"/>
                  </a:solidFill>
                  <a:effectLst/>
                  <a:uLnTx/>
                  <a:uFillTx/>
                  <a:latin typeface="仿宋" panose="02010609060101010101" pitchFamily="49" charset="-122"/>
                  <a:ea typeface="仿宋" panose="02010609060101010101" pitchFamily="49" charset="-122"/>
                  <a:cs typeface="+mn-cs"/>
                </a:endParaRPr>
              </a:p>
              <a:p>
                <a:pPr lvl="0">
                  <a:defRPr/>
                </a:pPr>
                <a:r>
                  <a:rPr kumimoji="0" lang="en-US" altLang="zh-CN" sz="2000" b="1" u="none" strike="noStrike" kern="1200" cap="none" spc="0" normalizeH="0" baseline="0" noProof="0" dirty="0">
                    <a:ln>
                      <a:noFill/>
                    </a:ln>
                    <a:solidFill>
                      <a:srgbClr val="000000"/>
                    </a:solidFill>
                    <a:effectLst/>
                    <a:uLnTx/>
                    <a:uFillTx/>
                    <a:ea typeface="仿宋" panose="02010609060101010101" pitchFamily="49" charset="-122"/>
                  </a:rPr>
                  <a:t>     </a:t>
                </a:r>
                <a14:m>
                  <m:oMath xmlns:m="http://schemas.openxmlformats.org/officeDocument/2006/math">
                    <m:d>
                      <m:dPr>
                        <m:begChr m:val="{"/>
                        <m:endChr m:val=""/>
                        <m:ctrlPr>
                          <a:rPr kumimoji="0" lang="en-US" altLang="zh-CN" sz="2000" b="1"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ctrlPr>
                      </m:dPr>
                      <m:e>
                        <m:eqArr>
                          <m:eqArrPr>
                            <m:ctrlPr>
                              <a:rPr kumimoji="0" lang="en-US" altLang="zh-CN" sz="2000" b="1"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ctrlPr>
                          </m:eqArrPr>
                          <m:e>
                            <m:m>
                              <m:mPr>
                                <m:mcs>
                                  <m:mc>
                                    <m:mcPr>
                                      <m:count m:val="1"/>
                                      <m:mcJc m:val="center"/>
                                    </m:mcPr>
                                  </m:mc>
                                </m:mcs>
                                <m:ctrlPr>
                                  <a:rPr kumimoji="0" lang="en-US" altLang="zh-CN" sz="2000" b="1"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ctrlPr>
                              </m:mPr>
                              <m:mr>
                                <m:e>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𝛬</m:t>
                                      </m:r>
                                    </m:e>
                                    <m:sub>
                                      <m:r>
                                        <a:rPr lang="en-US" altLang="zh-CN" sz="2000" b="0" i="1" dirty="0" smtClean="0">
                                          <a:latin typeface="Cambria Math" panose="02040503050406030204" pitchFamily="18" charset="0"/>
                                        </a:rPr>
                                        <m:t>𝑣</m:t>
                                      </m:r>
                                    </m:sub>
                                  </m:sSub>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𝑆</m:t>
                                      </m:r>
                                    </m:e>
                                    <m:sub>
                                      <m:r>
                                        <a:rPr lang="en-US" altLang="zh-CN" sz="2000" b="0" i="1" dirty="0" smtClean="0">
                                          <a:latin typeface="Cambria Math" panose="02040503050406030204" pitchFamily="18" charset="0"/>
                                        </a:rPr>
                                        <m:t>0</m:t>
                                      </m:r>
                                    </m:sub>
                                  </m:sSub>
                                  <m:r>
                                    <a:rPr lang="en-US" altLang="zh-CN" sz="2000" b="0" i="1" dirty="0" smtClean="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𝛬</m:t>
                                      </m:r>
                                    </m:e>
                                    <m:sub>
                                      <m:r>
                                        <a:rPr lang="en-US" altLang="zh-CN" sz="2000" i="1" dirty="0">
                                          <a:latin typeface="Cambria Math" panose="02040503050406030204" pitchFamily="18" charset="0"/>
                                        </a:rPr>
                                        <m:t>𝑣</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1</m:t>
                                      </m:r>
                                    </m:sub>
                                  </m:sSub>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𝑆</m:t>
                                      </m:r>
                                    </m:e>
                                    <m:sub>
                                      <m:r>
                                        <a:rPr lang="en-US" altLang="zh-CN" sz="2000" b="0" i="1" dirty="0" smtClean="0">
                                          <a:latin typeface="Cambria Math" panose="02040503050406030204" pitchFamily="18" charset="0"/>
                                        </a:rPr>
                                        <m:t>1</m:t>
                                      </m:r>
                                    </m:sub>
                                  </m:sSub>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ea typeface="Cambria Math" panose="02040503050406030204" pitchFamily="18" charset="0"/>
                                    </a:rPr>
                                    <m:t>⋯</m:t>
                                  </m:r>
                                  <m:r>
                                    <a:rPr lang="en-US" altLang="zh-CN" sz="2000" b="1" i="1" dirty="0" smtClean="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𝛬</m:t>
                                      </m:r>
                                    </m:e>
                                    <m:sub>
                                      <m:r>
                                        <a:rPr lang="en-US" altLang="zh-CN" sz="2000" b="0" i="1" dirty="0" smtClean="0">
                                          <a:latin typeface="Cambria Math" panose="02040503050406030204" pitchFamily="18" charset="0"/>
                                        </a:rPr>
                                        <m:t>1</m:t>
                                      </m:r>
                                    </m:sub>
                                  </m:sSub>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𝑆</m:t>
                                      </m:r>
                                    </m:e>
                                    <m:sub>
                                      <m:r>
                                        <a:rPr lang="en-US" altLang="zh-CN" sz="2000" b="0" i="1" dirty="0" smtClean="0">
                                          <a:latin typeface="Cambria Math" panose="02040503050406030204" pitchFamily="18" charset="0"/>
                                        </a:rPr>
                                        <m:t>𝑣</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1</m:t>
                                      </m:r>
                                    </m:sub>
                                  </m:sSub>
                                  <m:r>
                                    <a:rPr lang="en-US" altLang="zh-CN" sz="2000" b="1" i="1" dirty="0" smtClean="0">
                                      <a:latin typeface="Cambria Math" panose="02040503050406030204" pitchFamily="18" charset="0"/>
                                    </a:rPr>
                                    <m:t>=</m:t>
                                  </m:r>
                                  <m:r>
                                    <a:rPr lang="en-US" altLang="zh-CN" sz="2000" b="0" i="1" dirty="0" smtClean="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𝑆</m:t>
                                      </m:r>
                                    </m:e>
                                    <m:sub>
                                      <m:r>
                                        <a:rPr lang="en-US" altLang="zh-CN" sz="2000" b="0" i="1" dirty="0" smtClean="0">
                                          <a:latin typeface="Cambria Math" panose="02040503050406030204" pitchFamily="18" charset="0"/>
                                        </a:rPr>
                                        <m:t>𝑣</m:t>
                                      </m:r>
                                    </m:sub>
                                  </m:sSub>
                                </m:e>
                              </m:mr>
                              <m:mr>
                                <m:e>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𝛬</m:t>
                                      </m:r>
                                    </m:e>
                                    <m:sub>
                                      <m:r>
                                        <a:rPr lang="en-US" altLang="zh-CN" sz="2000" i="1" dirty="0">
                                          <a:latin typeface="Cambria Math" panose="02040503050406030204" pitchFamily="18" charset="0"/>
                                        </a:rPr>
                                        <m:t>𝑣</m:t>
                                      </m:r>
                                    </m:sub>
                                  </m:sSub>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𝑆</m:t>
                                      </m:r>
                                    </m:e>
                                    <m:sub>
                                      <m:r>
                                        <a:rPr lang="en-US" altLang="zh-CN" sz="2000" b="0" i="1" dirty="0" smtClean="0">
                                          <a:latin typeface="Cambria Math" panose="02040503050406030204" pitchFamily="18" charset="0"/>
                                        </a:rPr>
                                        <m:t>1</m:t>
                                      </m:r>
                                    </m:sub>
                                  </m:sSub>
                                  <m: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𝛬</m:t>
                                      </m:r>
                                    </m:e>
                                    <m:sub>
                                      <m:r>
                                        <a:rPr lang="en-US" altLang="zh-CN" sz="2000" i="1" dirty="0">
                                          <a:latin typeface="Cambria Math" panose="02040503050406030204" pitchFamily="18" charset="0"/>
                                        </a:rPr>
                                        <m:t>𝑣</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1</m:t>
                                      </m:r>
                                    </m:sub>
                                  </m:sSub>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𝑆</m:t>
                                      </m:r>
                                    </m:e>
                                    <m:sub>
                                      <m:r>
                                        <a:rPr lang="en-US" altLang="zh-CN" sz="2000" b="0" i="1" dirty="0" smtClean="0">
                                          <a:latin typeface="Cambria Math" panose="02040503050406030204" pitchFamily="18" charset="0"/>
                                        </a:rPr>
                                        <m:t>2</m:t>
                                      </m:r>
                                    </m:sub>
                                  </m:sSub>
                                  <m:r>
                                    <a:rPr lang="en-US" altLang="zh-CN" sz="2000" b="1" i="1" dirty="0">
                                      <a:latin typeface="Cambria Math" panose="02040503050406030204" pitchFamily="18" charset="0"/>
                                    </a:rPr>
                                    <m:t>+</m:t>
                                  </m:r>
                                  <m:r>
                                    <a:rPr lang="en-US" altLang="zh-CN" sz="2000" b="1" i="1" dirty="0">
                                      <a:latin typeface="Cambria Math" panose="02040503050406030204" pitchFamily="18" charset="0"/>
                                      <a:ea typeface="Cambria Math" panose="02040503050406030204" pitchFamily="18" charset="0"/>
                                    </a:rPr>
                                    <m:t>⋯</m:t>
                                  </m:r>
                                  <m:r>
                                    <a:rPr lang="en-US" altLang="zh-CN" sz="2000" b="1" i="1" dirty="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𝛬</m:t>
                                      </m:r>
                                    </m:e>
                                    <m:sub>
                                      <m:r>
                                        <a:rPr lang="en-US" altLang="zh-CN" sz="2000" b="0" i="1" dirty="0" smtClean="0">
                                          <a:latin typeface="Cambria Math" panose="02040503050406030204" pitchFamily="18" charset="0"/>
                                        </a:rPr>
                                        <m:t>1</m:t>
                                      </m:r>
                                    </m:sub>
                                  </m:sSub>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𝑆</m:t>
                                      </m:r>
                                    </m:e>
                                    <m:sub>
                                      <m:r>
                                        <a:rPr lang="en-US" altLang="zh-CN" sz="2000" b="0" i="1" dirty="0" smtClean="0">
                                          <a:latin typeface="Cambria Math" panose="02040503050406030204" pitchFamily="18" charset="0"/>
                                        </a:rPr>
                                        <m:t>𝑣</m:t>
                                      </m:r>
                                    </m:sub>
                                  </m:sSub>
                                  <m:r>
                                    <a:rPr lang="en-US" altLang="zh-CN" sz="2000" b="1" i="1" dirty="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b="0" i="1" dirty="0" smtClean="0">
                                          <a:latin typeface="Cambria Math" panose="02040503050406030204" pitchFamily="18" charset="0"/>
                                        </a:rPr>
                                        <m:t>−</m:t>
                                      </m:r>
                                      <m:r>
                                        <a:rPr lang="en-US" altLang="zh-CN" sz="2000" i="1" dirty="0">
                                          <a:latin typeface="Cambria Math" panose="02040503050406030204" pitchFamily="18" charset="0"/>
                                        </a:rPr>
                                        <m:t>𝑆</m:t>
                                      </m:r>
                                    </m:e>
                                    <m:sub>
                                      <m:r>
                                        <a:rPr lang="en-US" altLang="zh-CN" sz="2000" b="0" i="1" dirty="0" smtClean="0">
                                          <a:latin typeface="Cambria Math" panose="02040503050406030204" pitchFamily="18" charset="0"/>
                                        </a:rPr>
                                        <m:t>𝑣</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1</m:t>
                                      </m:r>
                                    </m:sub>
                                  </m:sSub>
                                </m:e>
                              </m:mr>
                            </m:m>
                          </m:e>
                          <m:e>
                            <m:r>
                              <a:rPr kumimoji="0" lang="en-US" altLang="zh-CN" sz="20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e>
                          <m:e>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𝛬</m:t>
                                </m:r>
                              </m:e>
                              <m:sub>
                                <m:r>
                                  <a:rPr lang="en-US" altLang="zh-CN" sz="2000" i="1" dirty="0">
                                    <a:latin typeface="Cambria Math" panose="02040503050406030204" pitchFamily="18" charset="0"/>
                                  </a:rPr>
                                  <m:t>𝑣</m:t>
                                </m:r>
                              </m:sub>
                            </m:sSub>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𝑆</m:t>
                                </m:r>
                              </m:e>
                              <m:sub>
                                <m:r>
                                  <a:rPr lang="en-US" altLang="zh-CN" sz="2000" b="0" i="1" dirty="0" smtClean="0">
                                    <a:latin typeface="Cambria Math" panose="02040503050406030204" pitchFamily="18" charset="0"/>
                                  </a:rPr>
                                  <m:t>𝑣</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1</m:t>
                                </m:r>
                              </m:sub>
                            </m:sSub>
                            <m: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𝛬</m:t>
                                </m:r>
                              </m:e>
                              <m:sub>
                                <m:r>
                                  <a:rPr lang="en-US" altLang="zh-CN" sz="2000" i="1" dirty="0">
                                    <a:latin typeface="Cambria Math" panose="02040503050406030204" pitchFamily="18" charset="0"/>
                                  </a:rPr>
                                  <m:t>𝑣</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1</m:t>
                                </m:r>
                              </m:sub>
                            </m:sSub>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𝑆</m:t>
                                </m:r>
                              </m:e>
                              <m:sub>
                                <m:r>
                                  <a:rPr lang="en-US" altLang="zh-CN" sz="2000" b="0" i="1" dirty="0" smtClean="0">
                                    <a:latin typeface="Cambria Math" panose="02040503050406030204" pitchFamily="18" charset="0"/>
                                  </a:rPr>
                                  <m:t>𝑣</m:t>
                                </m:r>
                              </m:sub>
                            </m:sSub>
                            <m:r>
                              <a:rPr lang="en-US" altLang="zh-CN" sz="2000" b="1" i="1" dirty="0">
                                <a:latin typeface="Cambria Math" panose="02040503050406030204" pitchFamily="18" charset="0"/>
                              </a:rPr>
                              <m:t>+</m:t>
                            </m:r>
                            <m:r>
                              <a:rPr lang="en-US" altLang="zh-CN" sz="2000" b="1" i="1" dirty="0">
                                <a:latin typeface="Cambria Math" panose="02040503050406030204" pitchFamily="18" charset="0"/>
                                <a:ea typeface="Cambria Math" panose="02040503050406030204" pitchFamily="18" charset="0"/>
                              </a:rPr>
                              <m:t>⋯</m:t>
                            </m:r>
                            <m:r>
                              <a:rPr lang="en-US" altLang="zh-CN" sz="2000" b="1" i="1" dirty="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𝛬</m:t>
                                </m:r>
                              </m:e>
                              <m:sub>
                                <m:r>
                                  <a:rPr lang="en-US" altLang="zh-CN" sz="2000" b="0" i="1" dirty="0" smtClean="0">
                                    <a:latin typeface="Cambria Math" panose="02040503050406030204" pitchFamily="18" charset="0"/>
                                  </a:rPr>
                                  <m:t>1</m:t>
                                </m:r>
                              </m:sub>
                            </m:sSub>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𝑆</m:t>
                                </m:r>
                              </m:e>
                              <m:sub>
                                <m:r>
                                  <a:rPr lang="en-US" altLang="zh-CN" sz="2000" b="0" i="1" dirty="0" smtClean="0">
                                    <a:latin typeface="Cambria Math" panose="02040503050406030204" pitchFamily="18" charset="0"/>
                                  </a:rPr>
                                  <m:t>2</m:t>
                                </m:r>
                                <m:r>
                                  <a:rPr lang="en-US" altLang="zh-CN" sz="2000" b="0" i="1" dirty="0" smtClean="0">
                                    <a:latin typeface="Cambria Math" panose="02040503050406030204" pitchFamily="18" charset="0"/>
                                  </a:rPr>
                                  <m:t>𝑣</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2</m:t>
                                </m:r>
                              </m:sub>
                            </m:sSub>
                            <m:r>
                              <a:rPr lang="en-US" altLang="zh-CN" sz="2000" b="1" i="1" dirty="0">
                                <a:latin typeface="Cambria Math" panose="02040503050406030204" pitchFamily="18" charset="0"/>
                              </a:rPr>
                              <m:t>=</m:t>
                            </m:r>
                            <m:r>
                              <a:rPr lang="en-US" altLang="zh-CN" sz="2000" b="0" i="1" dirty="0" smtClean="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𝑆</m:t>
                                </m:r>
                              </m:e>
                              <m:sub>
                                <m:r>
                                  <a:rPr lang="en-US" altLang="zh-CN" sz="2000" b="0" i="1" dirty="0" smtClean="0">
                                    <a:latin typeface="Cambria Math" panose="02040503050406030204" pitchFamily="18" charset="0"/>
                                  </a:rPr>
                                  <m:t>2</m:t>
                                </m:r>
                                <m:r>
                                  <a:rPr lang="en-US" altLang="zh-CN" sz="2000" b="0" i="1" dirty="0" smtClean="0">
                                    <a:latin typeface="Cambria Math" panose="02040503050406030204" pitchFamily="18" charset="0"/>
                                  </a:rPr>
                                  <m:t>𝑣</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1</m:t>
                                </m:r>
                              </m:sub>
                            </m:sSub>
                          </m:e>
                        </m:eqArr>
                      </m:e>
                    </m:d>
                  </m:oMath>
                </a14:m>
                <a:endParaRPr kumimoji="0" lang="en-US" altLang="zh-CN" sz="2000" b="1" i="0" u="none" strike="noStrike" kern="120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endParaRPr>
              </a:p>
              <a:p>
                <a:r>
                  <a:rPr lang="zh-CN" altLang="en-US" sz="2000" b="1" dirty="0">
                    <a:solidFill>
                      <a:schemeClr val="dk1"/>
                    </a:solidFill>
                    <a:latin typeface="仿宋" panose="02010609060101010101" pitchFamily="49" charset="-122"/>
                    <a:ea typeface="仿宋" panose="02010609060101010101" pitchFamily="49" charset="-122"/>
                  </a:rPr>
                  <a:t>   </a:t>
                </a:r>
                <a:r>
                  <a:rPr lang="zh-CN" altLang="en-US" sz="2000" dirty="0">
                    <a:solidFill>
                      <a:schemeClr val="dk1"/>
                    </a:solidFill>
                    <a:latin typeface="+mn-ea"/>
                    <a:ea typeface="+mn-ea"/>
                  </a:rPr>
                  <a:t>方程组的矩阵形式为：</a:t>
                </a:r>
                <a:endParaRPr lang="en-US" altLang="zh-CN" sz="2400" b="1" dirty="0">
                  <a:solidFill>
                    <a:srgbClr val="000000"/>
                  </a:solidFill>
                  <a:latin typeface="仿宋" panose="02010609060101010101" pitchFamily="49" charset="-122"/>
                  <a:ea typeface="仿宋" panose="02010609060101010101" pitchFamily="49" charset="-122"/>
                </a:endParaRPr>
              </a:p>
              <a:p>
                <a:pPr lvl="0" rtl="0" eaLnBrk="1" fontAlgn="auto" hangingPunct="1">
                  <a:spcBef>
                    <a:spcPts val="0"/>
                  </a:spcBef>
                  <a:spcAft>
                    <a:spcPts val="0"/>
                  </a:spcAft>
                  <a:defRPr/>
                </a:pPr>
                <a:r>
                  <a:rPr lang="en-US" altLang="zh-CN" sz="2000" b="1" dirty="0">
                    <a:solidFill>
                      <a:prstClr val="black"/>
                    </a:solidFill>
                    <a:latin typeface="+mn-lt"/>
                    <a:ea typeface="+mn-ea"/>
                    <a:cs typeface="+mn-cs"/>
                  </a:rPr>
                  <a:t>      </a:t>
                </a:r>
                <a14:m>
                  <m:oMath xmlns:m="http://schemas.openxmlformats.org/officeDocument/2006/math">
                    <m:d>
                      <m:dPr>
                        <m:begChr m:val="["/>
                        <m:endChr m:val="]"/>
                        <m:ctrlPr>
                          <a:rPr kumimoji="0" lang="en-US" altLang="zh-CN" sz="2000"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ctrlPr>
                      </m:dPr>
                      <m:e>
                        <m:m>
                          <m:mPr>
                            <m:mcs>
                              <m:mc>
                                <m:mcPr>
                                  <m:count m:val="3"/>
                                  <m:mcJc m:val="center"/>
                                </m:mcPr>
                              </m:mc>
                            </m:mcs>
                            <m:ctrlPr>
                              <a:rPr kumimoji="0" lang="en-US" altLang="zh-CN" sz="2000"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ctrlPr>
                          </m:mPr>
                          <m:mr>
                            <m:e>
                              <m:m>
                                <m:mPr>
                                  <m:mcs>
                                    <m:mc>
                                      <m:mcPr>
                                        <m:count m:val="2"/>
                                        <m:mcJc m:val="center"/>
                                      </m:mcPr>
                                    </m:mc>
                                  </m:mcs>
                                  <m:ctrlPr>
                                    <a:rPr kumimoji="0" lang="en-US" altLang="zh-CN" sz="2000"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ctrlPr>
                                </m:mPr>
                                <m:mr>
                                  <m:e>
                                    <m:sSub>
                                      <m:sSubPr>
                                        <m:ctrlPr>
                                          <a:rPr kumimoji="0" lang="en-US" altLang="zh-CN" sz="2000"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ctrlPr>
                                      </m:sSubPr>
                                      <m:e>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t>𝑆</m:t>
                                        </m:r>
                                      </m:e>
                                      <m:sub>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t>0</m:t>
                                        </m:r>
                                      </m:sub>
                                    </m:sSub>
                                  </m:e>
                                  <m:e>
                                    <m:sSub>
                                      <m:sSubPr>
                                        <m:ctrlPr>
                                          <a:rPr lang="en-US" altLang="zh-CN" sz="2000" i="1">
                                            <a:solidFill>
                                              <a:srgbClr val="000000"/>
                                            </a:solidFill>
                                            <a:latin typeface="Cambria Math" panose="02040503050406030204" pitchFamily="18" charset="0"/>
                                            <a:ea typeface="仿宋" panose="02010609060101010101" pitchFamily="49" charset="-122"/>
                                          </a:rPr>
                                        </m:ctrlPr>
                                      </m:sSubPr>
                                      <m:e>
                                        <m:r>
                                          <a:rPr lang="en-US" altLang="zh-CN" sz="2000" b="0" i="1">
                                            <a:solidFill>
                                              <a:srgbClr val="000000"/>
                                            </a:solidFill>
                                            <a:latin typeface="Cambria Math" panose="02040503050406030204" pitchFamily="18" charset="0"/>
                                            <a:ea typeface="仿宋" panose="02010609060101010101" pitchFamily="49" charset="-122"/>
                                          </a:rPr>
                                          <m:t>𝑆</m:t>
                                        </m:r>
                                      </m:e>
                                      <m:sub>
                                        <m:r>
                                          <a:rPr lang="en-US" altLang="zh-CN" sz="2000" b="0" i="1" smtClean="0">
                                            <a:solidFill>
                                              <a:srgbClr val="000000"/>
                                            </a:solidFill>
                                            <a:latin typeface="Cambria Math" panose="02040503050406030204" pitchFamily="18" charset="0"/>
                                            <a:ea typeface="仿宋" panose="02010609060101010101" pitchFamily="49" charset="-122"/>
                                          </a:rPr>
                                          <m:t>1</m:t>
                                        </m:r>
                                      </m:sub>
                                    </m:sSub>
                                  </m:e>
                                </m:mr>
                                <m:mr>
                                  <m:e>
                                    <m:sSub>
                                      <m:sSubPr>
                                        <m:ctrlPr>
                                          <a:rPr lang="en-US" altLang="zh-CN" sz="2000" i="1">
                                            <a:solidFill>
                                              <a:srgbClr val="000000"/>
                                            </a:solidFill>
                                            <a:latin typeface="Cambria Math" panose="02040503050406030204" pitchFamily="18" charset="0"/>
                                            <a:ea typeface="仿宋" panose="02010609060101010101" pitchFamily="49" charset="-122"/>
                                          </a:rPr>
                                        </m:ctrlPr>
                                      </m:sSubPr>
                                      <m:e>
                                        <m:r>
                                          <a:rPr lang="en-US" altLang="zh-CN" sz="2000" b="0" i="1">
                                            <a:solidFill>
                                              <a:srgbClr val="000000"/>
                                            </a:solidFill>
                                            <a:latin typeface="Cambria Math" panose="02040503050406030204" pitchFamily="18" charset="0"/>
                                            <a:ea typeface="仿宋" panose="02010609060101010101" pitchFamily="49" charset="-122"/>
                                          </a:rPr>
                                          <m:t>𝑆</m:t>
                                        </m:r>
                                      </m:e>
                                      <m:sub>
                                        <m:r>
                                          <a:rPr lang="en-US" altLang="zh-CN" sz="2000" b="0" i="1" smtClean="0">
                                            <a:solidFill>
                                              <a:srgbClr val="000000"/>
                                            </a:solidFill>
                                            <a:latin typeface="Cambria Math" panose="02040503050406030204" pitchFamily="18" charset="0"/>
                                            <a:ea typeface="仿宋" panose="02010609060101010101" pitchFamily="49" charset="-122"/>
                                          </a:rPr>
                                          <m:t>1</m:t>
                                        </m:r>
                                      </m:sub>
                                    </m:sSub>
                                  </m:e>
                                  <m:e>
                                    <m:sSub>
                                      <m:sSubPr>
                                        <m:ctrlPr>
                                          <a:rPr lang="en-US" altLang="zh-CN" sz="2000" i="1">
                                            <a:solidFill>
                                              <a:srgbClr val="000000"/>
                                            </a:solidFill>
                                            <a:latin typeface="Cambria Math" panose="02040503050406030204" pitchFamily="18" charset="0"/>
                                            <a:ea typeface="仿宋" panose="02010609060101010101" pitchFamily="49" charset="-122"/>
                                          </a:rPr>
                                        </m:ctrlPr>
                                      </m:sSubPr>
                                      <m:e>
                                        <m:r>
                                          <a:rPr lang="en-US" altLang="zh-CN" sz="2000" b="0" i="1">
                                            <a:solidFill>
                                              <a:srgbClr val="000000"/>
                                            </a:solidFill>
                                            <a:latin typeface="Cambria Math" panose="02040503050406030204" pitchFamily="18" charset="0"/>
                                            <a:ea typeface="仿宋" panose="02010609060101010101" pitchFamily="49" charset="-122"/>
                                          </a:rPr>
                                          <m:t>𝑆</m:t>
                                        </m:r>
                                      </m:e>
                                      <m:sub>
                                        <m:r>
                                          <a:rPr lang="en-US" altLang="zh-CN" sz="2000" b="0" i="1" smtClean="0">
                                            <a:solidFill>
                                              <a:srgbClr val="000000"/>
                                            </a:solidFill>
                                            <a:latin typeface="Cambria Math" panose="02040503050406030204" pitchFamily="18" charset="0"/>
                                            <a:ea typeface="仿宋" panose="02010609060101010101" pitchFamily="49" charset="-122"/>
                                          </a:rPr>
                                          <m:t>2</m:t>
                                        </m:r>
                                      </m:sub>
                                    </m:sSub>
                                  </m:e>
                                </m:mr>
                              </m:m>
                            </m:e>
                            <m:e>
                              <m:m>
                                <m:mPr>
                                  <m:mcs>
                                    <m:mc>
                                      <m:mcPr>
                                        <m:count m:val="1"/>
                                        <m:mcJc m:val="center"/>
                                      </m:mcPr>
                                    </m:mc>
                                  </m:mcs>
                                  <m:ctrlPr>
                                    <a:rPr kumimoji="0" lang="en-US" altLang="zh-CN" sz="2000"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ctrlPr>
                                </m:mPr>
                                <m:mr>
                                  <m:e>
                                    <m:r>
                                      <m:rPr>
                                        <m:brk m:alnAt="7"/>
                                      </m:rP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e>
                                </m:mr>
                                <m:mr>
                                  <m:e>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e>
                                </m:mr>
                              </m:m>
                            </m:e>
                            <m:e>
                              <m:m>
                                <m:mPr>
                                  <m:mcs>
                                    <m:mc>
                                      <m:mcPr>
                                        <m:count m:val="1"/>
                                        <m:mcJc m:val="center"/>
                                      </m:mcPr>
                                    </m:mc>
                                  </m:mcs>
                                  <m:ctrlPr>
                                    <a:rPr kumimoji="0" lang="en-US" altLang="zh-CN" sz="2000"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ctrlPr>
                                </m:mPr>
                                <m:mr>
                                  <m:e>
                                    <m:sSub>
                                      <m:sSubPr>
                                        <m:ctrlPr>
                                          <a:rPr lang="en-US" altLang="zh-CN" sz="2000" i="1">
                                            <a:solidFill>
                                              <a:srgbClr val="000000"/>
                                            </a:solidFill>
                                            <a:latin typeface="Cambria Math" panose="02040503050406030204" pitchFamily="18" charset="0"/>
                                            <a:ea typeface="仿宋" panose="02010609060101010101" pitchFamily="49" charset="-122"/>
                                          </a:rPr>
                                        </m:ctrlPr>
                                      </m:sSubPr>
                                      <m:e>
                                        <m:r>
                                          <a:rPr lang="en-US" altLang="zh-CN" sz="2000" b="0" i="1">
                                            <a:solidFill>
                                              <a:srgbClr val="000000"/>
                                            </a:solidFill>
                                            <a:latin typeface="Cambria Math" panose="02040503050406030204" pitchFamily="18" charset="0"/>
                                            <a:ea typeface="仿宋" panose="02010609060101010101" pitchFamily="49" charset="-122"/>
                                          </a:rPr>
                                          <m:t>𝑆</m:t>
                                        </m:r>
                                      </m:e>
                                      <m:sub>
                                        <m:r>
                                          <a:rPr lang="en-US" altLang="zh-CN" sz="2000" b="0" i="1" smtClean="0">
                                            <a:solidFill>
                                              <a:srgbClr val="000000"/>
                                            </a:solidFill>
                                            <a:latin typeface="Cambria Math" panose="02040503050406030204" pitchFamily="18" charset="0"/>
                                            <a:ea typeface="仿宋" panose="02010609060101010101" pitchFamily="49" charset="-122"/>
                                          </a:rPr>
                                          <m:t>𝑣</m:t>
                                        </m:r>
                                        <m:r>
                                          <a:rPr lang="en-US" altLang="zh-CN" sz="2000" b="0" i="1" smtClean="0">
                                            <a:solidFill>
                                              <a:srgbClr val="000000"/>
                                            </a:solidFill>
                                            <a:latin typeface="Cambria Math" panose="02040503050406030204" pitchFamily="18" charset="0"/>
                                            <a:ea typeface="仿宋" panose="02010609060101010101" pitchFamily="49" charset="-122"/>
                                          </a:rPr>
                                          <m:t>−</m:t>
                                        </m:r>
                                        <m:r>
                                          <a:rPr lang="en-US" altLang="zh-CN" sz="2000" b="0" i="1" smtClean="0">
                                            <a:solidFill>
                                              <a:srgbClr val="000000"/>
                                            </a:solidFill>
                                            <a:latin typeface="Cambria Math" panose="02040503050406030204" pitchFamily="18" charset="0"/>
                                            <a:ea typeface="仿宋" panose="02010609060101010101" pitchFamily="49" charset="-122"/>
                                          </a:rPr>
                                          <m:t>1</m:t>
                                        </m:r>
                                      </m:sub>
                                    </m:sSub>
                                  </m:e>
                                </m:mr>
                                <m:mr>
                                  <m:e>
                                    <m:sSub>
                                      <m:sSubPr>
                                        <m:ctrlPr>
                                          <a:rPr lang="en-US" altLang="zh-CN" sz="2000" i="1">
                                            <a:solidFill>
                                              <a:srgbClr val="000000"/>
                                            </a:solidFill>
                                            <a:latin typeface="Cambria Math" panose="02040503050406030204" pitchFamily="18" charset="0"/>
                                            <a:ea typeface="仿宋" panose="02010609060101010101" pitchFamily="49" charset="-122"/>
                                          </a:rPr>
                                        </m:ctrlPr>
                                      </m:sSubPr>
                                      <m:e>
                                        <m:r>
                                          <a:rPr lang="en-US" altLang="zh-CN" sz="2000" b="0" i="1">
                                            <a:solidFill>
                                              <a:srgbClr val="000000"/>
                                            </a:solidFill>
                                            <a:latin typeface="Cambria Math" panose="02040503050406030204" pitchFamily="18" charset="0"/>
                                            <a:ea typeface="仿宋" panose="02010609060101010101" pitchFamily="49" charset="-122"/>
                                          </a:rPr>
                                          <m:t>𝑆</m:t>
                                        </m:r>
                                      </m:e>
                                      <m:sub>
                                        <m:r>
                                          <a:rPr lang="en-US" altLang="zh-CN" sz="2000" b="0" i="1" smtClean="0">
                                            <a:solidFill>
                                              <a:srgbClr val="000000"/>
                                            </a:solidFill>
                                            <a:latin typeface="Cambria Math" panose="02040503050406030204" pitchFamily="18" charset="0"/>
                                            <a:ea typeface="仿宋" panose="02010609060101010101" pitchFamily="49" charset="-122"/>
                                          </a:rPr>
                                          <m:t>𝑣</m:t>
                                        </m:r>
                                      </m:sub>
                                    </m:sSub>
                                  </m:e>
                                </m:mr>
                              </m:m>
                            </m:e>
                          </m:mr>
                          <m:mr>
                            <m:e>
                              <m:m>
                                <m:mPr>
                                  <m:mcs>
                                    <m:mc>
                                      <m:mcPr>
                                        <m:count m:val="2"/>
                                        <m:mcJc m:val="center"/>
                                      </m:mcPr>
                                    </m:mc>
                                  </m:mcs>
                                  <m:ctrlPr>
                                    <a:rPr kumimoji="0" lang="en-US" altLang="zh-CN" sz="2000"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ctrlPr>
                                </m:mPr>
                                <m:mr>
                                  <m:e>
                                    <m:r>
                                      <m:rPr>
                                        <m:brk m:alnAt="7"/>
                                      </m:rP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  </m:t>
                                    </m:r>
                                  </m:e>
                                  <m:e>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t>  </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e>
                                </m:mr>
                              </m:m>
                            </m:e>
                            <m:e>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t>⋱</m:t>
                              </m:r>
                            </m:e>
                            <m:e>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t>⋮</m:t>
                              </m:r>
                            </m:e>
                          </m:mr>
                          <m:mr>
                            <m:e>
                              <m:m>
                                <m:mPr>
                                  <m:mcs>
                                    <m:mc>
                                      <m:mcPr>
                                        <m:count m:val="2"/>
                                        <m:mcJc m:val="center"/>
                                      </m:mcPr>
                                    </m:mc>
                                  </m:mcs>
                                  <m:ctrlPr>
                                    <a:rPr kumimoji="0" lang="en-US" altLang="zh-CN" sz="2000"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ctrlPr>
                                </m:mPr>
                                <m:mr>
                                  <m:e>
                                    <m:sSub>
                                      <m:sSubPr>
                                        <m:ctrlPr>
                                          <a:rPr lang="en-US" altLang="zh-CN" sz="2000" i="1">
                                            <a:solidFill>
                                              <a:srgbClr val="000000"/>
                                            </a:solidFill>
                                            <a:latin typeface="Cambria Math" panose="02040503050406030204" pitchFamily="18" charset="0"/>
                                            <a:ea typeface="仿宋" panose="02010609060101010101" pitchFamily="49" charset="-122"/>
                                          </a:rPr>
                                        </m:ctrlPr>
                                      </m:sSubPr>
                                      <m:e>
                                        <m:r>
                                          <a:rPr lang="en-US" altLang="zh-CN" sz="2000" b="0" i="1">
                                            <a:solidFill>
                                              <a:srgbClr val="000000"/>
                                            </a:solidFill>
                                            <a:latin typeface="Cambria Math" panose="02040503050406030204" pitchFamily="18" charset="0"/>
                                            <a:ea typeface="仿宋" panose="02010609060101010101" pitchFamily="49" charset="-122"/>
                                          </a:rPr>
                                          <m:t>𝑆</m:t>
                                        </m:r>
                                      </m:e>
                                      <m:sub>
                                        <m:r>
                                          <a:rPr lang="en-US" altLang="zh-CN" sz="2000" b="0" i="1" smtClean="0">
                                            <a:solidFill>
                                              <a:srgbClr val="000000"/>
                                            </a:solidFill>
                                            <a:latin typeface="Cambria Math" panose="02040503050406030204" pitchFamily="18" charset="0"/>
                                            <a:ea typeface="仿宋" panose="02010609060101010101" pitchFamily="49" charset="-122"/>
                                          </a:rPr>
                                          <m:t>𝑣</m:t>
                                        </m:r>
                                        <m:r>
                                          <a:rPr lang="en-US" altLang="zh-CN" sz="2000" b="0" i="1" smtClean="0">
                                            <a:solidFill>
                                              <a:srgbClr val="000000"/>
                                            </a:solidFill>
                                            <a:latin typeface="Cambria Math" panose="02040503050406030204" pitchFamily="18" charset="0"/>
                                            <a:ea typeface="仿宋" panose="02010609060101010101" pitchFamily="49" charset="-122"/>
                                          </a:rPr>
                                          <m:t>−</m:t>
                                        </m:r>
                                        <m:r>
                                          <a:rPr lang="en-US" altLang="zh-CN" sz="2000" b="0" i="1" smtClean="0">
                                            <a:solidFill>
                                              <a:srgbClr val="000000"/>
                                            </a:solidFill>
                                            <a:latin typeface="Cambria Math" panose="02040503050406030204" pitchFamily="18" charset="0"/>
                                            <a:ea typeface="仿宋" panose="02010609060101010101" pitchFamily="49" charset="-122"/>
                                          </a:rPr>
                                          <m:t>1</m:t>
                                        </m:r>
                                      </m:sub>
                                    </m:sSub>
                                  </m:e>
                                  <m:e>
                                    <m:sSub>
                                      <m:sSubPr>
                                        <m:ctrlPr>
                                          <a:rPr lang="en-US" altLang="zh-CN" sz="2000" i="1">
                                            <a:solidFill>
                                              <a:srgbClr val="000000"/>
                                            </a:solidFill>
                                            <a:latin typeface="Cambria Math" panose="02040503050406030204" pitchFamily="18" charset="0"/>
                                            <a:ea typeface="仿宋" panose="02010609060101010101" pitchFamily="49" charset="-122"/>
                                          </a:rPr>
                                        </m:ctrlPr>
                                      </m:sSubPr>
                                      <m:e>
                                        <m:r>
                                          <a:rPr lang="en-US" altLang="zh-CN" sz="2000" b="0" i="1">
                                            <a:solidFill>
                                              <a:srgbClr val="000000"/>
                                            </a:solidFill>
                                            <a:latin typeface="Cambria Math" panose="02040503050406030204" pitchFamily="18" charset="0"/>
                                            <a:ea typeface="仿宋" panose="02010609060101010101" pitchFamily="49" charset="-122"/>
                                          </a:rPr>
                                          <m:t>𝑆</m:t>
                                        </m:r>
                                      </m:e>
                                      <m:sub>
                                        <m:r>
                                          <a:rPr lang="en-US" altLang="zh-CN" sz="2000" b="0" i="1" smtClean="0">
                                            <a:solidFill>
                                              <a:srgbClr val="000000"/>
                                            </a:solidFill>
                                            <a:latin typeface="Cambria Math" panose="02040503050406030204" pitchFamily="18" charset="0"/>
                                            <a:ea typeface="仿宋" panose="02010609060101010101" pitchFamily="49" charset="-122"/>
                                          </a:rPr>
                                          <m:t>𝑣</m:t>
                                        </m:r>
                                      </m:sub>
                                    </m:sSub>
                                  </m:e>
                                </m:mr>
                              </m:m>
                            </m:e>
                            <m:e>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t>⋯</m:t>
                              </m:r>
                            </m:e>
                            <m:e>
                              <m:sSub>
                                <m:sSubPr>
                                  <m:ctrlPr>
                                    <a:rPr lang="en-US" altLang="zh-CN" sz="2000" i="1">
                                      <a:solidFill>
                                        <a:srgbClr val="000000"/>
                                      </a:solidFill>
                                      <a:latin typeface="Cambria Math" panose="02040503050406030204" pitchFamily="18" charset="0"/>
                                      <a:ea typeface="仿宋" panose="02010609060101010101" pitchFamily="49" charset="-122"/>
                                    </a:rPr>
                                  </m:ctrlPr>
                                </m:sSubPr>
                                <m:e>
                                  <m:r>
                                    <a:rPr lang="en-US" altLang="zh-CN" sz="2000" b="0" i="1">
                                      <a:solidFill>
                                        <a:srgbClr val="000000"/>
                                      </a:solidFill>
                                      <a:latin typeface="Cambria Math" panose="02040503050406030204" pitchFamily="18" charset="0"/>
                                      <a:ea typeface="仿宋" panose="02010609060101010101" pitchFamily="49" charset="-122"/>
                                    </a:rPr>
                                    <m:t>𝑆</m:t>
                                  </m:r>
                                </m:e>
                                <m:sub>
                                  <m:r>
                                    <a:rPr lang="en-US" altLang="zh-CN" sz="2000" b="0" i="1" smtClean="0">
                                      <a:solidFill>
                                        <a:srgbClr val="000000"/>
                                      </a:solidFill>
                                      <a:latin typeface="Cambria Math" panose="02040503050406030204" pitchFamily="18" charset="0"/>
                                      <a:ea typeface="仿宋" panose="02010609060101010101" pitchFamily="49" charset="-122"/>
                                    </a:rPr>
                                    <m:t>2</m:t>
                                  </m:r>
                                  <m:r>
                                    <a:rPr lang="en-US" altLang="zh-CN" sz="2000" b="0" i="1" smtClean="0">
                                      <a:solidFill>
                                        <a:srgbClr val="000000"/>
                                      </a:solidFill>
                                      <a:latin typeface="Cambria Math" panose="02040503050406030204" pitchFamily="18" charset="0"/>
                                      <a:ea typeface="仿宋" panose="02010609060101010101" pitchFamily="49" charset="-122"/>
                                    </a:rPr>
                                    <m:t>𝑣</m:t>
                                  </m:r>
                                  <m:r>
                                    <a:rPr lang="en-US" altLang="zh-CN" sz="2000" b="0" i="1" smtClean="0">
                                      <a:solidFill>
                                        <a:srgbClr val="000000"/>
                                      </a:solidFill>
                                      <a:latin typeface="Cambria Math" panose="02040503050406030204" pitchFamily="18" charset="0"/>
                                      <a:ea typeface="仿宋" panose="02010609060101010101" pitchFamily="49" charset="-122"/>
                                    </a:rPr>
                                    <m:t>−</m:t>
                                  </m:r>
                                  <m:r>
                                    <a:rPr lang="en-US" altLang="zh-CN" sz="2000" b="0" i="1" smtClean="0">
                                      <a:solidFill>
                                        <a:srgbClr val="000000"/>
                                      </a:solidFill>
                                      <a:latin typeface="Cambria Math" panose="02040503050406030204" pitchFamily="18" charset="0"/>
                                      <a:ea typeface="仿宋" panose="02010609060101010101" pitchFamily="49" charset="-122"/>
                                    </a:rPr>
                                    <m:t>2</m:t>
                                  </m:r>
                                </m:sub>
                              </m:sSub>
                            </m:e>
                          </m:mr>
                        </m:m>
                      </m:e>
                    </m:d>
                    <m:d>
                      <m:dPr>
                        <m:begChr m:val="["/>
                        <m:endChr m:val="]"/>
                        <m:ctrlPr>
                          <a:rPr kumimoji="0" lang="en-US" altLang="zh-CN" sz="2000"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ctrlPr>
                      </m:dPr>
                      <m:e>
                        <m:m>
                          <m:mPr>
                            <m:mcs>
                              <m:mc>
                                <m:mcPr>
                                  <m:count m:val="1"/>
                                  <m:mcJc m:val="center"/>
                                </m:mcPr>
                              </m:mc>
                            </m:mcs>
                            <m:ctrlPr>
                              <a:rPr kumimoji="0" lang="en-US" altLang="zh-CN" sz="2000"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ctrlPr>
                          </m:mPr>
                          <m:mr>
                            <m:e>
                              <m:m>
                                <m:mPr>
                                  <m:mcs>
                                    <m:mc>
                                      <m:mcPr>
                                        <m:count m:val="1"/>
                                        <m:mcJc m:val="center"/>
                                      </m:mcPr>
                                    </m:mc>
                                  </m:mcs>
                                  <m:ctrlPr>
                                    <a:rPr kumimoji="0" lang="en-US" altLang="zh-CN" sz="2000"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ctrlPr>
                                </m:mPr>
                                <m:mr>
                                  <m:e>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𝛬</m:t>
                                        </m:r>
                                      </m:e>
                                      <m:sub>
                                        <m:r>
                                          <a:rPr lang="en-US" altLang="zh-CN" sz="2000" b="0" i="1" dirty="0" smtClean="0">
                                            <a:latin typeface="Cambria Math" panose="02040503050406030204" pitchFamily="18" charset="0"/>
                                          </a:rPr>
                                          <m:t>𝑣</m:t>
                                        </m:r>
                                      </m:sub>
                                    </m:sSub>
                                  </m:e>
                                </m:mr>
                                <m:mr>
                                  <m:e>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𝛬</m:t>
                                        </m:r>
                                      </m:e>
                                      <m:sub>
                                        <m:r>
                                          <a:rPr lang="en-US" altLang="zh-CN" sz="2000" b="0" i="1" dirty="0" smtClean="0">
                                            <a:latin typeface="Cambria Math" panose="02040503050406030204" pitchFamily="18" charset="0"/>
                                          </a:rPr>
                                          <m:t>𝑣</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1</m:t>
                                        </m:r>
                                      </m:sub>
                                    </m:sSub>
                                  </m:e>
                                </m:mr>
                              </m:m>
                            </m:e>
                          </m:mr>
                          <m:mr>
                            <m:e>
                              <m:r>
                                <a:rPr lang="en-US" altLang="zh-CN" sz="2000" b="0" i="1">
                                  <a:solidFill>
                                    <a:srgbClr val="000000"/>
                                  </a:solidFill>
                                  <a:latin typeface="Cambria Math" panose="02040503050406030204" pitchFamily="18" charset="0"/>
                                  <a:ea typeface="Cambria Math" panose="02040503050406030204" pitchFamily="18" charset="0"/>
                                </a:rPr>
                                <m:t>⋮</m:t>
                              </m:r>
                            </m:e>
                          </m:mr>
                          <m:mr>
                            <m:e>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𝛬</m:t>
                                  </m:r>
                                </m:e>
                                <m:sub>
                                  <m:r>
                                    <a:rPr lang="en-US" altLang="zh-CN" sz="2000" b="0" i="1" dirty="0" smtClean="0">
                                      <a:latin typeface="Cambria Math" panose="02040503050406030204" pitchFamily="18" charset="0"/>
                                    </a:rPr>
                                    <m:t>1</m:t>
                                  </m:r>
                                </m:sub>
                              </m:sSub>
                            </m:e>
                          </m:mr>
                        </m:m>
                      </m:e>
                    </m:d>
                  </m:oMath>
                </a14:m>
                <a:r>
                  <a:rPr kumimoji="0" lang="en-US" altLang="zh-CN" sz="2000" i="0" u="none" strike="noStrike" kern="1200" cap="none" spc="0" normalizeH="0" baseline="0" noProof="0" dirty="0">
                    <a:ln>
                      <a:noFill/>
                    </a:ln>
                    <a:solidFill>
                      <a:srgbClr val="000000"/>
                    </a:solidFill>
                    <a:effectLst/>
                    <a:uLnTx/>
                    <a:uFillTx/>
                    <a:latin typeface="+mn-lt"/>
                    <a:ea typeface="仿宋" panose="02010609060101010101" pitchFamily="49" charset="-122"/>
                  </a:rPr>
                  <a:t>=</a:t>
                </a:r>
                <a:r>
                  <a:rPr lang="en-US" altLang="zh-CN" sz="2000" dirty="0">
                    <a:solidFill>
                      <a:srgbClr val="000000"/>
                    </a:solidFill>
                    <a:latin typeface="+mn-lt"/>
                    <a:ea typeface="仿宋" panose="02010609060101010101" pitchFamily="49" charset="-122"/>
                  </a:rPr>
                  <a:t> </a:t>
                </a:r>
                <a14:m>
                  <m:oMath xmlns:m="http://schemas.openxmlformats.org/officeDocument/2006/math">
                    <m:d>
                      <m:dPr>
                        <m:begChr m:val="["/>
                        <m:endChr m:val="]"/>
                        <m:ctrlPr>
                          <a:rPr lang="en-US" altLang="zh-CN" sz="2000" i="1">
                            <a:solidFill>
                              <a:srgbClr val="000000"/>
                            </a:solidFill>
                            <a:latin typeface="Cambria Math" panose="02040503050406030204" pitchFamily="18" charset="0"/>
                            <a:ea typeface="仿宋" panose="02010609060101010101" pitchFamily="49" charset="-122"/>
                          </a:rPr>
                        </m:ctrlPr>
                      </m:dPr>
                      <m:e>
                        <m:m>
                          <m:mPr>
                            <m:mcs>
                              <m:mc>
                                <m:mcPr>
                                  <m:count m:val="1"/>
                                  <m:mcJc m:val="center"/>
                                </m:mcPr>
                              </m:mc>
                            </m:mcs>
                            <m:ctrlPr>
                              <a:rPr lang="en-US" altLang="zh-CN" sz="2000" i="1">
                                <a:solidFill>
                                  <a:srgbClr val="000000"/>
                                </a:solidFill>
                                <a:latin typeface="Cambria Math" panose="02040503050406030204" pitchFamily="18" charset="0"/>
                                <a:ea typeface="仿宋" panose="02010609060101010101" pitchFamily="49" charset="-122"/>
                              </a:rPr>
                            </m:ctrlPr>
                          </m:mPr>
                          <m:mr>
                            <m:e>
                              <m:m>
                                <m:mPr>
                                  <m:mcs>
                                    <m:mc>
                                      <m:mcPr>
                                        <m:count m:val="1"/>
                                        <m:mcJc m:val="center"/>
                                      </m:mcPr>
                                    </m:mc>
                                  </m:mcs>
                                  <m:ctrlPr>
                                    <a:rPr lang="en-US" altLang="zh-CN" sz="2000" i="1">
                                      <a:solidFill>
                                        <a:srgbClr val="000000"/>
                                      </a:solidFill>
                                      <a:latin typeface="Cambria Math" panose="02040503050406030204" pitchFamily="18" charset="0"/>
                                      <a:ea typeface="仿宋" panose="02010609060101010101" pitchFamily="49" charset="-122"/>
                                    </a:rPr>
                                  </m:ctrlPr>
                                </m:mPr>
                                <m:mr>
                                  <m:e>
                                    <m:sSub>
                                      <m:sSubPr>
                                        <m:ctrlPr>
                                          <a:rPr lang="en-US" altLang="zh-CN" sz="2000" i="1">
                                            <a:solidFill>
                                              <a:srgbClr val="000000"/>
                                            </a:solidFill>
                                            <a:latin typeface="Cambria Math" panose="02040503050406030204" pitchFamily="18" charset="0"/>
                                            <a:ea typeface="仿宋" panose="02010609060101010101" pitchFamily="49" charset="-122"/>
                                          </a:rPr>
                                        </m:ctrlPr>
                                      </m:sSubPr>
                                      <m:e>
                                        <m:r>
                                          <a:rPr lang="en-US" altLang="zh-CN" sz="2000" b="0" i="1" smtClean="0">
                                            <a:solidFill>
                                              <a:srgbClr val="000000"/>
                                            </a:solidFill>
                                            <a:latin typeface="Cambria Math" panose="02040503050406030204" pitchFamily="18" charset="0"/>
                                            <a:ea typeface="仿宋" panose="02010609060101010101" pitchFamily="49" charset="-122"/>
                                          </a:rPr>
                                          <m:t>−</m:t>
                                        </m:r>
                                        <m:r>
                                          <a:rPr lang="en-US" altLang="zh-CN" sz="2000" b="0" i="1" smtClean="0">
                                            <a:solidFill>
                                              <a:srgbClr val="000000"/>
                                            </a:solidFill>
                                            <a:latin typeface="Cambria Math" panose="02040503050406030204" pitchFamily="18" charset="0"/>
                                            <a:ea typeface="仿宋" panose="02010609060101010101" pitchFamily="49" charset="-122"/>
                                          </a:rPr>
                                          <m:t>𝑆</m:t>
                                        </m:r>
                                      </m:e>
                                      <m:sub>
                                        <m:r>
                                          <a:rPr lang="en-US" altLang="zh-CN" sz="2000" b="0" i="1" smtClean="0">
                                            <a:solidFill>
                                              <a:srgbClr val="000000"/>
                                            </a:solidFill>
                                            <a:latin typeface="Cambria Math" panose="02040503050406030204" pitchFamily="18" charset="0"/>
                                            <a:ea typeface="仿宋" panose="02010609060101010101" pitchFamily="49" charset="-122"/>
                                          </a:rPr>
                                          <m:t>𝑣</m:t>
                                        </m:r>
                                      </m:sub>
                                    </m:sSub>
                                  </m:e>
                                </m:mr>
                                <m:mr>
                                  <m:e>
                                    <m:sSub>
                                      <m:sSubPr>
                                        <m:ctrlPr>
                                          <a:rPr lang="en-US" altLang="zh-CN" sz="2000" i="1">
                                            <a:solidFill>
                                              <a:srgbClr val="000000"/>
                                            </a:solidFill>
                                            <a:latin typeface="Cambria Math" panose="02040503050406030204" pitchFamily="18" charset="0"/>
                                            <a:ea typeface="仿宋" panose="02010609060101010101" pitchFamily="49" charset="-122"/>
                                          </a:rPr>
                                        </m:ctrlPr>
                                      </m:sSubPr>
                                      <m:e>
                                        <m:r>
                                          <a:rPr lang="en-US" altLang="zh-CN" sz="2000" b="0" i="1" smtClean="0">
                                            <a:solidFill>
                                              <a:srgbClr val="000000"/>
                                            </a:solidFill>
                                            <a:latin typeface="Cambria Math" panose="02040503050406030204" pitchFamily="18" charset="0"/>
                                            <a:ea typeface="仿宋" panose="02010609060101010101" pitchFamily="49" charset="-122"/>
                                          </a:rPr>
                                          <m:t>−</m:t>
                                        </m:r>
                                        <m:r>
                                          <a:rPr lang="en-US" altLang="zh-CN" sz="2000" b="0" i="1" smtClean="0">
                                            <a:solidFill>
                                              <a:srgbClr val="000000"/>
                                            </a:solidFill>
                                            <a:latin typeface="Cambria Math" panose="02040503050406030204" pitchFamily="18" charset="0"/>
                                            <a:ea typeface="仿宋" panose="02010609060101010101" pitchFamily="49" charset="-122"/>
                                          </a:rPr>
                                          <m:t>𝑆</m:t>
                                        </m:r>
                                      </m:e>
                                      <m:sub>
                                        <m:r>
                                          <a:rPr lang="en-US" altLang="zh-CN" sz="2000" b="0" i="1" smtClean="0">
                                            <a:solidFill>
                                              <a:srgbClr val="000000"/>
                                            </a:solidFill>
                                            <a:latin typeface="Cambria Math" panose="02040503050406030204" pitchFamily="18" charset="0"/>
                                            <a:ea typeface="仿宋" panose="02010609060101010101" pitchFamily="49" charset="-122"/>
                                          </a:rPr>
                                          <m:t>𝑣</m:t>
                                        </m:r>
                                        <m:r>
                                          <a:rPr lang="en-US" altLang="zh-CN" sz="2000" b="0" i="1" smtClean="0">
                                            <a:solidFill>
                                              <a:srgbClr val="000000"/>
                                            </a:solidFill>
                                            <a:latin typeface="Cambria Math" panose="02040503050406030204" pitchFamily="18" charset="0"/>
                                            <a:ea typeface="仿宋" panose="02010609060101010101" pitchFamily="49" charset="-122"/>
                                          </a:rPr>
                                          <m:t>+</m:t>
                                        </m:r>
                                        <m:r>
                                          <a:rPr lang="en-US" altLang="zh-CN" sz="2000" b="0" i="1" smtClean="0">
                                            <a:solidFill>
                                              <a:srgbClr val="000000"/>
                                            </a:solidFill>
                                            <a:latin typeface="Cambria Math" panose="02040503050406030204" pitchFamily="18" charset="0"/>
                                            <a:ea typeface="仿宋" panose="02010609060101010101" pitchFamily="49" charset="-122"/>
                                          </a:rPr>
                                          <m:t>1</m:t>
                                        </m:r>
                                      </m:sub>
                                    </m:sSub>
                                  </m:e>
                                </m:mr>
                              </m:m>
                            </m:e>
                          </m:mr>
                          <m:mr>
                            <m:e>
                              <m:r>
                                <a:rPr lang="en-US" altLang="zh-CN" sz="2000" b="0" i="1">
                                  <a:solidFill>
                                    <a:srgbClr val="000000"/>
                                  </a:solidFill>
                                  <a:latin typeface="Cambria Math" panose="02040503050406030204" pitchFamily="18" charset="0"/>
                                  <a:ea typeface="Cambria Math" panose="02040503050406030204" pitchFamily="18" charset="0"/>
                                </a:rPr>
                                <m:t>⋮</m:t>
                              </m:r>
                            </m:e>
                          </m:mr>
                          <m:mr>
                            <m:e>
                              <m:sSub>
                                <m:sSubPr>
                                  <m:ctrlPr>
                                    <a:rPr lang="en-US" altLang="zh-CN" sz="2000" i="1">
                                      <a:solidFill>
                                        <a:srgbClr val="000000"/>
                                      </a:solidFill>
                                      <a:latin typeface="Cambria Math" panose="02040503050406030204" pitchFamily="18" charset="0"/>
                                      <a:ea typeface="仿宋" panose="02010609060101010101" pitchFamily="49" charset="-122"/>
                                    </a:rPr>
                                  </m:ctrlPr>
                                </m:sSubPr>
                                <m:e>
                                  <m:r>
                                    <a:rPr lang="en-US" altLang="zh-CN" sz="2000" b="0" i="1" smtClean="0">
                                      <a:solidFill>
                                        <a:srgbClr val="000000"/>
                                      </a:solidFill>
                                      <a:latin typeface="Cambria Math" panose="02040503050406030204" pitchFamily="18" charset="0"/>
                                      <a:ea typeface="仿宋" panose="02010609060101010101" pitchFamily="49" charset="-122"/>
                                    </a:rPr>
                                    <m:t>−</m:t>
                                  </m:r>
                                  <m:r>
                                    <a:rPr lang="en-US" altLang="zh-CN" sz="2000" b="0" i="1" smtClean="0">
                                      <a:solidFill>
                                        <a:srgbClr val="000000"/>
                                      </a:solidFill>
                                      <a:latin typeface="Cambria Math" panose="02040503050406030204" pitchFamily="18" charset="0"/>
                                      <a:ea typeface="仿宋" panose="02010609060101010101" pitchFamily="49" charset="-122"/>
                                    </a:rPr>
                                    <m:t>𝑆</m:t>
                                  </m:r>
                                </m:e>
                                <m:sub>
                                  <m:r>
                                    <a:rPr lang="en-US" altLang="zh-CN" sz="2000" b="0" i="1" smtClean="0">
                                      <a:solidFill>
                                        <a:srgbClr val="000000"/>
                                      </a:solidFill>
                                      <a:latin typeface="Cambria Math" panose="02040503050406030204" pitchFamily="18" charset="0"/>
                                      <a:ea typeface="仿宋" panose="02010609060101010101" pitchFamily="49" charset="-122"/>
                                    </a:rPr>
                                    <m:t>2</m:t>
                                  </m:r>
                                  <m:r>
                                    <a:rPr lang="en-US" altLang="zh-CN" sz="2000" b="0" i="1" smtClean="0">
                                      <a:solidFill>
                                        <a:srgbClr val="000000"/>
                                      </a:solidFill>
                                      <a:latin typeface="Cambria Math" panose="02040503050406030204" pitchFamily="18" charset="0"/>
                                      <a:ea typeface="仿宋" panose="02010609060101010101" pitchFamily="49" charset="-122"/>
                                    </a:rPr>
                                    <m:t>𝑣</m:t>
                                  </m:r>
                                  <m:r>
                                    <a:rPr lang="en-US" altLang="zh-CN" sz="2000" b="0" i="1" smtClean="0">
                                      <a:solidFill>
                                        <a:srgbClr val="000000"/>
                                      </a:solidFill>
                                      <a:latin typeface="Cambria Math" panose="02040503050406030204" pitchFamily="18" charset="0"/>
                                      <a:ea typeface="仿宋" panose="02010609060101010101" pitchFamily="49" charset="-122"/>
                                    </a:rPr>
                                    <m:t>−</m:t>
                                  </m:r>
                                  <m:r>
                                    <a:rPr lang="en-US" altLang="zh-CN" sz="2000" b="0" i="1" smtClean="0">
                                      <a:solidFill>
                                        <a:srgbClr val="000000"/>
                                      </a:solidFill>
                                      <a:latin typeface="Cambria Math" panose="02040503050406030204" pitchFamily="18" charset="0"/>
                                      <a:ea typeface="仿宋" panose="02010609060101010101" pitchFamily="49" charset="-122"/>
                                    </a:rPr>
                                    <m:t>1</m:t>
                                  </m:r>
                                </m:sub>
                              </m:sSub>
                            </m:e>
                          </m:mr>
                        </m:m>
                      </m:e>
                    </m:d>
                  </m:oMath>
                </a14:m>
                <a:endParaRPr kumimoji="0" lang="en-US" altLang="zh-CN" sz="2000" i="0" u="none" strike="noStrike" kern="1200" cap="none" spc="0" normalizeH="0" baseline="0" noProof="0" dirty="0">
                  <a:ln>
                    <a:noFill/>
                  </a:ln>
                  <a:solidFill>
                    <a:srgbClr val="000000"/>
                  </a:solidFill>
                  <a:effectLst/>
                  <a:uLnTx/>
                  <a:uFillTx/>
                  <a:latin typeface="+mn-lt"/>
                  <a:ea typeface="仿宋"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2400" b="1" dirty="0">
                  <a:solidFill>
                    <a:srgbClr val="000000"/>
                  </a:solidFill>
                  <a:latin typeface="仿宋" panose="02010609060101010101" pitchFamily="49" charset="-122"/>
                  <a:ea typeface="仿宋" panose="02010609060101010101" pitchFamily="49" charset="-122"/>
                </a:endParaRPr>
              </a:p>
              <a:p>
                <a:pPr rtl="0">
                  <a:defRPr/>
                </a:pPr>
                <a:r>
                  <a:rPr lang="zh-CN" altLang="en-US" sz="2000" b="1" dirty="0">
                    <a:solidFill>
                      <a:schemeClr val="dk1"/>
                    </a:solidFill>
                    <a:latin typeface="仿宋" panose="02010609060101010101" pitchFamily="49" charset="-122"/>
                    <a:ea typeface="仿宋" panose="02010609060101010101" pitchFamily="49" charset="-122"/>
                  </a:rPr>
                  <a:t>   </a:t>
                </a:r>
                <a:r>
                  <a:rPr lang="zh-CN" altLang="en-US" sz="2000" dirty="0">
                    <a:solidFill>
                      <a:schemeClr val="dk1"/>
                    </a:solidFill>
                    <a:latin typeface="+mn-ea"/>
                    <a:ea typeface="+mn-ea"/>
                  </a:rPr>
                  <a:t>因为上述矩阵为满秩矩阵，所以可以求得</a:t>
                </a:r>
                <a14:m>
                  <m:oMath xmlns:m="http://schemas.openxmlformats.org/officeDocument/2006/math">
                    <m:sSub>
                      <m:sSubPr>
                        <m:ctrlPr>
                          <a:rPr lang="en-US" altLang="zh-CN" sz="2000" i="1" dirty="0">
                            <a:solidFill>
                              <a:schemeClr val="dk1"/>
                            </a:solidFill>
                            <a:latin typeface="Cambria Math" panose="02040503050406030204" pitchFamily="18" charset="0"/>
                            <a:ea typeface="+mn-ea"/>
                          </a:rPr>
                        </m:ctrlPr>
                      </m:sSubPr>
                      <m:e>
                        <m:r>
                          <a:rPr lang="en-US" altLang="zh-CN" sz="2000" b="0" i="1" dirty="0">
                            <a:solidFill>
                              <a:schemeClr val="dk1"/>
                            </a:solidFill>
                            <a:latin typeface="Cambria Math" panose="02040503050406030204" pitchFamily="18" charset="0"/>
                            <a:ea typeface="+mn-ea"/>
                          </a:rPr>
                          <m:t>𝛬</m:t>
                        </m:r>
                      </m:e>
                      <m:sub>
                        <m:r>
                          <a:rPr lang="en-US" altLang="zh-CN" sz="2000" b="0" i="1" dirty="0">
                            <a:solidFill>
                              <a:schemeClr val="dk1"/>
                            </a:solidFill>
                            <a:latin typeface="Cambria Math" panose="02040503050406030204" pitchFamily="18" charset="0"/>
                            <a:ea typeface="+mn-ea"/>
                          </a:rPr>
                          <m:t>𝑖</m:t>
                        </m:r>
                      </m:sub>
                    </m:sSub>
                  </m:oMath>
                </a14:m>
                <a:r>
                  <a:rPr lang="en-US" altLang="zh-CN" sz="2000" dirty="0">
                    <a:solidFill>
                      <a:schemeClr val="dk1"/>
                    </a:solidFill>
                    <a:latin typeface="+mn-ea"/>
                    <a:ea typeface="+mn-ea"/>
                  </a:rPr>
                  <a:t>,</a:t>
                </a:r>
                <a:r>
                  <a:rPr lang="zh-CN" altLang="en-US" sz="2000" dirty="0">
                    <a:solidFill>
                      <a:schemeClr val="dk1"/>
                    </a:solidFill>
                    <a:latin typeface="+mn-ea"/>
                    <a:ea typeface="+mn-ea"/>
                  </a:rPr>
                  <a:t>由此，</a:t>
                </a:r>
                <a14:m>
                  <m:oMath xmlns:m="http://schemas.openxmlformats.org/officeDocument/2006/math">
                    <m:sSub>
                      <m:sSubPr>
                        <m:ctrlPr>
                          <a:rPr lang="en-US" altLang="zh-CN" sz="2000" i="1" dirty="0">
                            <a:solidFill>
                              <a:schemeClr val="dk1"/>
                            </a:solidFill>
                            <a:latin typeface="Cambria Math" panose="02040503050406030204" pitchFamily="18" charset="0"/>
                            <a:ea typeface="+mn-ea"/>
                          </a:rPr>
                        </m:ctrlPr>
                      </m:sSubPr>
                      <m:e>
                        <m:r>
                          <a:rPr lang="en-US" altLang="zh-CN" sz="2000" dirty="0">
                            <a:solidFill>
                              <a:schemeClr val="dk1"/>
                            </a:solidFill>
                            <a:latin typeface="Cambria Math" panose="02040503050406030204" pitchFamily="18" charset="0"/>
                            <a:ea typeface="+mn-ea"/>
                          </a:rPr>
                          <m:t>𝛬</m:t>
                        </m:r>
                      </m:e>
                      <m:sub>
                        <m:d>
                          <m:dPr>
                            <m:ctrlPr>
                              <a:rPr lang="en-US" altLang="zh-CN" sz="2000" i="1" dirty="0">
                                <a:solidFill>
                                  <a:schemeClr val="dk1"/>
                                </a:solidFill>
                                <a:latin typeface="Cambria Math" panose="02040503050406030204" pitchFamily="18" charset="0"/>
                                <a:ea typeface="+mn-ea"/>
                              </a:rPr>
                            </m:ctrlPr>
                          </m:dPr>
                          <m:e>
                            <m:r>
                              <a:rPr lang="en-US" altLang="zh-CN" sz="2000" dirty="0">
                                <a:solidFill>
                                  <a:schemeClr val="dk1"/>
                                </a:solidFill>
                                <a:latin typeface="Cambria Math" panose="02040503050406030204" pitchFamily="18" charset="0"/>
                                <a:ea typeface="+mn-ea"/>
                              </a:rPr>
                              <m:t>𝑥</m:t>
                            </m:r>
                          </m:e>
                        </m:d>
                      </m:sub>
                    </m:sSub>
                  </m:oMath>
                </a14:m>
                <a:r>
                  <a:rPr lang="zh-CN" altLang="en-US" sz="2000" dirty="0">
                    <a:solidFill>
                      <a:schemeClr val="dk1"/>
                    </a:solidFill>
                    <a:latin typeface="+mn-ea"/>
                    <a:ea typeface="+mn-ea"/>
                  </a:rPr>
                  <a:t>已求出</a:t>
                </a:r>
                <a:r>
                  <a:rPr lang="en-US" altLang="zh-CN" sz="2000" dirty="0">
                    <a:solidFill>
                      <a:schemeClr val="dk1"/>
                    </a:solidFill>
                    <a:latin typeface="+mn-ea"/>
                    <a:ea typeface="+mn-ea"/>
                  </a:rPr>
                  <a:t>,</a:t>
                </a:r>
                <a:r>
                  <a:rPr lang="zh-CN" altLang="en-US" sz="2000" dirty="0">
                    <a:solidFill>
                      <a:schemeClr val="dk1"/>
                    </a:solidFill>
                    <a:latin typeface="+mn-ea"/>
                    <a:ea typeface="+mn-ea"/>
                  </a:rPr>
                  <a:t>        接下来，将</a:t>
                </a:r>
                <a14:m>
                  <m:oMath xmlns:m="http://schemas.openxmlformats.org/officeDocument/2006/math">
                    <m:sSup>
                      <m:sSupPr>
                        <m:ctrlPr>
                          <a:rPr lang="en-US" altLang="zh-CN" sz="2000" i="1">
                            <a:solidFill>
                              <a:schemeClr val="dk1"/>
                            </a:solidFill>
                            <a:latin typeface="Cambria Math" panose="02040503050406030204" pitchFamily="18" charset="0"/>
                            <a:ea typeface="+mn-ea"/>
                          </a:rPr>
                        </m:ctrlPr>
                      </m:sSupPr>
                      <m:e>
                        <m:r>
                          <a:rPr lang="zh-CN" altLang="en-US" sz="2000" b="0" i="1">
                            <a:solidFill>
                              <a:schemeClr val="dk1"/>
                            </a:solidFill>
                            <a:latin typeface="Cambria Math" panose="02040503050406030204" pitchFamily="18" charset="0"/>
                            <a:ea typeface="+mn-ea"/>
                          </a:rPr>
                          <m:t>𝛼</m:t>
                        </m:r>
                      </m:e>
                      <m:sup>
                        <m:r>
                          <a:rPr lang="en-US" altLang="zh-CN" sz="2000" b="0" i="1" smtClean="0">
                            <a:solidFill>
                              <a:schemeClr val="dk1"/>
                            </a:solidFill>
                            <a:latin typeface="Cambria Math" panose="02040503050406030204" pitchFamily="18" charset="0"/>
                            <a:ea typeface="+mn-ea"/>
                          </a:rPr>
                          <m:t>−</m:t>
                        </m:r>
                        <m:r>
                          <a:rPr lang="en-US" altLang="zh-CN" sz="2000" b="0" i="1">
                            <a:solidFill>
                              <a:schemeClr val="dk1"/>
                            </a:solidFill>
                            <a:latin typeface="Cambria Math" panose="02040503050406030204" pitchFamily="18" charset="0"/>
                            <a:ea typeface="+mn-ea"/>
                          </a:rPr>
                          <m:t>𝑖</m:t>
                        </m:r>
                      </m:sup>
                    </m:sSup>
                  </m:oMath>
                </a14:m>
                <a:r>
                  <a:rPr lang="zh-CN" altLang="en-US" sz="2000" dirty="0">
                    <a:solidFill>
                      <a:schemeClr val="dk1"/>
                    </a:solidFill>
                    <a:latin typeface="+mn-lt"/>
                    <a:ea typeface="+mn-ea"/>
                  </a:rPr>
                  <a:t>（</a:t>
                </a:r>
                <a:r>
                  <a:rPr lang="en-US" altLang="zh-CN" sz="2000" dirty="0">
                    <a:solidFill>
                      <a:schemeClr val="dk1"/>
                    </a:solidFill>
                    <a:latin typeface="+mn-lt"/>
                    <a:ea typeface="+mn-ea"/>
                  </a:rPr>
                  <a:t> </a:t>
                </a:r>
                <a14:m>
                  <m:oMath xmlns:m="http://schemas.openxmlformats.org/officeDocument/2006/math">
                    <m:r>
                      <a:rPr lang="en-US" altLang="zh-CN" sz="2000" b="0" i="1">
                        <a:solidFill>
                          <a:schemeClr val="dk1"/>
                        </a:solidFill>
                        <a:latin typeface="Cambria Math" panose="02040503050406030204" pitchFamily="18" charset="0"/>
                        <a:ea typeface="+mn-ea"/>
                      </a:rPr>
                      <m:t>0</m:t>
                    </m:r>
                    <m:r>
                      <a:rPr lang="zh-CN" altLang="en-US" sz="2000" b="0">
                        <a:solidFill>
                          <a:schemeClr val="dk1"/>
                        </a:solidFill>
                        <a:latin typeface="Cambria Math" panose="02040503050406030204" pitchFamily="18" charset="0"/>
                        <a:ea typeface="+mn-ea"/>
                      </a:rPr>
                      <m:t>≤</m:t>
                    </m:r>
                    <m:r>
                      <a:rPr lang="en-US" altLang="zh-CN" sz="2000" b="0" i="1">
                        <a:solidFill>
                          <a:schemeClr val="dk1"/>
                        </a:solidFill>
                        <a:latin typeface="Cambria Math" panose="02040503050406030204" pitchFamily="18" charset="0"/>
                        <a:ea typeface="+mn-ea"/>
                      </a:rPr>
                      <m:t>𝑖</m:t>
                    </m:r>
                    <m:r>
                      <a:rPr lang="en-US" altLang="zh-CN" sz="2000" b="0">
                        <a:solidFill>
                          <a:schemeClr val="dk1"/>
                        </a:solidFill>
                        <a:latin typeface="Cambria Math" panose="02040503050406030204" pitchFamily="18" charset="0"/>
                        <a:ea typeface="+mn-ea"/>
                      </a:rPr>
                      <m:t>&lt;</m:t>
                    </m:r>
                  </m:oMath>
                </a14:m>
                <a:r>
                  <a:rPr lang="en-US" altLang="zh-CN" sz="2000" dirty="0">
                    <a:solidFill>
                      <a:schemeClr val="dk1"/>
                    </a:solidFill>
                    <a:latin typeface="+mn-lt"/>
                    <a:ea typeface="+mn-ea"/>
                  </a:rPr>
                  <a:t>n</a:t>
                </a:r>
                <a:r>
                  <a:rPr lang="zh-CN" altLang="en-US" sz="2000" dirty="0">
                    <a:solidFill>
                      <a:schemeClr val="dk1"/>
                    </a:solidFill>
                    <a:latin typeface="+mn-lt"/>
                    <a:ea typeface="+mn-ea"/>
                  </a:rPr>
                  <a:t>）</a:t>
                </a:r>
                <a:r>
                  <a:rPr lang="zh-CN" altLang="en-US" sz="2000" dirty="0">
                    <a:solidFill>
                      <a:schemeClr val="dk1"/>
                    </a:solidFill>
                    <a:latin typeface="+mn-ea"/>
                    <a:ea typeface="+mn-ea"/>
                  </a:rPr>
                  <a:t>代入此多项式，如果</a:t>
                </a:r>
                <a14:m>
                  <m:oMath xmlns:m="http://schemas.openxmlformats.org/officeDocument/2006/math">
                    <m:sSub>
                      <m:sSubPr>
                        <m:ctrlPr>
                          <a:rPr lang="en-US" altLang="zh-CN" sz="2000" i="1" dirty="0">
                            <a:solidFill>
                              <a:schemeClr val="dk1"/>
                            </a:solidFill>
                            <a:latin typeface="Cambria Math" panose="02040503050406030204" pitchFamily="18" charset="0"/>
                            <a:ea typeface="+mn-ea"/>
                          </a:rPr>
                        </m:ctrlPr>
                      </m:sSubPr>
                      <m:e>
                        <m:r>
                          <a:rPr lang="en-US" altLang="zh-CN" sz="2000" b="0" i="1" dirty="0">
                            <a:solidFill>
                              <a:schemeClr val="dk1"/>
                            </a:solidFill>
                            <a:latin typeface="Cambria Math" panose="02040503050406030204" pitchFamily="18" charset="0"/>
                            <a:ea typeface="+mn-ea"/>
                          </a:rPr>
                          <m:t>𝛬</m:t>
                        </m:r>
                      </m:e>
                      <m:sub>
                        <m:r>
                          <a:rPr lang="en-US" altLang="zh-CN" sz="2000" b="0" dirty="0">
                            <a:solidFill>
                              <a:schemeClr val="dk1"/>
                            </a:solidFill>
                            <a:latin typeface="Cambria Math" panose="02040503050406030204" pitchFamily="18" charset="0"/>
                            <a:ea typeface="+mn-ea"/>
                          </a:rPr>
                          <m:t>(</m:t>
                        </m:r>
                        <m:sSup>
                          <m:sSupPr>
                            <m:ctrlPr>
                              <a:rPr lang="en-US" altLang="zh-CN" sz="2000" i="1">
                                <a:solidFill>
                                  <a:schemeClr val="dk1"/>
                                </a:solidFill>
                                <a:latin typeface="Cambria Math" panose="02040503050406030204" pitchFamily="18" charset="0"/>
                                <a:ea typeface="+mn-ea"/>
                              </a:rPr>
                            </m:ctrlPr>
                          </m:sSupPr>
                          <m:e>
                            <m:r>
                              <a:rPr lang="zh-CN" altLang="en-US" sz="2000" b="0" i="1">
                                <a:solidFill>
                                  <a:schemeClr val="dk1"/>
                                </a:solidFill>
                                <a:latin typeface="Cambria Math" panose="02040503050406030204" pitchFamily="18" charset="0"/>
                                <a:ea typeface="+mn-ea"/>
                              </a:rPr>
                              <m:t>𝛼</m:t>
                            </m:r>
                          </m:e>
                          <m:sup>
                            <m:r>
                              <a:rPr lang="en-US" altLang="zh-CN" sz="2000" b="0" i="1" smtClean="0">
                                <a:solidFill>
                                  <a:schemeClr val="dk1"/>
                                </a:solidFill>
                                <a:latin typeface="Cambria Math" panose="02040503050406030204" pitchFamily="18" charset="0"/>
                                <a:ea typeface="+mn-ea"/>
                              </a:rPr>
                              <m:t>−</m:t>
                            </m:r>
                            <m:r>
                              <a:rPr lang="en-US" altLang="zh-CN" sz="2000" b="0" i="1">
                                <a:solidFill>
                                  <a:schemeClr val="dk1"/>
                                </a:solidFill>
                                <a:latin typeface="Cambria Math" panose="02040503050406030204" pitchFamily="18" charset="0"/>
                                <a:ea typeface="+mn-ea"/>
                              </a:rPr>
                              <m:t>𝑖</m:t>
                            </m:r>
                          </m:sup>
                        </m:sSup>
                        <m:r>
                          <a:rPr lang="en-US" altLang="zh-CN" sz="2000" b="0">
                            <a:solidFill>
                              <a:schemeClr val="dk1"/>
                            </a:solidFill>
                            <a:latin typeface="Cambria Math" panose="02040503050406030204" pitchFamily="18" charset="0"/>
                            <a:ea typeface="+mn-ea"/>
                          </a:rPr>
                          <m:t>)</m:t>
                        </m:r>
                      </m:sub>
                    </m:sSub>
                  </m:oMath>
                </a14:m>
                <a:r>
                  <a:rPr lang="en-US" altLang="zh-CN" sz="2000" dirty="0">
                    <a:solidFill>
                      <a:schemeClr val="dk1"/>
                    </a:solidFill>
                    <a:latin typeface="+mn-lt"/>
                    <a:ea typeface="+mn-ea"/>
                  </a:rPr>
                  <a:t>=0</a:t>
                </a:r>
                <a:r>
                  <a:rPr lang="zh-CN" altLang="en-US" sz="2000" dirty="0">
                    <a:solidFill>
                      <a:schemeClr val="dk1"/>
                    </a:solidFill>
                    <a:latin typeface="+mn-ea"/>
                    <a:ea typeface="+mn-ea"/>
                  </a:rPr>
                  <a:t>那么说明接受多项式的第</a:t>
                </a:r>
                <a:r>
                  <a:rPr lang="en-US" altLang="zh-CN" sz="2000" i="1" dirty="0">
                    <a:solidFill>
                      <a:schemeClr val="dk1"/>
                    </a:solidFill>
                    <a:latin typeface="+mn-lt"/>
                    <a:ea typeface="+mn-ea"/>
                  </a:rPr>
                  <a:t>i</a:t>
                </a:r>
                <a:r>
                  <a:rPr lang="zh-CN" altLang="en-US" sz="2000" dirty="0">
                    <a:solidFill>
                      <a:schemeClr val="dk1"/>
                    </a:solidFill>
                    <a:latin typeface="+mn-lt"/>
                    <a:ea typeface="+mn-ea"/>
                  </a:rPr>
                  <a:t>位</a:t>
                </a:r>
                <a:r>
                  <a:rPr lang="zh-CN" altLang="en-US" sz="2000" dirty="0">
                    <a:solidFill>
                      <a:schemeClr val="dk1"/>
                    </a:solidFill>
                    <a:latin typeface="+mn-ea"/>
                    <a:ea typeface="+mn-ea"/>
                  </a:rPr>
                  <a:t>有错误，即</a:t>
                </a:r>
                <a14:m>
                  <m:oMath xmlns:m="http://schemas.openxmlformats.org/officeDocument/2006/math">
                    <m:sSub>
                      <m:sSubPr>
                        <m:ctrlPr>
                          <a:rPr lang="en-US" altLang="zh-CN" sz="2000" i="1">
                            <a:solidFill>
                              <a:schemeClr val="dk1"/>
                            </a:solidFill>
                            <a:latin typeface="Cambria Math" panose="02040503050406030204" pitchFamily="18" charset="0"/>
                            <a:ea typeface="+mn-ea"/>
                          </a:rPr>
                        </m:ctrlPr>
                      </m:sSubPr>
                      <m:e>
                        <m:r>
                          <a:rPr lang="en-US" altLang="zh-CN" sz="2000" b="0" i="1">
                            <a:solidFill>
                              <a:schemeClr val="dk1"/>
                            </a:solidFill>
                            <a:latin typeface="Cambria Math" panose="02040503050406030204" pitchFamily="18" charset="0"/>
                            <a:ea typeface="+mn-ea"/>
                          </a:rPr>
                          <m:t>𝑒</m:t>
                        </m:r>
                      </m:e>
                      <m:sub>
                        <m:r>
                          <a:rPr lang="en-US" altLang="zh-CN" sz="2000" b="0" i="1">
                            <a:solidFill>
                              <a:schemeClr val="dk1"/>
                            </a:solidFill>
                            <a:latin typeface="Cambria Math" panose="02040503050406030204" pitchFamily="18" charset="0"/>
                            <a:ea typeface="+mn-ea"/>
                          </a:rPr>
                          <m:t>𝑖</m:t>
                        </m:r>
                      </m:sub>
                    </m:sSub>
                  </m:oMath>
                </a14:m>
                <a:r>
                  <a:rPr lang="zh-CN" altLang="en-US" sz="2000" dirty="0">
                    <a:solidFill>
                      <a:schemeClr val="dk1"/>
                    </a:solidFill>
                    <a:latin typeface="+mn-ea"/>
                    <a:ea typeface="+mn-ea"/>
                  </a:rPr>
                  <a:t>不为</a:t>
                </a:r>
                <a:r>
                  <a:rPr lang="en-US" altLang="zh-CN" sz="2000" dirty="0">
                    <a:solidFill>
                      <a:schemeClr val="dk1"/>
                    </a:solidFill>
                    <a:latin typeface="+mn-ea"/>
                    <a:ea typeface="+mn-ea"/>
                  </a:rPr>
                  <a:t>0</a:t>
                </a:r>
                <a:r>
                  <a:rPr lang="zh-CN" altLang="en-US" sz="2000" dirty="0">
                    <a:solidFill>
                      <a:schemeClr val="dk1"/>
                    </a:solidFill>
                    <a:latin typeface="+mn-ea"/>
                    <a:ea typeface="+mn-ea"/>
                  </a:rPr>
                  <a:t>。通过这种方式，我们就找到了所有误差项所在位置： </a:t>
                </a:r>
                <a14:m>
                  <m:oMath xmlns:m="http://schemas.openxmlformats.org/officeDocument/2006/math">
                    <m:sSub>
                      <m:sSubPr>
                        <m:ctrlPr>
                          <a:rPr lang="en-US" altLang="zh-CN" sz="2000" i="1">
                            <a:solidFill>
                              <a:schemeClr val="dk1"/>
                            </a:solidFill>
                            <a:latin typeface="Cambria Math" panose="02040503050406030204" pitchFamily="18" charset="0"/>
                            <a:ea typeface="+mn-ea"/>
                          </a:rPr>
                        </m:ctrlPr>
                      </m:sSubPr>
                      <m:e>
                        <m:r>
                          <a:rPr lang="en-US" altLang="zh-CN" sz="2000" b="0">
                            <a:solidFill>
                              <a:schemeClr val="dk1"/>
                            </a:solidFill>
                            <a:latin typeface="Cambria Math" panose="02040503050406030204" pitchFamily="18" charset="0"/>
                            <a:ea typeface="+mn-ea"/>
                          </a:rPr>
                          <m:t> </m:t>
                        </m:r>
                        <m:r>
                          <a:rPr lang="en-US" altLang="zh-CN" sz="2000" b="0" i="1">
                            <a:solidFill>
                              <a:schemeClr val="dk1"/>
                            </a:solidFill>
                            <a:latin typeface="Cambria Math" panose="02040503050406030204" pitchFamily="18" charset="0"/>
                            <a:ea typeface="+mn-ea"/>
                          </a:rPr>
                          <m:t>𝐼</m:t>
                        </m:r>
                      </m:e>
                      <m:sub>
                        <m:r>
                          <a:rPr lang="en-US" altLang="zh-CN" sz="2000" b="0" i="1">
                            <a:solidFill>
                              <a:schemeClr val="dk1"/>
                            </a:solidFill>
                            <a:latin typeface="Cambria Math" panose="02040503050406030204" pitchFamily="18" charset="0"/>
                            <a:ea typeface="+mn-ea"/>
                          </a:rPr>
                          <m:t>0</m:t>
                        </m:r>
                      </m:sub>
                    </m:sSub>
                  </m:oMath>
                </a14:m>
                <a:r>
                  <a:rPr lang="zh-CN" altLang="en-US" sz="2000" dirty="0">
                    <a:solidFill>
                      <a:schemeClr val="dk1"/>
                    </a:solidFill>
                    <a:latin typeface="+mn-lt"/>
                    <a:ea typeface="+mn-ea"/>
                  </a:rPr>
                  <a:t>，</a:t>
                </a:r>
                <a:r>
                  <a:rPr lang="en-US" altLang="zh-CN" sz="2000" dirty="0">
                    <a:solidFill>
                      <a:schemeClr val="dk1"/>
                    </a:solidFill>
                    <a:latin typeface="+mn-lt"/>
                    <a:ea typeface="+mn-ea"/>
                  </a:rPr>
                  <a:t> </a:t>
                </a:r>
                <a14:m>
                  <m:oMath xmlns:m="http://schemas.openxmlformats.org/officeDocument/2006/math">
                    <m:sSub>
                      <m:sSubPr>
                        <m:ctrlPr>
                          <a:rPr lang="en-US" altLang="zh-CN" sz="2000" i="1">
                            <a:solidFill>
                              <a:schemeClr val="dk1"/>
                            </a:solidFill>
                            <a:latin typeface="Cambria Math" panose="02040503050406030204" pitchFamily="18" charset="0"/>
                            <a:ea typeface="+mn-ea"/>
                          </a:rPr>
                        </m:ctrlPr>
                      </m:sSubPr>
                      <m:e>
                        <m:r>
                          <a:rPr lang="en-US" altLang="zh-CN" sz="2000" b="0" i="1">
                            <a:solidFill>
                              <a:schemeClr val="dk1"/>
                            </a:solidFill>
                            <a:latin typeface="Cambria Math" panose="02040503050406030204" pitchFamily="18" charset="0"/>
                            <a:ea typeface="+mn-ea"/>
                          </a:rPr>
                          <m:t>𝐼</m:t>
                        </m:r>
                      </m:e>
                      <m:sub>
                        <m:r>
                          <a:rPr lang="en-US" altLang="zh-CN" sz="2000" b="0" i="1">
                            <a:solidFill>
                              <a:schemeClr val="dk1"/>
                            </a:solidFill>
                            <a:latin typeface="Cambria Math" panose="02040503050406030204" pitchFamily="18" charset="0"/>
                            <a:ea typeface="+mn-ea"/>
                          </a:rPr>
                          <m:t>1</m:t>
                        </m:r>
                      </m:sub>
                    </m:sSub>
                  </m:oMath>
                </a14:m>
                <a:r>
                  <a:rPr lang="zh-CN" altLang="en-US" sz="2000" dirty="0">
                    <a:solidFill>
                      <a:schemeClr val="dk1"/>
                    </a:solidFill>
                    <a:latin typeface="+mn-lt"/>
                    <a:ea typeface="+mn-ea"/>
                  </a:rPr>
                  <a:t>，</a:t>
                </a:r>
                <a:r>
                  <a:rPr lang="en-US" altLang="zh-CN" sz="2000" dirty="0">
                    <a:solidFill>
                      <a:schemeClr val="dk1"/>
                    </a:solidFill>
                    <a:latin typeface="+mn-lt"/>
                    <a:ea typeface="+mn-ea"/>
                  </a:rPr>
                  <a:t>…, </a:t>
                </a:r>
                <a14:m>
                  <m:oMath xmlns:m="http://schemas.openxmlformats.org/officeDocument/2006/math">
                    <m:sSub>
                      <m:sSubPr>
                        <m:ctrlPr>
                          <a:rPr lang="en-US" altLang="zh-CN" sz="2000" i="1">
                            <a:solidFill>
                              <a:schemeClr val="dk1"/>
                            </a:solidFill>
                            <a:latin typeface="Cambria Math" panose="02040503050406030204" pitchFamily="18" charset="0"/>
                            <a:ea typeface="+mn-ea"/>
                          </a:rPr>
                        </m:ctrlPr>
                      </m:sSubPr>
                      <m:e>
                        <m:r>
                          <a:rPr lang="en-US" altLang="zh-CN" sz="2000" b="0" i="1">
                            <a:solidFill>
                              <a:schemeClr val="dk1"/>
                            </a:solidFill>
                            <a:latin typeface="Cambria Math" panose="02040503050406030204" pitchFamily="18" charset="0"/>
                            <a:ea typeface="+mn-ea"/>
                          </a:rPr>
                          <m:t>𝐼</m:t>
                        </m:r>
                      </m:e>
                      <m:sub>
                        <m:r>
                          <a:rPr lang="zh-CN" altLang="en-US" sz="2000" b="0" i="1">
                            <a:solidFill>
                              <a:schemeClr val="dk1"/>
                            </a:solidFill>
                            <a:latin typeface="Cambria Math" panose="02040503050406030204" pitchFamily="18" charset="0"/>
                            <a:ea typeface="+mn-ea"/>
                          </a:rPr>
                          <m:t>𝜈</m:t>
                        </m:r>
                        <m:r>
                          <a:rPr lang="en-US" altLang="zh-CN" sz="2000" b="0">
                            <a:solidFill>
                              <a:schemeClr val="dk1"/>
                            </a:solidFill>
                            <a:latin typeface="Cambria Math" panose="02040503050406030204" pitchFamily="18" charset="0"/>
                            <a:ea typeface="+mn-ea"/>
                          </a:rPr>
                          <m:t>−</m:t>
                        </m:r>
                        <m:r>
                          <a:rPr lang="en-US" altLang="zh-CN" sz="2000" b="0" i="1">
                            <a:solidFill>
                              <a:schemeClr val="dk1"/>
                            </a:solidFill>
                            <a:latin typeface="Cambria Math" panose="02040503050406030204" pitchFamily="18" charset="0"/>
                            <a:ea typeface="+mn-ea"/>
                          </a:rPr>
                          <m:t>1</m:t>
                        </m:r>
                      </m:sub>
                    </m:sSub>
                  </m:oMath>
                </a14:m>
                <a:r>
                  <a:rPr lang="zh-CN" altLang="en-US" sz="2000" dirty="0">
                    <a:solidFill>
                      <a:schemeClr val="dk1"/>
                    </a:solidFill>
                    <a:latin typeface="+mn-ea"/>
                    <a:ea typeface="+mn-ea"/>
                  </a:rPr>
                  <a:t>。</a:t>
                </a:r>
                <a:endParaRPr lang="zh-CN" altLang="en-US" sz="2000" dirty="0">
                  <a:solidFill>
                    <a:schemeClr val="dk1"/>
                  </a:solidFill>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400" b="1" i="0" u="none" strike="noStrike" kern="120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endParaRPr>
              </a:p>
            </p:txBody>
          </p:sp>
        </mc:Choice>
        <mc:Fallback>
          <p:sp>
            <p:nvSpPr>
              <p:cNvPr id="7" name="文本框 6"/>
              <p:cNvSpPr txBox="1">
                <a:spLocks noRot="1" noChangeAspect="1" noMove="1" noResize="1" noEditPoints="1" noAdjustHandles="1" noChangeArrowheads="1" noChangeShapeType="1" noTextEdit="1"/>
              </p:cNvSpPr>
              <p:nvPr/>
            </p:nvSpPr>
            <p:spPr>
              <a:xfrm>
                <a:off x="304912" y="1147848"/>
                <a:ext cx="8457977" cy="5319533"/>
              </a:xfrm>
              <a:prstGeom prst="rect">
                <a:avLst/>
              </a:prstGeom>
              <a:blipFill rotWithShape="1">
                <a:blip r:embed="rId1"/>
                <a:stretch>
                  <a:fillRect l="-1" t="-8" r="6" b="10"/>
                </a:stretch>
              </a:blipFill>
            </p:spPr>
            <p:txBody>
              <a:bodyPr/>
              <a:lstStyle/>
              <a:p>
                <a:r>
                  <a:rPr lang="zh-CN" altLang="en-US">
                    <a:noFill/>
                  </a:rPr>
                  <a:t> </a:t>
                </a:r>
              </a:p>
            </p:txBody>
          </p:sp>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en-US" altLang="zh-CN" sz="2400" dirty="0">
                <a:sym typeface="+mn-ea"/>
              </a:rPr>
              <a:t>R-S</a:t>
            </a:r>
            <a:r>
              <a:rPr lang="zh-CN" altLang="en-US" sz="2400" dirty="0">
                <a:sym typeface="+mn-ea"/>
              </a:rPr>
              <a:t>码的译码过程</a:t>
            </a:r>
            <a:endParaRPr lang="zh-CN" altLang="en-US" sz="2400" dirty="0">
              <a:sym typeface="+mn-ea"/>
            </a:endParaRPr>
          </a:p>
        </p:txBody>
      </p:sp>
      <mc:AlternateContent xmlns:mc="http://schemas.openxmlformats.org/markup-compatibility/2006">
        <mc:Choice xmlns:a14="http://schemas.microsoft.com/office/drawing/2010/main" Requires="a14">
          <p:sp>
            <p:nvSpPr>
              <p:cNvPr id="7" name="文本框 6"/>
              <p:cNvSpPr txBox="1"/>
              <p:nvPr/>
            </p:nvSpPr>
            <p:spPr>
              <a:xfrm>
                <a:off x="203465" y="1524050"/>
                <a:ext cx="8754627" cy="4429867"/>
              </a:xfrm>
              <a:prstGeom prst="rect">
                <a:avLst/>
              </a:prstGeom>
              <a:noFill/>
            </p:spPr>
            <p:txBody>
              <a:bodyPr wrap="square">
                <a:spAutoFit/>
              </a:bodyPr>
              <a:lstStyle/>
              <a:p>
                <a:pPr marL="342900" lvl="0" indent="-342900" rtl="0" eaLnBrk="1" fontAlgn="auto" hangingPunct="1">
                  <a:spcBef>
                    <a:spcPts val="0"/>
                  </a:spcBef>
                  <a:spcAft>
                    <a:spcPts val="0"/>
                  </a:spcAft>
                  <a:buFont typeface="Arial" panose="020B0604020202020204" pitchFamily="34" charset="0"/>
                  <a:buChar char="•"/>
                  <a:defRPr/>
                </a:pPr>
                <a:r>
                  <a:rPr lang="zh-CN" altLang="en-US" sz="2000" dirty="0">
                    <a:solidFill>
                      <a:schemeClr val="dk1"/>
                    </a:solidFill>
                    <a:latin typeface="+mn-ea"/>
                    <a:ea typeface="+mn-ea"/>
                  </a:rPr>
                  <a:t>由于求得</a:t>
                </a:r>
                <a14:m>
                  <m:oMath xmlns:m="http://schemas.openxmlformats.org/officeDocument/2006/math">
                    <m:sSub>
                      <m:sSubPr>
                        <m:ctrlPr>
                          <a:rPr lang="en-US" altLang="zh-CN" sz="2000" i="1">
                            <a:solidFill>
                              <a:schemeClr val="dk1"/>
                            </a:solidFill>
                            <a:latin typeface="Cambria Math" panose="02040503050406030204" pitchFamily="18" charset="0"/>
                            <a:ea typeface="+mn-ea"/>
                          </a:rPr>
                        </m:ctrlPr>
                      </m:sSubPr>
                      <m:e>
                        <m:r>
                          <a:rPr lang="en-US" altLang="zh-CN" sz="2000" b="0" i="1">
                            <a:solidFill>
                              <a:schemeClr val="dk1"/>
                            </a:solidFill>
                            <a:latin typeface="Cambria Math" panose="02040503050406030204" pitchFamily="18" charset="0"/>
                            <a:ea typeface="+mn-ea"/>
                          </a:rPr>
                          <m:t>𝐼</m:t>
                        </m:r>
                      </m:e>
                      <m:sub>
                        <m:r>
                          <a:rPr lang="en-US" altLang="zh-CN" sz="2000" b="0" i="1">
                            <a:solidFill>
                              <a:schemeClr val="dk1"/>
                            </a:solidFill>
                            <a:latin typeface="Cambria Math" panose="02040503050406030204" pitchFamily="18" charset="0"/>
                            <a:ea typeface="+mn-ea"/>
                          </a:rPr>
                          <m:t>0</m:t>
                        </m:r>
                      </m:sub>
                    </m:sSub>
                  </m:oMath>
                </a14:m>
                <a:r>
                  <a:rPr lang="en-US" altLang="zh-CN" sz="2000" dirty="0">
                    <a:solidFill>
                      <a:schemeClr val="dk1"/>
                    </a:solidFill>
                    <a:latin typeface="+mn-lt"/>
                    <a:ea typeface="+mn-ea"/>
                  </a:rPr>
                  <a:t>, </a:t>
                </a:r>
                <a14:m>
                  <m:oMath xmlns:m="http://schemas.openxmlformats.org/officeDocument/2006/math">
                    <m:sSub>
                      <m:sSubPr>
                        <m:ctrlPr>
                          <a:rPr lang="en-US" altLang="zh-CN" sz="2000" i="1">
                            <a:solidFill>
                              <a:schemeClr val="dk1"/>
                            </a:solidFill>
                            <a:latin typeface="Cambria Math" panose="02040503050406030204" pitchFamily="18" charset="0"/>
                            <a:ea typeface="+mn-ea"/>
                          </a:rPr>
                        </m:ctrlPr>
                      </m:sSubPr>
                      <m:e>
                        <m:r>
                          <a:rPr lang="en-US" altLang="zh-CN" sz="2000" b="0" i="1">
                            <a:solidFill>
                              <a:schemeClr val="dk1"/>
                            </a:solidFill>
                            <a:latin typeface="Cambria Math" panose="02040503050406030204" pitchFamily="18" charset="0"/>
                            <a:ea typeface="+mn-ea"/>
                          </a:rPr>
                          <m:t>𝐼</m:t>
                        </m:r>
                      </m:e>
                      <m:sub>
                        <m:r>
                          <a:rPr lang="en-US" altLang="zh-CN" sz="2000" b="0" i="1">
                            <a:solidFill>
                              <a:schemeClr val="dk1"/>
                            </a:solidFill>
                            <a:latin typeface="Cambria Math" panose="02040503050406030204" pitchFamily="18" charset="0"/>
                            <a:ea typeface="+mn-ea"/>
                          </a:rPr>
                          <m:t>1</m:t>
                        </m:r>
                      </m:sub>
                    </m:sSub>
                  </m:oMath>
                </a14:m>
                <a:r>
                  <a:rPr lang="en-US" altLang="zh-CN" sz="2000" dirty="0">
                    <a:solidFill>
                      <a:schemeClr val="dk1"/>
                    </a:solidFill>
                    <a:latin typeface="+mn-lt"/>
                    <a:ea typeface="+mn-ea"/>
                  </a:rPr>
                  <a:t>,…, </a:t>
                </a:r>
                <a14:m>
                  <m:oMath xmlns:m="http://schemas.openxmlformats.org/officeDocument/2006/math">
                    <m:sSub>
                      <m:sSubPr>
                        <m:ctrlPr>
                          <a:rPr lang="en-US" altLang="zh-CN" sz="2000" i="1">
                            <a:solidFill>
                              <a:schemeClr val="dk1"/>
                            </a:solidFill>
                            <a:latin typeface="Cambria Math" panose="02040503050406030204" pitchFamily="18" charset="0"/>
                            <a:ea typeface="+mn-ea"/>
                          </a:rPr>
                        </m:ctrlPr>
                      </m:sSubPr>
                      <m:e>
                        <m:r>
                          <a:rPr lang="en-US" altLang="zh-CN" sz="2000" b="0" i="1">
                            <a:solidFill>
                              <a:schemeClr val="dk1"/>
                            </a:solidFill>
                            <a:latin typeface="Cambria Math" panose="02040503050406030204" pitchFamily="18" charset="0"/>
                            <a:ea typeface="+mn-ea"/>
                          </a:rPr>
                          <m:t>𝐼</m:t>
                        </m:r>
                      </m:e>
                      <m:sub>
                        <m:r>
                          <a:rPr lang="zh-CN" altLang="en-US" sz="2000" b="0" i="1">
                            <a:solidFill>
                              <a:schemeClr val="dk1"/>
                            </a:solidFill>
                            <a:latin typeface="Cambria Math" panose="02040503050406030204" pitchFamily="18" charset="0"/>
                            <a:ea typeface="+mn-ea"/>
                          </a:rPr>
                          <m:t>𝜈</m:t>
                        </m:r>
                        <m:r>
                          <a:rPr lang="en-US" altLang="zh-CN" sz="2000" b="0" i="1">
                            <a:solidFill>
                              <a:schemeClr val="dk1"/>
                            </a:solidFill>
                            <a:latin typeface="Cambria Math" panose="02040503050406030204" pitchFamily="18" charset="0"/>
                            <a:ea typeface="+mn-ea"/>
                          </a:rPr>
                          <m:t>−</m:t>
                        </m:r>
                        <m:r>
                          <a:rPr lang="en-US" altLang="zh-CN" sz="2000" b="0" i="1">
                            <a:solidFill>
                              <a:schemeClr val="dk1"/>
                            </a:solidFill>
                            <a:latin typeface="Cambria Math" panose="02040503050406030204" pitchFamily="18" charset="0"/>
                            <a:ea typeface="+mn-ea"/>
                          </a:rPr>
                          <m:t>1</m:t>
                        </m:r>
                      </m:sub>
                    </m:sSub>
                  </m:oMath>
                </a14:m>
                <a:r>
                  <a:rPr lang="en-US" altLang="zh-CN" sz="2000" dirty="0">
                    <a:solidFill>
                      <a:schemeClr val="dk1"/>
                    </a:solidFill>
                    <a:latin typeface="+mn-lt"/>
                    <a:ea typeface="+mn-ea"/>
                  </a:rPr>
                  <a:t>,</a:t>
                </a:r>
                <a:r>
                  <a:rPr lang="zh-CN" altLang="en-US" sz="2000" dirty="0">
                    <a:solidFill>
                      <a:schemeClr val="dk1"/>
                    </a:solidFill>
                    <a:latin typeface="+mn-ea"/>
                    <a:ea typeface="+mn-ea"/>
                  </a:rPr>
                  <a:t>且</a:t>
                </a:r>
                <a14:m>
                  <m:oMath xmlns:m="http://schemas.openxmlformats.org/officeDocument/2006/math">
                    <m:sSub>
                      <m:sSubPr>
                        <m:ctrlPr>
                          <a:rPr lang="en-US" altLang="zh-CN" sz="2000" i="1">
                            <a:solidFill>
                              <a:schemeClr val="dk1"/>
                            </a:solidFill>
                            <a:latin typeface="Cambria Math" panose="02040503050406030204" pitchFamily="18" charset="0"/>
                            <a:ea typeface="+mn-ea"/>
                          </a:rPr>
                        </m:ctrlPr>
                      </m:sSubPr>
                      <m:e>
                        <m:r>
                          <a:rPr lang="en-US" altLang="zh-CN" sz="2000" b="0" i="1">
                            <a:solidFill>
                              <a:schemeClr val="dk1"/>
                            </a:solidFill>
                            <a:latin typeface="Cambria Math" panose="02040503050406030204" pitchFamily="18" charset="0"/>
                            <a:ea typeface="+mn-ea"/>
                          </a:rPr>
                          <m:t>𝑋</m:t>
                        </m:r>
                      </m:e>
                      <m:sub>
                        <m:r>
                          <a:rPr lang="en-US" altLang="zh-CN" sz="2000" b="0" i="1">
                            <a:solidFill>
                              <a:schemeClr val="dk1"/>
                            </a:solidFill>
                            <a:latin typeface="Cambria Math" panose="02040503050406030204" pitchFamily="18" charset="0"/>
                            <a:ea typeface="+mn-ea"/>
                          </a:rPr>
                          <m:t>𝑖</m:t>
                        </m:r>
                      </m:sub>
                    </m:sSub>
                    <m:r>
                      <a:rPr lang="en-US" altLang="zh-CN" sz="2000" b="0" i="1">
                        <a:solidFill>
                          <a:schemeClr val="dk1"/>
                        </a:solidFill>
                        <a:latin typeface="Cambria Math" panose="02040503050406030204" pitchFamily="18" charset="0"/>
                        <a:ea typeface="+mn-ea"/>
                      </a:rPr>
                      <m:t>=</m:t>
                    </m:r>
                    <m:sSup>
                      <m:sSupPr>
                        <m:ctrlPr>
                          <a:rPr lang="en-US" altLang="zh-CN" sz="2000" i="1">
                            <a:latin typeface="Cambria Math" panose="02040503050406030204" pitchFamily="18" charset="0"/>
                            <a:ea typeface="+mn-ea"/>
                          </a:rPr>
                        </m:ctrlPr>
                      </m:sSupPr>
                      <m:e>
                        <m:r>
                          <m:rPr>
                            <m:sty m:val="p"/>
                          </m:rPr>
                          <a:rPr lang="zh-CN" altLang="en-US" sz="2000" b="0" i="1">
                            <a:latin typeface="Cambria Math" panose="02040503050406030204" pitchFamily="18" charset="0"/>
                            <a:ea typeface="+mn-ea"/>
                          </a:rPr>
                          <m:t>α</m:t>
                        </m:r>
                      </m:e>
                      <m:sup>
                        <m:sSub>
                          <m:sSubPr>
                            <m:ctrlPr>
                              <a:rPr lang="en-US" altLang="zh-CN" sz="2000" i="1">
                                <a:solidFill>
                                  <a:schemeClr val="dk1"/>
                                </a:solidFill>
                                <a:latin typeface="Cambria Math" panose="02040503050406030204" pitchFamily="18" charset="0"/>
                                <a:ea typeface="+mn-ea"/>
                              </a:rPr>
                            </m:ctrlPr>
                          </m:sSubPr>
                          <m:e>
                            <m:r>
                              <a:rPr lang="en-US" altLang="zh-CN" sz="2000" b="0" i="1">
                                <a:solidFill>
                                  <a:schemeClr val="dk1"/>
                                </a:solidFill>
                                <a:latin typeface="Cambria Math" panose="02040503050406030204" pitchFamily="18" charset="0"/>
                                <a:ea typeface="+mn-ea"/>
                              </a:rPr>
                              <m:t>𝐼</m:t>
                            </m:r>
                          </m:e>
                          <m:sub>
                            <m:r>
                              <a:rPr lang="en-US" altLang="zh-CN" sz="2000" b="0" i="1">
                                <a:solidFill>
                                  <a:schemeClr val="dk1"/>
                                </a:solidFill>
                                <a:latin typeface="Cambria Math" panose="02040503050406030204" pitchFamily="18" charset="0"/>
                                <a:ea typeface="+mn-ea"/>
                              </a:rPr>
                              <m:t>𝑖</m:t>
                            </m:r>
                          </m:sub>
                        </m:sSub>
                      </m:sup>
                    </m:sSup>
                  </m:oMath>
                </a14:m>
                <a:r>
                  <a:rPr lang="en-US" altLang="zh-CN" sz="2000" dirty="0">
                    <a:solidFill>
                      <a:schemeClr val="dk1"/>
                    </a:solidFill>
                    <a:latin typeface="+mn-lt"/>
                    <a:ea typeface="+mn-ea"/>
                  </a:rPr>
                  <a:t>, </a:t>
                </a:r>
                <a:r>
                  <a:rPr lang="zh-CN" altLang="en-US" sz="2000" dirty="0">
                    <a:solidFill>
                      <a:schemeClr val="dk1"/>
                    </a:solidFill>
                    <a:latin typeface="+mn-ea"/>
                    <a:ea typeface="+mn-ea"/>
                  </a:rPr>
                  <a:t>所以得到纠错方程组</a:t>
                </a:r>
                <a:endParaRPr lang="en-US" altLang="zh-CN" sz="2400" b="1" dirty="0">
                  <a:solidFill>
                    <a:srgbClr val="000000"/>
                  </a:solidFill>
                  <a:latin typeface="仿宋" panose="02010609060101010101" pitchFamily="49" charset="-122"/>
                  <a:ea typeface="仿宋" panose="02010609060101010101" pitchFamily="49" charset="-122"/>
                </a:endParaRPr>
              </a:p>
              <a:p>
                <a:pPr marL="0" marR="0" lvl="0" indent="0" algn="l" defTabSz="914400" eaLnBrk="0" fontAlgn="base" latinLnBrk="0" hangingPunct="0">
                  <a:lnSpc>
                    <a:spcPct val="100000"/>
                  </a:lnSpc>
                  <a:spcBef>
                    <a:spcPct val="0"/>
                  </a:spcBef>
                  <a:spcAft>
                    <a:spcPct val="0"/>
                  </a:spcAft>
                  <a:buClrTx/>
                  <a:buSzTx/>
                  <a:buFontTx/>
                  <a:buNone/>
                  <a:defRPr/>
                </a:pPr>
                <a:r>
                  <a:rPr lang="en-US" altLang="zh-CN" sz="2400" b="1" dirty="0">
                    <a:solidFill>
                      <a:prstClr val="black"/>
                    </a:solidFill>
                    <a:latin typeface="+mn-ea"/>
                    <a:ea typeface="+mn-ea"/>
                    <a:cs typeface="+mn-cs"/>
                  </a:rPr>
                  <a:t>    </a:t>
                </a:r>
                <a14:m>
                  <m:oMath xmlns:m="http://schemas.openxmlformats.org/officeDocument/2006/math">
                    <m:d>
                      <m:dPr>
                        <m:begChr m:val="["/>
                        <m:endChr m:val="]"/>
                        <m:ctrlPr>
                          <a:rPr kumimoji="0" lang="en-US" altLang="zh-CN" sz="2000" b="1"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ctrlPr>
                      </m:dPr>
                      <m:e>
                        <m:m>
                          <m:mPr>
                            <m:mcs>
                              <m:mc>
                                <m:mcPr>
                                  <m:count m:val="3"/>
                                  <m:mcJc m:val="center"/>
                                </m:mcPr>
                              </m:mc>
                            </m:mcs>
                            <m:ctrlPr>
                              <a:rPr kumimoji="0" lang="en-US" altLang="zh-CN" sz="2000" b="1"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ctrlPr>
                          </m:mPr>
                          <m:mr>
                            <m:e>
                              <m:m>
                                <m:mPr>
                                  <m:mcs>
                                    <m:mc>
                                      <m:mcPr>
                                        <m:count m:val="2"/>
                                        <m:mcJc m:val="center"/>
                                      </m:mcPr>
                                    </m:mc>
                                  </m:mcs>
                                  <m:ctrlPr>
                                    <a:rPr kumimoji="0" lang="en-US" altLang="zh-CN" sz="2000" b="1"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ctrlPr>
                                </m:mPr>
                                <m:mr>
                                  <m:e>
                                    <m:sSubSup>
                                      <m:sSubSupPr>
                                        <m:ctrlPr>
                                          <a:rPr kumimoji="0" lang="en-US" altLang="zh-CN" sz="2000"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ctrlPr>
                                      </m:sSubSupPr>
                                      <m:e>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t>𝑋</m:t>
                                        </m:r>
                                      </m:e>
                                      <m:sub>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t>0</m:t>
                                        </m:r>
                                      </m:sub>
                                      <m:sup>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t>0</m:t>
                                        </m:r>
                                      </m:sup>
                                    </m:sSubSup>
                                  </m:e>
                                  <m:e>
                                    <m:sSubSup>
                                      <m:sSubSupPr>
                                        <m:ctrlPr>
                                          <a:rPr lang="en-US" altLang="zh-CN" sz="2000" i="1">
                                            <a:solidFill>
                                              <a:srgbClr val="000000"/>
                                            </a:solidFill>
                                            <a:latin typeface="Cambria Math" panose="02040503050406030204" pitchFamily="18" charset="0"/>
                                            <a:ea typeface="仿宋" panose="02010609060101010101" pitchFamily="49" charset="-122"/>
                                          </a:rPr>
                                        </m:ctrlPr>
                                      </m:sSubSupPr>
                                      <m:e>
                                        <m:r>
                                          <a:rPr lang="en-US" altLang="zh-CN" sz="2000" i="1">
                                            <a:solidFill>
                                              <a:srgbClr val="000000"/>
                                            </a:solidFill>
                                            <a:latin typeface="Cambria Math" panose="02040503050406030204" pitchFamily="18" charset="0"/>
                                            <a:ea typeface="仿宋" panose="02010609060101010101" pitchFamily="49" charset="-122"/>
                                          </a:rPr>
                                          <m:t>𝑋</m:t>
                                        </m:r>
                                      </m:e>
                                      <m:sub>
                                        <m:r>
                                          <a:rPr lang="en-US" altLang="zh-CN" sz="2000" b="0" i="1" smtClean="0">
                                            <a:solidFill>
                                              <a:srgbClr val="000000"/>
                                            </a:solidFill>
                                            <a:latin typeface="Cambria Math" panose="02040503050406030204" pitchFamily="18" charset="0"/>
                                            <a:ea typeface="仿宋" panose="02010609060101010101" pitchFamily="49" charset="-122"/>
                                          </a:rPr>
                                          <m:t>1</m:t>
                                        </m:r>
                                      </m:sub>
                                      <m:sup>
                                        <m:r>
                                          <a:rPr lang="en-US" altLang="zh-CN" sz="2000" i="1">
                                            <a:solidFill>
                                              <a:srgbClr val="000000"/>
                                            </a:solidFill>
                                            <a:latin typeface="Cambria Math" panose="02040503050406030204" pitchFamily="18" charset="0"/>
                                            <a:ea typeface="仿宋" panose="02010609060101010101" pitchFamily="49" charset="-122"/>
                                          </a:rPr>
                                          <m:t>0</m:t>
                                        </m:r>
                                      </m:sup>
                                    </m:sSubSup>
                                  </m:e>
                                </m:mr>
                                <m:mr>
                                  <m:e>
                                    <m:sSubSup>
                                      <m:sSubSupPr>
                                        <m:ctrlPr>
                                          <a:rPr lang="en-US" altLang="zh-CN" sz="2000" i="1">
                                            <a:solidFill>
                                              <a:srgbClr val="000000"/>
                                            </a:solidFill>
                                            <a:latin typeface="Cambria Math" panose="02040503050406030204" pitchFamily="18" charset="0"/>
                                            <a:ea typeface="仿宋" panose="02010609060101010101" pitchFamily="49" charset="-122"/>
                                          </a:rPr>
                                        </m:ctrlPr>
                                      </m:sSubSupPr>
                                      <m:e>
                                        <m:r>
                                          <a:rPr lang="en-US" altLang="zh-CN" sz="2000" i="1">
                                            <a:solidFill>
                                              <a:srgbClr val="000000"/>
                                            </a:solidFill>
                                            <a:latin typeface="Cambria Math" panose="02040503050406030204" pitchFamily="18" charset="0"/>
                                            <a:ea typeface="仿宋" panose="02010609060101010101" pitchFamily="49" charset="-122"/>
                                          </a:rPr>
                                          <m:t>𝑋</m:t>
                                        </m:r>
                                      </m:e>
                                      <m:sub>
                                        <m:r>
                                          <a:rPr lang="en-US" altLang="zh-CN" sz="2000" i="1">
                                            <a:solidFill>
                                              <a:srgbClr val="000000"/>
                                            </a:solidFill>
                                            <a:latin typeface="Cambria Math" panose="02040503050406030204" pitchFamily="18" charset="0"/>
                                            <a:ea typeface="仿宋" panose="02010609060101010101" pitchFamily="49" charset="-122"/>
                                          </a:rPr>
                                          <m:t>0</m:t>
                                        </m:r>
                                      </m:sub>
                                      <m:sup>
                                        <m:r>
                                          <a:rPr lang="en-US" altLang="zh-CN" sz="2000" b="0" i="1" smtClean="0">
                                            <a:solidFill>
                                              <a:srgbClr val="000000"/>
                                            </a:solidFill>
                                            <a:latin typeface="Cambria Math" panose="02040503050406030204" pitchFamily="18" charset="0"/>
                                            <a:ea typeface="仿宋" panose="02010609060101010101" pitchFamily="49" charset="-122"/>
                                          </a:rPr>
                                          <m:t>1</m:t>
                                        </m:r>
                                      </m:sup>
                                    </m:sSubSup>
                                  </m:e>
                                  <m:e>
                                    <m:sSubSup>
                                      <m:sSubSupPr>
                                        <m:ctrlPr>
                                          <a:rPr lang="en-US" altLang="zh-CN" sz="2000" i="1">
                                            <a:solidFill>
                                              <a:srgbClr val="000000"/>
                                            </a:solidFill>
                                            <a:latin typeface="Cambria Math" panose="02040503050406030204" pitchFamily="18" charset="0"/>
                                            <a:ea typeface="仿宋" panose="02010609060101010101" pitchFamily="49" charset="-122"/>
                                          </a:rPr>
                                        </m:ctrlPr>
                                      </m:sSubSupPr>
                                      <m:e>
                                        <m:r>
                                          <a:rPr lang="en-US" altLang="zh-CN" sz="2000" i="1">
                                            <a:solidFill>
                                              <a:srgbClr val="000000"/>
                                            </a:solidFill>
                                            <a:latin typeface="Cambria Math" panose="02040503050406030204" pitchFamily="18" charset="0"/>
                                            <a:ea typeface="仿宋" panose="02010609060101010101" pitchFamily="49" charset="-122"/>
                                          </a:rPr>
                                          <m:t>𝑋</m:t>
                                        </m:r>
                                      </m:e>
                                      <m:sub>
                                        <m:r>
                                          <a:rPr lang="en-US" altLang="zh-CN" sz="2000" b="0" i="1" smtClean="0">
                                            <a:solidFill>
                                              <a:srgbClr val="000000"/>
                                            </a:solidFill>
                                            <a:latin typeface="Cambria Math" panose="02040503050406030204" pitchFamily="18" charset="0"/>
                                            <a:ea typeface="仿宋" panose="02010609060101010101" pitchFamily="49" charset="-122"/>
                                          </a:rPr>
                                          <m:t>1</m:t>
                                        </m:r>
                                      </m:sub>
                                      <m:sup>
                                        <m:r>
                                          <a:rPr lang="en-US" altLang="zh-CN" sz="2000" b="0" i="1" smtClean="0">
                                            <a:solidFill>
                                              <a:srgbClr val="000000"/>
                                            </a:solidFill>
                                            <a:latin typeface="Cambria Math" panose="02040503050406030204" pitchFamily="18" charset="0"/>
                                            <a:ea typeface="仿宋" panose="02010609060101010101" pitchFamily="49" charset="-122"/>
                                          </a:rPr>
                                          <m:t>1</m:t>
                                        </m:r>
                                      </m:sup>
                                    </m:sSubSup>
                                  </m:e>
                                </m:mr>
                              </m:m>
                            </m:e>
                            <m:e>
                              <m:m>
                                <m:mPr>
                                  <m:mcs>
                                    <m:mc>
                                      <m:mcPr>
                                        <m:count m:val="1"/>
                                        <m:mcJc m:val="center"/>
                                      </m:mcPr>
                                    </m:mc>
                                  </m:mcs>
                                  <m:ctrlPr>
                                    <a:rPr kumimoji="0" lang="en-US" altLang="zh-CN" sz="2000" b="1"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ctrlPr>
                                </m:mPr>
                                <m:mr>
                                  <m:e>
                                    <m:r>
                                      <m:rPr>
                                        <m:brk m:alnAt="7"/>
                                      </m:rPr>
                                      <a:rPr kumimoji="0" lang="en-US" altLang="zh-CN" sz="20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e>
                                </m:mr>
                                <m:mr>
                                  <m:e>
                                    <m:r>
                                      <a:rPr kumimoji="0" lang="en-US" altLang="zh-CN" sz="20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e>
                                </m:mr>
                              </m:m>
                            </m:e>
                            <m:e>
                              <m:m>
                                <m:mPr>
                                  <m:mcs>
                                    <m:mc>
                                      <m:mcPr>
                                        <m:count m:val="1"/>
                                        <m:mcJc m:val="center"/>
                                      </m:mcPr>
                                    </m:mc>
                                  </m:mcs>
                                  <m:ctrlPr>
                                    <a:rPr kumimoji="0" lang="en-US" altLang="zh-CN" sz="2000" b="1"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ctrlPr>
                                </m:mPr>
                                <m:mr>
                                  <m:e>
                                    <m:sSubSup>
                                      <m:sSubSupPr>
                                        <m:ctrlPr>
                                          <a:rPr lang="en-US" altLang="zh-CN" sz="2000" i="1">
                                            <a:solidFill>
                                              <a:srgbClr val="000000"/>
                                            </a:solidFill>
                                            <a:latin typeface="Cambria Math" panose="02040503050406030204" pitchFamily="18" charset="0"/>
                                            <a:ea typeface="仿宋" panose="02010609060101010101" pitchFamily="49" charset="-122"/>
                                          </a:rPr>
                                        </m:ctrlPr>
                                      </m:sSubSupPr>
                                      <m:e>
                                        <m:r>
                                          <a:rPr lang="en-US" altLang="zh-CN" sz="2000" i="1">
                                            <a:solidFill>
                                              <a:srgbClr val="000000"/>
                                            </a:solidFill>
                                            <a:latin typeface="Cambria Math" panose="02040503050406030204" pitchFamily="18" charset="0"/>
                                            <a:ea typeface="仿宋" panose="02010609060101010101" pitchFamily="49" charset="-122"/>
                                          </a:rPr>
                                          <m:t>𝑋</m:t>
                                        </m:r>
                                      </m:e>
                                      <m:sub>
                                        <m:r>
                                          <a:rPr lang="en-US" altLang="zh-CN" sz="2000" b="0" i="1" smtClean="0">
                                            <a:solidFill>
                                              <a:srgbClr val="000000"/>
                                            </a:solidFill>
                                            <a:latin typeface="Cambria Math" panose="02040503050406030204" pitchFamily="18" charset="0"/>
                                            <a:ea typeface="仿宋" panose="02010609060101010101" pitchFamily="49" charset="-122"/>
                                          </a:rPr>
                                          <m:t>𝑣</m:t>
                                        </m:r>
                                        <m:r>
                                          <a:rPr lang="en-US" altLang="zh-CN" sz="2000" b="0" i="1" smtClean="0">
                                            <a:solidFill>
                                              <a:srgbClr val="000000"/>
                                            </a:solidFill>
                                            <a:latin typeface="Cambria Math" panose="02040503050406030204" pitchFamily="18" charset="0"/>
                                            <a:ea typeface="仿宋" panose="02010609060101010101" pitchFamily="49" charset="-122"/>
                                          </a:rPr>
                                          <m:t>−</m:t>
                                        </m:r>
                                        <m:r>
                                          <a:rPr lang="en-US" altLang="zh-CN" sz="2000" b="0" i="1" smtClean="0">
                                            <a:solidFill>
                                              <a:srgbClr val="000000"/>
                                            </a:solidFill>
                                            <a:latin typeface="Cambria Math" panose="02040503050406030204" pitchFamily="18" charset="0"/>
                                            <a:ea typeface="仿宋" panose="02010609060101010101" pitchFamily="49" charset="-122"/>
                                          </a:rPr>
                                          <m:t>1</m:t>
                                        </m:r>
                                      </m:sub>
                                      <m:sup>
                                        <m:r>
                                          <a:rPr lang="en-US" altLang="zh-CN" sz="2000" i="1">
                                            <a:solidFill>
                                              <a:srgbClr val="000000"/>
                                            </a:solidFill>
                                            <a:latin typeface="Cambria Math" panose="02040503050406030204" pitchFamily="18" charset="0"/>
                                            <a:ea typeface="仿宋" panose="02010609060101010101" pitchFamily="49" charset="-122"/>
                                          </a:rPr>
                                          <m:t>0</m:t>
                                        </m:r>
                                      </m:sup>
                                    </m:sSubSup>
                                  </m:e>
                                </m:mr>
                                <m:mr>
                                  <m:e>
                                    <m:sSubSup>
                                      <m:sSubSupPr>
                                        <m:ctrlPr>
                                          <a:rPr lang="en-US" altLang="zh-CN" sz="2000" i="1">
                                            <a:solidFill>
                                              <a:srgbClr val="000000"/>
                                            </a:solidFill>
                                            <a:latin typeface="Cambria Math" panose="02040503050406030204" pitchFamily="18" charset="0"/>
                                            <a:ea typeface="仿宋" panose="02010609060101010101" pitchFamily="49" charset="-122"/>
                                          </a:rPr>
                                        </m:ctrlPr>
                                      </m:sSubSupPr>
                                      <m:e>
                                        <m:r>
                                          <a:rPr lang="en-US" altLang="zh-CN" sz="2000" i="1">
                                            <a:solidFill>
                                              <a:srgbClr val="000000"/>
                                            </a:solidFill>
                                            <a:latin typeface="Cambria Math" panose="02040503050406030204" pitchFamily="18" charset="0"/>
                                            <a:ea typeface="仿宋" panose="02010609060101010101" pitchFamily="49" charset="-122"/>
                                          </a:rPr>
                                          <m:t>𝑋</m:t>
                                        </m:r>
                                      </m:e>
                                      <m:sub>
                                        <m:r>
                                          <a:rPr lang="en-US" altLang="zh-CN" sz="2000" b="0" i="1" smtClean="0">
                                            <a:solidFill>
                                              <a:srgbClr val="000000"/>
                                            </a:solidFill>
                                            <a:latin typeface="Cambria Math" panose="02040503050406030204" pitchFamily="18" charset="0"/>
                                            <a:ea typeface="仿宋" panose="02010609060101010101" pitchFamily="49" charset="-122"/>
                                          </a:rPr>
                                          <m:t>𝑣</m:t>
                                        </m:r>
                                        <m:r>
                                          <a:rPr lang="en-US" altLang="zh-CN" sz="2000" b="0" i="1" smtClean="0">
                                            <a:solidFill>
                                              <a:srgbClr val="000000"/>
                                            </a:solidFill>
                                            <a:latin typeface="Cambria Math" panose="02040503050406030204" pitchFamily="18" charset="0"/>
                                            <a:ea typeface="仿宋" panose="02010609060101010101" pitchFamily="49" charset="-122"/>
                                          </a:rPr>
                                          <m:t>−</m:t>
                                        </m:r>
                                        <m:r>
                                          <a:rPr lang="en-US" altLang="zh-CN" sz="2000" b="0" i="1" smtClean="0">
                                            <a:solidFill>
                                              <a:srgbClr val="000000"/>
                                            </a:solidFill>
                                            <a:latin typeface="Cambria Math" panose="02040503050406030204" pitchFamily="18" charset="0"/>
                                            <a:ea typeface="仿宋" panose="02010609060101010101" pitchFamily="49" charset="-122"/>
                                          </a:rPr>
                                          <m:t>1</m:t>
                                        </m:r>
                                      </m:sub>
                                      <m:sup>
                                        <m:r>
                                          <a:rPr lang="en-US" altLang="zh-CN" sz="2000" b="0" i="1" smtClean="0">
                                            <a:solidFill>
                                              <a:srgbClr val="000000"/>
                                            </a:solidFill>
                                            <a:latin typeface="Cambria Math" panose="02040503050406030204" pitchFamily="18" charset="0"/>
                                            <a:ea typeface="仿宋" panose="02010609060101010101" pitchFamily="49" charset="-122"/>
                                          </a:rPr>
                                          <m:t>1</m:t>
                                        </m:r>
                                      </m:sup>
                                    </m:sSubSup>
                                  </m:e>
                                </m:mr>
                              </m:m>
                            </m:e>
                          </m:mr>
                          <m:mr>
                            <m:e>
                              <m:m>
                                <m:mPr>
                                  <m:mcs>
                                    <m:mc>
                                      <m:mcPr>
                                        <m:count m:val="2"/>
                                        <m:mcJc m:val="center"/>
                                      </m:mcPr>
                                    </m:mc>
                                  </m:mcs>
                                  <m:ctrlPr>
                                    <a:rPr kumimoji="0" lang="en-US" altLang="zh-CN" sz="2000" b="1"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ctrlPr>
                                </m:mPr>
                                <m:mr>
                                  <m:e>
                                    <m:r>
                                      <m:rPr>
                                        <m:brk m:alnAt="7"/>
                                      </m:rPr>
                                      <a:rPr kumimoji="0" lang="en-US" altLang="zh-CN" sz="20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altLang="zh-CN" sz="20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  </m:t>
                                    </m:r>
                                  </m:e>
                                  <m:e>
                                    <m:r>
                                      <a:rPr kumimoji="0" lang="en-US" altLang="zh-CN" sz="2000" b="1"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t>  </m:t>
                                    </m:r>
                                    <m:r>
                                      <a:rPr kumimoji="0" lang="en-US" altLang="zh-CN" sz="20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e>
                                </m:mr>
                              </m:m>
                            </m:e>
                            <m:e>
                              <m:r>
                                <a:rPr kumimoji="0" lang="en-US" altLang="zh-CN" sz="2000" b="1"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t>⋱</m:t>
                              </m:r>
                            </m:e>
                            <m:e>
                              <m:r>
                                <a:rPr kumimoji="0" lang="en-US" altLang="zh-CN" sz="2000" b="1"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t>⋮</m:t>
                              </m:r>
                            </m:e>
                          </m:mr>
                          <m:mr>
                            <m:e>
                              <m:m>
                                <m:mPr>
                                  <m:mcs>
                                    <m:mc>
                                      <m:mcPr>
                                        <m:count m:val="2"/>
                                        <m:mcJc m:val="center"/>
                                      </m:mcPr>
                                    </m:mc>
                                  </m:mcs>
                                  <m:ctrlPr>
                                    <a:rPr kumimoji="0" lang="en-US" altLang="zh-CN" sz="2000" b="1"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ctrlPr>
                                </m:mPr>
                                <m:mr>
                                  <m:e>
                                    <m:sSubSup>
                                      <m:sSubSupPr>
                                        <m:ctrlPr>
                                          <a:rPr lang="en-US" altLang="zh-CN" sz="2000" i="1">
                                            <a:solidFill>
                                              <a:srgbClr val="000000"/>
                                            </a:solidFill>
                                            <a:latin typeface="Cambria Math" panose="02040503050406030204" pitchFamily="18" charset="0"/>
                                            <a:ea typeface="仿宋" panose="02010609060101010101" pitchFamily="49" charset="-122"/>
                                          </a:rPr>
                                        </m:ctrlPr>
                                      </m:sSubSupPr>
                                      <m:e>
                                        <m:r>
                                          <a:rPr lang="en-US" altLang="zh-CN" sz="2000" i="1">
                                            <a:solidFill>
                                              <a:srgbClr val="000000"/>
                                            </a:solidFill>
                                            <a:latin typeface="Cambria Math" panose="02040503050406030204" pitchFamily="18" charset="0"/>
                                            <a:ea typeface="仿宋" panose="02010609060101010101" pitchFamily="49" charset="-122"/>
                                          </a:rPr>
                                          <m:t>𝑋</m:t>
                                        </m:r>
                                      </m:e>
                                      <m:sub>
                                        <m:r>
                                          <a:rPr lang="en-US" altLang="zh-CN" sz="2000" i="1">
                                            <a:solidFill>
                                              <a:srgbClr val="000000"/>
                                            </a:solidFill>
                                            <a:latin typeface="Cambria Math" panose="02040503050406030204" pitchFamily="18" charset="0"/>
                                            <a:ea typeface="仿宋" panose="02010609060101010101" pitchFamily="49" charset="-122"/>
                                          </a:rPr>
                                          <m:t>0</m:t>
                                        </m:r>
                                      </m:sub>
                                      <m:sup>
                                        <m:r>
                                          <a:rPr lang="en-US" altLang="zh-CN" sz="2000" b="0" i="1" smtClean="0">
                                            <a:solidFill>
                                              <a:srgbClr val="000000"/>
                                            </a:solidFill>
                                            <a:latin typeface="Cambria Math" panose="02040503050406030204" pitchFamily="18" charset="0"/>
                                            <a:ea typeface="仿宋" panose="02010609060101010101" pitchFamily="49" charset="-122"/>
                                          </a:rPr>
                                          <m:t>2</m:t>
                                        </m:r>
                                        <m:r>
                                          <a:rPr lang="en-US" altLang="zh-CN" sz="2000" b="0" i="1" smtClean="0">
                                            <a:solidFill>
                                              <a:srgbClr val="000000"/>
                                            </a:solidFill>
                                            <a:latin typeface="Cambria Math" panose="02040503050406030204" pitchFamily="18" charset="0"/>
                                            <a:ea typeface="仿宋" panose="02010609060101010101" pitchFamily="49" charset="-122"/>
                                          </a:rPr>
                                          <m:t>𝑡</m:t>
                                        </m:r>
                                        <m:r>
                                          <a:rPr lang="en-US" altLang="zh-CN" sz="2000" b="0" i="1" smtClean="0">
                                            <a:solidFill>
                                              <a:srgbClr val="000000"/>
                                            </a:solidFill>
                                            <a:latin typeface="Cambria Math" panose="02040503050406030204" pitchFamily="18" charset="0"/>
                                            <a:ea typeface="仿宋" panose="02010609060101010101" pitchFamily="49" charset="-122"/>
                                          </a:rPr>
                                          <m:t>−</m:t>
                                        </m:r>
                                        <m:r>
                                          <a:rPr lang="en-US" altLang="zh-CN" sz="2000" b="0" i="1" smtClean="0">
                                            <a:solidFill>
                                              <a:srgbClr val="000000"/>
                                            </a:solidFill>
                                            <a:latin typeface="Cambria Math" panose="02040503050406030204" pitchFamily="18" charset="0"/>
                                            <a:ea typeface="仿宋" panose="02010609060101010101" pitchFamily="49" charset="-122"/>
                                          </a:rPr>
                                          <m:t>1</m:t>
                                        </m:r>
                                      </m:sup>
                                    </m:sSubSup>
                                  </m:e>
                                  <m:e>
                                    <m:sSubSup>
                                      <m:sSubSupPr>
                                        <m:ctrlPr>
                                          <a:rPr lang="en-US" altLang="zh-CN" sz="2000" i="1">
                                            <a:solidFill>
                                              <a:srgbClr val="000000"/>
                                            </a:solidFill>
                                            <a:latin typeface="Cambria Math" panose="02040503050406030204" pitchFamily="18" charset="0"/>
                                            <a:ea typeface="仿宋" panose="02010609060101010101" pitchFamily="49" charset="-122"/>
                                          </a:rPr>
                                        </m:ctrlPr>
                                      </m:sSubSupPr>
                                      <m:e>
                                        <m:r>
                                          <a:rPr lang="en-US" altLang="zh-CN" sz="2000" i="1">
                                            <a:solidFill>
                                              <a:srgbClr val="000000"/>
                                            </a:solidFill>
                                            <a:latin typeface="Cambria Math" panose="02040503050406030204" pitchFamily="18" charset="0"/>
                                            <a:ea typeface="仿宋" panose="02010609060101010101" pitchFamily="49" charset="-122"/>
                                          </a:rPr>
                                          <m:t>𝑋</m:t>
                                        </m:r>
                                      </m:e>
                                      <m:sub>
                                        <m:r>
                                          <a:rPr lang="en-US" altLang="zh-CN" sz="2000" b="0" i="1" smtClean="0">
                                            <a:solidFill>
                                              <a:srgbClr val="000000"/>
                                            </a:solidFill>
                                            <a:latin typeface="Cambria Math" panose="02040503050406030204" pitchFamily="18" charset="0"/>
                                            <a:ea typeface="仿宋" panose="02010609060101010101" pitchFamily="49" charset="-122"/>
                                          </a:rPr>
                                          <m:t>1</m:t>
                                        </m:r>
                                      </m:sub>
                                      <m:sup>
                                        <m:r>
                                          <a:rPr lang="en-US" altLang="zh-CN" sz="2000" b="0" i="1" smtClean="0">
                                            <a:solidFill>
                                              <a:srgbClr val="000000"/>
                                            </a:solidFill>
                                            <a:latin typeface="Cambria Math" panose="02040503050406030204" pitchFamily="18" charset="0"/>
                                            <a:ea typeface="仿宋" panose="02010609060101010101" pitchFamily="49" charset="-122"/>
                                          </a:rPr>
                                          <m:t>2</m:t>
                                        </m:r>
                                        <m:r>
                                          <a:rPr lang="en-US" altLang="zh-CN" sz="2000" b="0" i="1" smtClean="0">
                                            <a:solidFill>
                                              <a:srgbClr val="000000"/>
                                            </a:solidFill>
                                            <a:latin typeface="Cambria Math" panose="02040503050406030204" pitchFamily="18" charset="0"/>
                                            <a:ea typeface="仿宋" panose="02010609060101010101" pitchFamily="49" charset="-122"/>
                                          </a:rPr>
                                          <m:t>𝑡</m:t>
                                        </m:r>
                                        <m:r>
                                          <a:rPr lang="en-US" altLang="zh-CN" sz="2000" b="0" i="1" smtClean="0">
                                            <a:solidFill>
                                              <a:srgbClr val="000000"/>
                                            </a:solidFill>
                                            <a:latin typeface="Cambria Math" panose="02040503050406030204" pitchFamily="18" charset="0"/>
                                            <a:ea typeface="仿宋" panose="02010609060101010101" pitchFamily="49" charset="-122"/>
                                          </a:rPr>
                                          <m:t>−</m:t>
                                        </m:r>
                                        <m:r>
                                          <a:rPr lang="en-US" altLang="zh-CN" sz="2000" b="0" i="1" smtClean="0">
                                            <a:solidFill>
                                              <a:srgbClr val="000000"/>
                                            </a:solidFill>
                                            <a:latin typeface="Cambria Math" panose="02040503050406030204" pitchFamily="18" charset="0"/>
                                            <a:ea typeface="仿宋" panose="02010609060101010101" pitchFamily="49" charset="-122"/>
                                          </a:rPr>
                                          <m:t>1</m:t>
                                        </m:r>
                                      </m:sup>
                                    </m:sSubSup>
                                  </m:e>
                                </m:mr>
                              </m:m>
                            </m:e>
                            <m:e>
                              <m:r>
                                <a:rPr kumimoji="0" lang="en-US" altLang="zh-CN" sz="2000" b="1"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t>⋯</m:t>
                              </m:r>
                            </m:e>
                            <m:e>
                              <m:sSubSup>
                                <m:sSubSupPr>
                                  <m:ctrlPr>
                                    <a:rPr lang="en-US" altLang="zh-CN" sz="2000" i="1">
                                      <a:solidFill>
                                        <a:srgbClr val="000000"/>
                                      </a:solidFill>
                                      <a:latin typeface="Cambria Math" panose="02040503050406030204" pitchFamily="18" charset="0"/>
                                      <a:ea typeface="仿宋" panose="02010609060101010101" pitchFamily="49" charset="-122"/>
                                    </a:rPr>
                                  </m:ctrlPr>
                                </m:sSubSupPr>
                                <m:e>
                                  <m:r>
                                    <a:rPr lang="en-US" altLang="zh-CN" sz="2000" i="1">
                                      <a:solidFill>
                                        <a:srgbClr val="000000"/>
                                      </a:solidFill>
                                      <a:latin typeface="Cambria Math" panose="02040503050406030204" pitchFamily="18" charset="0"/>
                                      <a:ea typeface="仿宋" panose="02010609060101010101" pitchFamily="49" charset="-122"/>
                                    </a:rPr>
                                    <m:t>𝑋</m:t>
                                  </m:r>
                                </m:e>
                                <m:sub>
                                  <m:r>
                                    <a:rPr lang="en-US" altLang="zh-CN" sz="2000" b="0" i="1" smtClean="0">
                                      <a:solidFill>
                                        <a:srgbClr val="000000"/>
                                      </a:solidFill>
                                      <a:latin typeface="Cambria Math" panose="02040503050406030204" pitchFamily="18" charset="0"/>
                                      <a:ea typeface="仿宋" panose="02010609060101010101" pitchFamily="49" charset="-122"/>
                                    </a:rPr>
                                    <m:t>𝑣</m:t>
                                  </m:r>
                                  <m:r>
                                    <a:rPr lang="en-US" altLang="zh-CN" sz="2000" b="0" i="1" smtClean="0">
                                      <a:solidFill>
                                        <a:srgbClr val="000000"/>
                                      </a:solidFill>
                                      <a:latin typeface="Cambria Math" panose="02040503050406030204" pitchFamily="18" charset="0"/>
                                      <a:ea typeface="仿宋" panose="02010609060101010101" pitchFamily="49" charset="-122"/>
                                    </a:rPr>
                                    <m:t>−</m:t>
                                  </m:r>
                                  <m:r>
                                    <a:rPr lang="en-US" altLang="zh-CN" sz="2000" b="0" i="1" smtClean="0">
                                      <a:solidFill>
                                        <a:srgbClr val="000000"/>
                                      </a:solidFill>
                                      <a:latin typeface="Cambria Math" panose="02040503050406030204" pitchFamily="18" charset="0"/>
                                      <a:ea typeface="仿宋" panose="02010609060101010101" pitchFamily="49" charset="-122"/>
                                    </a:rPr>
                                    <m:t>1</m:t>
                                  </m:r>
                                </m:sub>
                                <m:sup>
                                  <m:r>
                                    <a:rPr lang="en-US" altLang="zh-CN" sz="2000" b="0" i="1" smtClean="0">
                                      <a:solidFill>
                                        <a:srgbClr val="000000"/>
                                      </a:solidFill>
                                      <a:latin typeface="Cambria Math" panose="02040503050406030204" pitchFamily="18" charset="0"/>
                                      <a:ea typeface="仿宋" panose="02010609060101010101" pitchFamily="49" charset="-122"/>
                                    </a:rPr>
                                    <m:t>2</m:t>
                                  </m:r>
                                  <m:r>
                                    <a:rPr lang="en-US" altLang="zh-CN" sz="2000" b="0" i="1" smtClean="0">
                                      <a:solidFill>
                                        <a:srgbClr val="000000"/>
                                      </a:solidFill>
                                      <a:latin typeface="Cambria Math" panose="02040503050406030204" pitchFamily="18" charset="0"/>
                                      <a:ea typeface="仿宋" panose="02010609060101010101" pitchFamily="49" charset="-122"/>
                                    </a:rPr>
                                    <m:t>𝑡</m:t>
                                  </m:r>
                                  <m:r>
                                    <a:rPr lang="en-US" altLang="zh-CN" sz="2000" b="0" i="1" smtClean="0">
                                      <a:solidFill>
                                        <a:srgbClr val="000000"/>
                                      </a:solidFill>
                                      <a:latin typeface="Cambria Math" panose="02040503050406030204" pitchFamily="18" charset="0"/>
                                      <a:ea typeface="仿宋" panose="02010609060101010101" pitchFamily="49" charset="-122"/>
                                    </a:rPr>
                                    <m:t>−</m:t>
                                  </m:r>
                                  <m:r>
                                    <a:rPr lang="en-US" altLang="zh-CN" sz="2000" b="0" i="1" smtClean="0">
                                      <a:solidFill>
                                        <a:srgbClr val="000000"/>
                                      </a:solidFill>
                                      <a:latin typeface="Cambria Math" panose="02040503050406030204" pitchFamily="18" charset="0"/>
                                      <a:ea typeface="仿宋" panose="02010609060101010101" pitchFamily="49" charset="-122"/>
                                    </a:rPr>
                                    <m:t>1</m:t>
                                  </m:r>
                                </m:sup>
                              </m:sSubSup>
                            </m:e>
                          </m:mr>
                        </m:m>
                      </m:e>
                    </m:d>
                    <m:d>
                      <m:dPr>
                        <m:begChr m:val="["/>
                        <m:endChr m:val="]"/>
                        <m:ctrlPr>
                          <a:rPr kumimoji="0" lang="en-US" altLang="zh-CN" sz="2000" b="1"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ctrlPr>
                      </m:dPr>
                      <m:e>
                        <m:m>
                          <m:mPr>
                            <m:mcs>
                              <m:mc>
                                <m:mcPr>
                                  <m:count m:val="1"/>
                                  <m:mcJc m:val="center"/>
                                </m:mcPr>
                              </m:mc>
                            </m:mcs>
                            <m:ctrlPr>
                              <a:rPr kumimoji="0" lang="en-US" altLang="zh-CN" sz="2000"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ctrlPr>
                          </m:mPr>
                          <m:mr>
                            <m:e>
                              <m:m>
                                <m:mPr>
                                  <m:mcs>
                                    <m:mc>
                                      <m:mcPr>
                                        <m:count m:val="1"/>
                                        <m:mcJc m:val="center"/>
                                      </m:mcPr>
                                    </m:mc>
                                  </m:mcs>
                                  <m:ctrlPr>
                                    <a:rPr kumimoji="0" lang="en-US" altLang="zh-CN" sz="2000"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ctrlPr>
                                </m:mPr>
                                <m:mr>
                                  <m:e>
                                    <m:sSub>
                                      <m:sSubPr>
                                        <m:ctrlPr>
                                          <a:rPr kumimoji="0" lang="en-US" altLang="zh-CN" sz="2000"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ctrlPr>
                                      </m:sSubPr>
                                      <m:e>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t>𝑌</m:t>
                                        </m:r>
                                      </m:e>
                                      <m:sub>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仿宋" panose="02010609060101010101" pitchFamily="49" charset="-122"/>
                                          </a:rPr>
                                          <m:t>0</m:t>
                                        </m:r>
                                      </m:sub>
                                    </m:sSub>
                                  </m:e>
                                </m:mr>
                                <m:mr>
                                  <m:e>
                                    <m:sSub>
                                      <m:sSubPr>
                                        <m:ctrlPr>
                                          <a:rPr lang="en-US" altLang="zh-CN" sz="2000" i="1">
                                            <a:solidFill>
                                              <a:srgbClr val="000000"/>
                                            </a:solidFill>
                                            <a:latin typeface="Cambria Math" panose="02040503050406030204" pitchFamily="18" charset="0"/>
                                            <a:ea typeface="仿宋" panose="02010609060101010101" pitchFamily="49" charset="-122"/>
                                          </a:rPr>
                                        </m:ctrlPr>
                                      </m:sSubPr>
                                      <m:e>
                                        <m:r>
                                          <a:rPr lang="en-US" altLang="zh-CN" sz="2000" b="0" i="1">
                                            <a:solidFill>
                                              <a:srgbClr val="000000"/>
                                            </a:solidFill>
                                            <a:latin typeface="Cambria Math" panose="02040503050406030204" pitchFamily="18" charset="0"/>
                                            <a:ea typeface="仿宋" panose="02010609060101010101" pitchFamily="49" charset="-122"/>
                                          </a:rPr>
                                          <m:t>𝑌</m:t>
                                        </m:r>
                                      </m:e>
                                      <m:sub>
                                        <m:r>
                                          <a:rPr lang="en-US" altLang="zh-CN" sz="2000" b="0" i="1" smtClean="0">
                                            <a:solidFill>
                                              <a:srgbClr val="000000"/>
                                            </a:solidFill>
                                            <a:latin typeface="Cambria Math" panose="02040503050406030204" pitchFamily="18" charset="0"/>
                                            <a:ea typeface="仿宋" panose="02010609060101010101" pitchFamily="49" charset="-122"/>
                                          </a:rPr>
                                          <m:t>1</m:t>
                                        </m:r>
                                      </m:sub>
                                    </m:sSub>
                                  </m:e>
                                </m:mr>
                              </m:m>
                            </m:e>
                          </m:mr>
                          <m:mr>
                            <m:e>
                              <m:r>
                                <a:rPr lang="en-US" altLang="zh-CN" sz="2000" b="0" i="1">
                                  <a:solidFill>
                                    <a:srgbClr val="000000"/>
                                  </a:solidFill>
                                  <a:latin typeface="Cambria Math" panose="02040503050406030204" pitchFamily="18" charset="0"/>
                                  <a:ea typeface="Cambria Math" panose="02040503050406030204" pitchFamily="18" charset="0"/>
                                </a:rPr>
                                <m:t>⋮</m:t>
                              </m:r>
                            </m:e>
                          </m:mr>
                          <m:mr>
                            <m:e>
                              <m:sSub>
                                <m:sSubPr>
                                  <m:ctrlPr>
                                    <a:rPr lang="en-US" altLang="zh-CN" sz="2000" i="1">
                                      <a:solidFill>
                                        <a:srgbClr val="000000"/>
                                      </a:solidFill>
                                      <a:latin typeface="Cambria Math" panose="02040503050406030204" pitchFamily="18" charset="0"/>
                                      <a:ea typeface="仿宋" panose="02010609060101010101" pitchFamily="49" charset="-122"/>
                                    </a:rPr>
                                  </m:ctrlPr>
                                </m:sSubPr>
                                <m:e>
                                  <m:r>
                                    <a:rPr lang="en-US" altLang="zh-CN" sz="2000" b="0" i="1">
                                      <a:solidFill>
                                        <a:srgbClr val="000000"/>
                                      </a:solidFill>
                                      <a:latin typeface="Cambria Math" panose="02040503050406030204" pitchFamily="18" charset="0"/>
                                      <a:ea typeface="仿宋" panose="02010609060101010101" pitchFamily="49" charset="-122"/>
                                    </a:rPr>
                                    <m:t>𝑌</m:t>
                                  </m:r>
                                </m:e>
                                <m:sub>
                                  <m:r>
                                    <a:rPr lang="en-US" altLang="zh-CN" sz="2000" b="0" i="1" smtClean="0">
                                      <a:solidFill>
                                        <a:srgbClr val="000000"/>
                                      </a:solidFill>
                                      <a:latin typeface="Cambria Math" panose="02040503050406030204" pitchFamily="18" charset="0"/>
                                      <a:ea typeface="仿宋" panose="02010609060101010101" pitchFamily="49" charset="-122"/>
                                    </a:rPr>
                                    <m:t>𝑣</m:t>
                                  </m:r>
                                  <m:r>
                                    <a:rPr lang="en-US" altLang="zh-CN" sz="2000" b="0" i="1" smtClean="0">
                                      <a:solidFill>
                                        <a:srgbClr val="000000"/>
                                      </a:solidFill>
                                      <a:latin typeface="Cambria Math" panose="02040503050406030204" pitchFamily="18" charset="0"/>
                                      <a:ea typeface="仿宋" panose="02010609060101010101" pitchFamily="49" charset="-122"/>
                                    </a:rPr>
                                    <m:t>−</m:t>
                                  </m:r>
                                  <m:r>
                                    <a:rPr lang="en-US" altLang="zh-CN" sz="2000" b="0" i="1" smtClean="0">
                                      <a:solidFill>
                                        <a:srgbClr val="000000"/>
                                      </a:solidFill>
                                      <a:latin typeface="Cambria Math" panose="02040503050406030204" pitchFamily="18" charset="0"/>
                                      <a:ea typeface="仿宋" panose="02010609060101010101" pitchFamily="49" charset="-122"/>
                                    </a:rPr>
                                    <m:t>1</m:t>
                                  </m:r>
                                </m:sub>
                              </m:sSub>
                            </m:e>
                          </m:mr>
                        </m:m>
                      </m:e>
                    </m:d>
                  </m:oMath>
                </a14:m>
                <a:r>
                  <a:rPr kumimoji="0" lang="en-US" altLang="zh-CN" sz="2000" b="1" i="0" u="none" strike="noStrike" kern="1200" cap="none" spc="0" normalizeH="0" baseline="0" noProof="0" dirty="0">
                    <a:ln>
                      <a:noFill/>
                    </a:ln>
                    <a:solidFill>
                      <a:srgbClr val="000000"/>
                    </a:solidFill>
                    <a:effectLst/>
                    <a:uLnTx/>
                    <a:uFillTx/>
                    <a:latin typeface="+mn-lt"/>
                    <a:ea typeface="仿宋" panose="02010609060101010101" pitchFamily="49" charset="-122"/>
                  </a:rPr>
                  <a:t>=</a:t>
                </a:r>
                <a:r>
                  <a:rPr lang="en-US" altLang="zh-CN" sz="2000" b="1" dirty="0">
                    <a:solidFill>
                      <a:srgbClr val="000000"/>
                    </a:solidFill>
                    <a:latin typeface="+mn-lt"/>
                    <a:ea typeface="仿宋" panose="02010609060101010101" pitchFamily="49" charset="-122"/>
                  </a:rPr>
                  <a:t> </a:t>
                </a:r>
                <a14:m>
                  <m:oMath xmlns:m="http://schemas.openxmlformats.org/officeDocument/2006/math">
                    <m:d>
                      <m:dPr>
                        <m:begChr m:val="["/>
                        <m:endChr m:val="]"/>
                        <m:ctrlPr>
                          <a:rPr lang="en-US" altLang="zh-CN" sz="2000" b="1" i="1">
                            <a:solidFill>
                              <a:srgbClr val="000000"/>
                            </a:solidFill>
                            <a:latin typeface="Cambria Math" panose="02040503050406030204" pitchFamily="18" charset="0"/>
                            <a:ea typeface="仿宋" panose="02010609060101010101" pitchFamily="49" charset="-122"/>
                          </a:rPr>
                        </m:ctrlPr>
                      </m:dPr>
                      <m:e>
                        <m:m>
                          <m:mPr>
                            <m:mcs>
                              <m:mc>
                                <m:mcPr>
                                  <m:count m:val="1"/>
                                  <m:mcJc m:val="center"/>
                                </m:mcPr>
                              </m:mc>
                            </m:mcs>
                            <m:ctrlPr>
                              <a:rPr lang="en-US" altLang="zh-CN" sz="2000" i="1">
                                <a:solidFill>
                                  <a:srgbClr val="000000"/>
                                </a:solidFill>
                                <a:latin typeface="Cambria Math" panose="02040503050406030204" pitchFamily="18" charset="0"/>
                                <a:ea typeface="仿宋" panose="02010609060101010101" pitchFamily="49" charset="-122"/>
                              </a:rPr>
                            </m:ctrlPr>
                          </m:mPr>
                          <m:mr>
                            <m:e>
                              <m:m>
                                <m:mPr>
                                  <m:mcs>
                                    <m:mc>
                                      <m:mcPr>
                                        <m:count m:val="1"/>
                                        <m:mcJc m:val="center"/>
                                      </m:mcPr>
                                    </m:mc>
                                  </m:mcs>
                                  <m:ctrlPr>
                                    <a:rPr lang="en-US" altLang="zh-CN" sz="2000" i="1">
                                      <a:solidFill>
                                        <a:srgbClr val="000000"/>
                                      </a:solidFill>
                                      <a:latin typeface="Cambria Math" panose="02040503050406030204" pitchFamily="18" charset="0"/>
                                      <a:ea typeface="仿宋" panose="02010609060101010101" pitchFamily="49" charset="-122"/>
                                    </a:rPr>
                                  </m:ctrlPr>
                                </m:mPr>
                                <m:mr>
                                  <m:e>
                                    <m:sSub>
                                      <m:sSubPr>
                                        <m:ctrlPr>
                                          <a:rPr lang="en-US" altLang="zh-CN" sz="2000" i="1">
                                            <a:solidFill>
                                              <a:srgbClr val="000000"/>
                                            </a:solidFill>
                                            <a:latin typeface="Cambria Math" panose="02040503050406030204" pitchFamily="18" charset="0"/>
                                            <a:ea typeface="仿宋" panose="02010609060101010101" pitchFamily="49" charset="-122"/>
                                          </a:rPr>
                                        </m:ctrlPr>
                                      </m:sSubPr>
                                      <m:e>
                                        <m:r>
                                          <a:rPr lang="en-US" altLang="zh-CN" sz="2000" b="0" i="1" smtClean="0">
                                            <a:solidFill>
                                              <a:srgbClr val="000000"/>
                                            </a:solidFill>
                                            <a:latin typeface="Cambria Math" panose="02040503050406030204" pitchFamily="18" charset="0"/>
                                            <a:ea typeface="仿宋" panose="02010609060101010101" pitchFamily="49" charset="-122"/>
                                          </a:rPr>
                                          <m:t>𝑆</m:t>
                                        </m:r>
                                      </m:e>
                                      <m:sub>
                                        <m:r>
                                          <a:rPr lang="en-US" altLang="zh-CN" sz="2000" i="1">
                                            <a:solidFill>
                                              <a:srgbClr val="000000"/>
                                            </a:solidFill>
                                            <a:latin typeface="Cambria Math" panose="02040503050406030204" pitchFamily="18" charset="0"/>
                                            <a:ea typeface="仿宋" panose="02010609060101010101" pitchFamily="49" charset="-122"/>
                                          </a:rPr>
                                          <m:t>0</m:t>
                                        </m:r>
                                      </m:sub>
                                    </m:sSub>
                                  </m:e>
                                </m:mr>
                                <m:mr>
                                  <m:e>
                                    <m:sSub>
                                      <m:sSubPr>
                                        <m:ctrlPr>
                                          <a:rPr lang="en-US" altLang="zh-CN" sz="2000" i="1">
                                            <a:solidFill>
                                              <a:srgbClr val="000000"/>
                                            </a:solidFill>
                                            <a:latin typeface="Cambria Math" panose="02040503050406030204" pitchFamily="18" charset="0"/>
                                            <a:ea typeface="仿宋" panose="02010609060101010101" pitchFamily="49" charset="-122"/>
                                          </a:rPr>
                                        </m:ctrlPr>
                                      </m:sSubPr>
                                      <m:e>
                                        <m:r>
                                          <a:rPr lang="en-US" altLang="zh-CN" sz="2000" b="0" i="1" smtClean="0">
                                            <a:solidFill>
                                              <a:srgbClr val="000000"/>
                                            </a:solidFill>
                                            <a:latin typeface="Cambria Math" panose="02040503050406030204" pitchFamily="18" charset="0"/>
                                            <a:ea typeface="仿宋" panose="02010609060101010101" pitchFamily="49" charset="-122"/>
                                          </a:rPr>
                                          <m:t>𝑆</m:t>
                                        </m:r>
                                      </m:e>
                                      <m:sub>
                                        <m:r>
                                          <a:rPr lang="en-US" altLang="zh-CN" sz="2000" i="1">
                                            <a:solidFill>
                                              <a:srgbClr val="000000"/>
                                            </a:solidFill>
                                            <a:latin typeface="Cambria Math" panose="02040503050406030204" pitchFamily="18" charset="0"/>
                                            <a:ea typeface="仿宋" panose="02010609060101010101" pitchFamily="49" charset="-122"/>
                                          </a:rPr>
                                          <m:t>1</m:t>
                                        </m:r>
                                      </m:sub>
                                    </m:sSub>
                                  </m:e>
                                </m:mr>
                              </m:m>
                            </m:e>
                          </m:mr>
                          <m:mr>
                            <m:e>
                              <m:r>
                                <a:rPr lang="en-US" altLang="zh-CN" sz="2000" i="1">
                                  <a:solidFill>
                                    <a:srgbClr val="000000"/>
                                  </a:solidFill>
                                  <a:latin typeface="Cambria Math" panose="02040503050406030204" pitchFamily="18" charset="0"/>
                                  <a:ea typeface="Cambria Math" panose="02040503050406030204" pitchFamily="18" charset="0"/>
                                </a:rPr>
                                <m:t>⋮</m:t>
                              </m:r>
                            </m:e>
                          </m:mr>
                          <m:mr>
                            <m:e>
                              <m:sSub>
                                <m:sSubPr>
                                  <m:ctrlPr>
                                    <a:rPr lang="en-US" altLang="zh-CN" sz="2000" i="1">
                                      <a:solidFill>
                                        <a:srgbClr val="000000"/>
                                      </a:solidFill>
                                      <a:latin typeface="Cambria Math" panose="02040503050406030204" pitchFamily="18" charset="0"/>
                                      <a:ea typeface="仿宋" panose="02010609060101010101" pitchFamily="49" charset="-122"/>
                                    </a:rPr>
                                  </m:ctrlPr>
                                </m:sSubPr>
                                <m:e>
                                  <m:r>
                                    <a:rPr lang="en-US" altLang="zh-CN" sz="2000" b="0" i="1" smtClean="0">
                                      <a:solidFill>
                                        <a:srgbClr val="000000"/>
                                      </a:solidFill>
                                      <a:latin typeface="Cambria Math" panose="02040503050406030204" pitchFamily="18" charset="0"/>
                                      <a:ea typeface="仿宋" panose="02010609060101010101" pitchFamily="49" charset="-122"/>
                                    </a:rPr>
                                    <m:t>𝑆</m:t>
                                  </m:r>
                                </m:e>
                                <m:sub>
                                  <m:r>
                                    <a:rPr lang="en-US" altLang="zh-CN" sz="2000" b="0" i="1" smtClean="0">
                                      <a:solidFill>
                                        <a:srgbClr val="000000"/>
                                      </a:solidFill>
                                      <a:latin typeface="Cambria Math" panose="02040503050406030204" pitchFamily="18" charset="0"/>
                                      <a:ea typeface="仿宋" panose="02010609060101010101" pitchFamily="49" charset="-122"/>
                                    </a:rPr>
                                    <m:t>2</m:t>
                                  </m:r>
                                  <m:r>
                                    <a:rPr lang="en-US" altLang="zh-CN" sz="2000" b="0" i="1" smtClean="0">
                                      <a:solidFill>
                                        <a:srgbClr val="000000"/>
                                      </a:solidFill>
                                      <a:latin typeface="Cambria Math" panose="02040503050406030204" pitchFamily="18" charset="0"/>
                                      <a:ea typeface="仿宋" panose="02010609060101010101" pitchFamily="49" charset="-122"/>
                                    </a:rPr>
                                    <m:t>𝑡</m:t>
                                  </m:r>
                                  <m:r>
                                    <a:rPr lang="en-US" altLang="zh-CN" sz="2000" i="1">
                                      <a:solidFill>
                                        <a:srgbClr val="000000"/>
                                      </a:solidFill>
                                      <a:latin typeface="Cambria Math" panose="02040503050406030204" pitchFamily="18" charset="0"/>
                                      <a:ea typeface="仿宋" panose="02010609060101010101" pitchFamily="49" charset="-122"/>
                                    </a:rPr>
                                    <m:t>−</m:t>
                                  </m:r>
                                  <m:r>
                                    <a:rPr lang="en-US" altLang="zh-CN" sz="2000" i="1">
                                      <a:solidFill>
                                        <a:srgbClr val="000000"/>
                                      </a:solidFill>
                                      <a:latin typeface="Cambria Math" panose="02040503050406030204" pitchFamily="18" charset="0"/>
                                      <a:ea typeface="仿宋" panose="02010609060101010101" pitchFamily="49" charset="-122"/>
                                    </a:rPr>
                                    <m:t>1</m:t>
                                  </m:r>
                                </m:sub>
                              </m:sSub>
                            </m:e>
                          </m:mr>
                        </m:m>
                      </m:e>
                    </m:d>
                  </m:oMath>
                </a14:m>
                <a:endParaRPr kumimoji="0" lang="en-US" altLang="zh-CN" sz="2000" b="1" i="0" u="none" strike="noStrike" kern="1200" cap="none" spc="0" normalizeH="0" baseline="0" noProof="0" dirty="0">
                  <a:ln>
                    <a:noFill/>
                  </a:ln>
                  <a:solidFill>
                    <a:srgbClr val="000000"/>
                  </a:solidFill>
                  <a:effectLst/>
                  <a:uLnTx/>
                  <a:uFillTx/>
                  <a:latin typeface="+mn-lt"/>
                  <a:ea typeface="仿宋" panose="02010609060101010101" pitchFamily="49" charset="-122"/>
                </a:endParaRPr>
              </a:p>
              <a:p>
                <a:pPr lvl="0">
                  <a:defRPr/>
                </a:pPr>
                <a:r>
                  <a:rPr kumimoji="0" lang="en-US" altLang="zh-CN" sz="2400" i="0" u="none" strike="noStrike" kern="120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rPr>
                  <a:t>  </a:t>
                </a:r>
                <a:r>
                  <a:rPr lang="zh-CN" altLang="en-US" sz="2000" dirty="0">
                    <a:solidFill>
                      <a:srgbClr val="000000"/>
                    </a:solidFill>
                    <a:latin typeface="+mn-ea"/>
                    <a:ea typeface="+mn-ea"/>
                  </a:rPr>
                  <a:t>其中</a:t>
                </a:r>
                <a14:m>
                  <m:oMath xmlns:m="http://schemas.openxmlformats.org/officeDocument/2006/math">
                    <m:sSub>
                      <m:sSubPr>
                        <m:ctrlPr>
                          <a:rPr lang="en-US" altLang="zh-CN" sz="2000" i="1" smtClean="0">
                            <a:solidFill>
                              <a:srgbClr val="000000"/>
                            </a:solidFill>
                            <a:latin typeface="Cambria Math" panose="02040503050406030204" pitchFamily="18" charset="0"/>
                            <a:ea typeface="+mn-ea"/>
                          </a:rPr>
                        </m:ctrlPr>
                      </m:sSubPr>
                      <m:e>
                        <m:r>
                          <a:rPr lang="en-US" altLang="zh-CN" sz="2000" b="0" i="1" smtClean="0">
                            <a:solidFill>
                              <a:srgbClr val="000000"/>
                            </a:solidFill>
                            <a:latin typeface="Cambria Math" panose="02040503050406030204" pitchFamily="18" charset="0"/>
                            <a:ea typeface="+mn-ea"/>
                          </a:rPr>
                          <m:t>𝑆</m:t>
                        </m:r>
                      </m:e>
                      <m:sub>
                        <m:r>
                          <a:rPr lang="en-US" altLang="zh-CN" sz="2000" b="0" i="1" smtClean="0">
                            <a:solidFill>
                              <a:srgbClr val="000000"/>
                            </a:solidFill>
                            <a:latin typeface="Cambria Math" panose="02040503050406030204" pitchFamily="18" charset="0"/>
                            <a:ea typeface="+mn-ea"/>
                          </a:rPr>
                          <m:t>𝑖</m:t>
                        </m:r>
                      </m:sub>
                    </m:sSub>
                  </m:oMath>
                </a14:m>
                <a:r>
                  <a:rPr kumimoji="0" lang="en-US" altLang="zh-CN" sz="2000" i="1" u="none" strike="noStrike" kern="1200" cap="none" spc="0" normalizeH="0" baseline="0" noProof="0" dirty="0">
                    <a:ln>
                      <a:noFill/>
                    </a:ln>
                    <a:solidFill>
                      <a:srgbClr val="000000"/>
                    </a:solidFill>
                    <a:effectLst/>
                    <a:uLnTx/>
                    <a:uFillTx/>
                    <a:latin typeface="+mn-lt"/>
                    <a:ea typeface="仿宋" panose="02010609060101010101" pitchFamily="49" charset="-122"/>
                  </a:rPr>
                  <a:t> </a:t>
                </a:r>
                <a:r>
                  <a:rPr kumimoji="0" lang="zh-CN" altLang="en-US" sz="2000" u="none" strike="noStrike" kern="1200" cap="none" spc="0" normalizeH="0" baseline="0" noProof="0" dirty="0">
                    <a:ln>
                      <a:noFill/>
                    </a:ln>
                    <a:solidFill>
                      <a:srgbClr val="000000"/>
                    </a:solidFill>
                    <a:effectLst/>
                    <a:uLnTx/>
                    <a:uFillTx/>
                    <a:latin typeface="+mn-ea"/>
                    <a:ea typeface="+mn-ea"/>
                  </a:rPr>
                  <a:t>可以通过</a:t>
                </a:r>
                <a:r>
                  <a:rPr kumimoji="0" lang="en-US" altLang="zh-CN" sz="2000" i="1" u="none" strike="noStrike" kern="1200" cap="none" spc="0" normalizeH="0" baseline="0" noProof="0" dirty="0">
                    <a:ln>
                      <a:noFill/>
                    </a:ln>
                    <a:solidFill>
                      <a:srgbClr val="000000"/>
                    </a:solidFill>
                    <a:effectLst/>
                    <a:uLnTx/>
                    <a:uFillTx/>
                    <a:latin typeface="+mn-lt"/>
                    <a:ea typeface="+mn-ea"/>
                  </a:rPr>
                  <a:t>r</a:t>
                </a:r>
                <a:r>
                  <a:rPr kumimoji="0" lang="en-US" altLang="zh-CN" sz="2000" u="none" strike="noStrike" kern="1200" cap="none" spc="0" normalizeH="0" baseline="0" noProof="0" dirty="0">
                    <a:ln>
                      <a:noFill/>
                    </a:ln>
                    <a:solidFill>
                      <a:srgbClr val="000000"/>
                    </a:solidFill>
                    <a:effectLst/>
                    <a:uLnTx/>
                    <a:uFillTx/>
                    <a:latin typeface="+mn-lt"/>
                    <a:ea typeface="+mn-ea"/>
                  </a:rPr>
                  <a:t>(</a:t>
                </a:r>
                <a:r>
                  <a:rPr kumimoji="0" lang="en-US" altLang="zh-CN" sz="2000" i="1" u="none" strike="noStrike" kern="1200" cap="none" spc="0" normalizeH="0" baseline="0" noProof="0" dirty="0">
                    <a:ln>
                      <a:noFill/>
                    </a:ln>
                    <a:solidFill>
                      <a:srgbClr val="000000"/>
                    </a:solidFill>
                    <a:effectLst/>
                    <a:uLnTx/>
                    <a:uFillTx/>
                    <a:latin typeface="+mn-lt"/>
                    <a:ea typeface="+mn-ea"/>
                  </a:rPr>
                  <a:t>x</a:t>
                </a:r>
                <a:r>
                  <a:rPr kumimoji="0" lang="en-US" altLang="zh-CN" sz="2000" u="none" strike="noStrike" kern="1200" cap="none" spc="0" normalizeH="0" baseline="0" noProof="0" dirty="0">
                    <a:ln>
                      <a:noFill/>
                    </a:ln>
                    <a:solidFill>
                      <a:srgbClr val="000000"/>
                    </a:solidFill>
                    <a:effectLst/>
                    <a:uLnTx/>
                    <a:uFillTx/>
                    <a:latin typeface="+mn-lt"/>
                    <a:ea typeface="+mn-ea"/>
                  </a:rPr>
                  <a:t>)</a:t>
                </a:r>
                <a:r>
                  <a:rPr kumimoji="0" lang="zh-CN" altLang="en-US" sz="2000" u="none" strike="noStrike" kern="1200" cap="none" spc="0" normalizeH="0" baseline="0" noProof="0" dirty="0">
                    <a:ln>
                      <a:noFill/>
                    </a:ln>
                    <a:solidFill>
                      <a:srgbClr val="000000"/>
                    </a:solidFill>
                    <a:effectLst/>
                    <a:uLnTx/>
                    <a:uFillTx/>
                    <a:latin typeface="+mn-ea"/>
                    <a:ea typeface="+mn-ea"/>
                  </a:rPr>
                  <a:t>计算得到，进而求出</a:t>
                </a:r>
                <a14:m>
                  <m:oMath xmlns:m="http://schemas.openxmlformats.org/officeDocument/2006/math">
                    <m:sSub>
                      <m:sSubPr>
                        <m:ctrlPr>
                          <a:rPr lang="en-US" altLang="zh-CN" sz="2000" i="1">
                            <a:solidFill>
                              <a:schemeClr val="dk1"/>
                            </a:solidFill>
                            <a:latin typeface="Cambria Math" panose="02040503050406030204" pitchFamily="18" charset="0"/>
                          </a:rPr>
                        </m:ctrlPr>
                      </m:sSubPr>
                      <m:e>
                        <m:r>
                          <a:rPr lang="en-US" altLang="zh-CN" sz="2000" i="1">
                            <a:solidFill>
                              <a:schemeClr val="dk1"/>
                            </a:solidFill>
                            <a:latin typeface="Cambria Math" panose="02040503050406030204" pitchFamily="18" charset="0"/>
                          </a:rPr>
                          <m:t>𝑌</m:t>
                        </m:r>
                      </m:e>
                      <m:sub>
                        <m:r>
                          <a:rPr lang="en-US" altLang="zh-CN" sz="2000" i="1">
                            <a:solidFill>
                              <a:schemeClr val="dk1"/>
                            </a:solidFill>
                            <a:latin typeface="Cambria Math" panose="02040503050406030204" pitchFamily="18" charset="0"/>
                          </a:rPr>
                          <m:t>𝑖</m:t>
                        </m:r>
                      </m:sub>
                    </m:sSub>
                    <m:r>
                      <a:rPr lang="en-US" altLang="zh-CN" sz="2000">
                        <a:solidFill>
                          <a:schemeClr val="dk1"/>
                        </a:solidFill>
                        <a:latin typeface="Cambria Math" panose="02040503050406030204" pitchFamily="18" charset="0"/>
                      </a:rPr>
                      <m:t>=</m:t>
                    </m:r>
                    <m:sSub>
                      <m:sSubPr>
                        <m:ctrlPr>
                          <a:rPr lang="en-US" altLang="zh-CN" sz="2000" i="1">
                            <a:solidFill>
                              <a:schemeClr val="dk1"/>
                            </a:solidFill>
                            <a:latin typeface="Cambria Math" panose="02040503050406030204" pitchFamily="18" charset="0"/>
                          </a:rPr>
                        </m:ctrlPr>
                      </m:sSubPr>
                      <m:e>
                        <m:r>
                          <a:rPr lang="en-US" altLang="zh-CN" sz="2000" i="1">
                            <a:solidFill>
                              <a:schemeClr val="dk1"/>
                            </a:solidFill>
                            <a:latin typeface="Cambria Math" panose="02040503050406030204" pitchFamily="18" charset="0"/>
                          </a:rPr>
                          <m:t>𝑒</m:t>
                        </m:r>
                      </m:e>
                      <m:sub>
                        <m:sSub>
                          <m:sSubPr>
                            <m:ctrlPr>
                              <a:rPr lang="en-US" altLang="zh-CN" sz="2000" i="1">
                                <a:solidFill>
                                  <a:schemeClr val="dk1"/>
                                </a:solidFill>
                                <a:latin typeface="Cambria Math" panose="02040503050406030204" pitchFamily="18" charset="0"/>
                              </a:rPr>
                            </m:ctrlPr>
                          </m:sSubPr>
                          <m:e>
                            <m:r>
                              <a:rPr lang="en-US" altLang="zh-CN" sz="2000" i="1">
                                <a:solidFill>
                                  <a:schemeClr val="dk1"/>
                                </a:solidFill>
                                <a:latin typeface="Cambria Math" panose="02040503050406030204" pitchFamily="18" charset="0"/>
                              </a:rPr>
                              <m:t>𝐼</m:t>
                            </m:r>
                          </m:e>
                          <m:sub>
                            <m:r>
                              <a:rPr lang="en-US" altLang="zh-CN" sz="2000" i="1">
                                <a:solidFill>
                                  <a:schemeClr val="dk1"/>
                                </a:solidFill>
                                <a:latin typeface="Cambria Math" panose="02040503050406030204" pitchFamily="18" charset="0"/>
                              </a:rPr>
                              <m:t>𝑖</m:t>
                            </m:r>
                          </m:sub>
                        </m:sSub>
                      </m:sub>
                    </m:sSub>
                  </m:oMath>
                </a14:m>
                <a:r>
                  <a:rPr lang="en-US" altLang="zh-CN" sz="2000" b="1" dirty="0">
                    <a:solidFill>
                      <a:srgbClr val="000000"/>
                    </a:solidFill>
                    <a:latin typeface="仿宋" panose="02010609060101010101" pitchFamily="49" charset="-122"/>
                    <a:ea typeface="仿宋" panose="02010609060101010101" pitchFamily="49" charset="-122"/>
                  </a:rPr>
                  <a:t> </a:t>
                </a:r>
                <a:endParaRPr lang="en-US" altLang="zh-CN" sz="2000" b="1" dirty="0">
                  <a:solidFill>
                    <a:srgbClr val="000000"/>
                  </a:solidFill>
                  <a:latin typeface="仿宋" panose="02010609060101010101" pitchFamily="49" charset="-122"/>
                  <a:ea typeface="仿宋" panose="02010609060101010101" pitchFamily="49" charset="-122"/>
                </a:endParaRPr>
              </a:p>
              <a:p>
                <a:pPr marL="0" marR="0" lvl="0" indent="0" algn="l" defTabSz="914400" eaLnBrk="0" fontAlgn="base" latinLnBrk="0" hangingPunct="0">
                  <a:lnSpc>
                    <a:spcPct val="100000"/>
                  </a:lnSpc>
                  <a:spcBef>
                    <a:spcPct val="0"/>
                  </a:spcBef>
                  <a:spcAft>
                    <a:spcPct val="0"/>
                  </a:spcAft>
                  <a:buClrTx/>
                  <a:buSzTx/>
                  <a:buFontTx/>
                  <a:buNone/>
                  <a:defRPr/>
                </a:pPr>
                <a:endParaRPr kumimoji="0" lang="en-US" altLang="zh-CN" sz="2400" b="1" i="0" u="none" strike="noStrike" kern="120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endParaRPr>
              </a:p>
              <a:p>
                <a:pPr marL="0" marR="0" lvl="0" indent="0" algn="l" defTabSz="914400" eaLnBrk="0" fontAlgn="base" latinLnBrk="0" hangingPunct="0">
                  <a:lnSpc>
                    <a:spcPct val="100000"/>
                  </a:lnSpc>
                  <a:spcBef>
                    <a:spcPct val="0"/>
                  </a:spcBef>
                  <a:spcAft>
                    <a:spcPct val="0"/>
                  </a:spcAft>
                  <a:buClrTx/>
                  <a:buSzTx/>
                  <a:buFontTx/>
                  <a:buNone/>
                  <a:defRPr/>
                </a:pPr>
                <a:endParaRPr kumimoji="0" lang="en-US" altLang="zh-CN" sz="2400" b="1" i="0" u="none" strike="noStrike" kern="120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endParaRPr>
              </a:p>
              <a:p>
                <a:pPr marL="342900" indent="-342900" rtl="0" eaLnBrk="1" fontAlgn="auto" hangingPunct="1">
                  <a:spcBef>
                    <a:spcPts val="0"/>
                  </a:spcBef>
                  <a:spcAft>
                    <a:spcPts val="0"/>
                  </a:spcAft>
                  <a:buFont typeface="Arial" panose="020B0604020202020204" pitchFamily="34" charset="0"/>
                  <a:buChar char="•"/>
                </a:pPr>
                <a:r>
                  <a:rPr lang="zh-CN" altLang="en-US" sz="2000" dirty="0">
                    <a:solidFill>
                      <a:schemeClr val="dk1"/>
                    </a:solidFill>
                    <a:latin typeface="+mn-ea"/>
                    <a:ea typeface="+mn-ea"/>
                  </a:rPr>
                  <a:t>已知出错项的位置和对应项的误差值，即可复原原始信息值：</a:t>
                </a:r>
                <a:endParaRPr lang="zh-CN" altLang="en-US" sz="2000" dirty="0">
                  <a:solidFill>
                    <a:schemeClr val="dk1"/>
                  </a:solidFill>
                  <a:latin typeface="+mn-ea"/>
                  <a:ea typeface="+mn-ea"/>
                </a:endParaRPr>
              </a:p>
              <a:p>
                <a:pPr lvl="0" rtl="0" eaLnBrk="1" fontAlgn="auto" hangingPunct="1">
                  <a:spcBef>
                    <a:spcPts val="0"/>
                  </a:spcBef>
                  <a:spcAft>
                    <a:spcPts val="0"/>
                  </a:spcAft>
                </a:pPr>
                <a:r>
                  <a:rPr lang="en-US" altLang="zh-CN" sz="2000" b="1" dirty="0">
                    <a:solidFill>
                      <a:prstClr val="black"/>
                    </a:solidFill>
                    <a:latin typeface="Calibri" panose="020F0502020204030204"/>
                    <a:ea typeface="仿宋" panose="02010609060101010101" pitchFamily="49" charset="-122"/>
                    <a:cs typeface="+mn-cs"/>
                  </a:rPr>
                  <a:t>          </a:t>
                </a:r>
                <a14:m>
                  <m:oMath xmlns:m="http://schemas.openxmlformats.org/officeDocument/2006/math">
                    <m:sSubSup>
                      <m:sSubSupPr>
                        <m:ctrlPr>
                          <a:rPr lang="en-US" altLang="zh-CN" sz="2000" i="1" smtClean="0">
                            <a:solidFill>
                              <a:prstClr val="black"/>
                            </a:solidFill>
                            <a:latin typeface="Cambria Math" panose="02040503050406030204" pitchFamily="18" charset="0"/>
                            <a:ea typeface="仿宋" panose="02010609060101010101" pitchFamily="49" charset="-122"/>
                            <a:cs typeface="+mn-cs"/>
                          </a:rPr>
                        </m:ctrlPr>
                      </m:sSubSupPr>
                      <m:e>
                        <m:r>
                          <a:rPr lang="en-US" altLang="zh-CN" sz="2000" b="0" i="1" smtClean="0">
                            <a:solidFill>
                              <a:prstClr val="black"/>
                            </a:solidFill>
                            <a:latin typeface="Cambria Math" panose="02040503050406030204" pitchFamily="18" charset="0"/>
                            <a:ea typeface="仿宋" panose="02010609060101010101" pitchFamily="49" charset="-122"/>
                            <a:cs typeface="+mn-cs"/>
                          </a:rPr>
                          <m:t>𝑟</m:t>
                        </m:r>
                      </m:e>
                      <m:sub>
                        <m:sSub>
                          <m:sSubPr>
                            <m:ctrlPr>
                              <a:rPr lang="en-US" altLang="zh-CN" sz="2000" i="1" smtClean="0">
                                <a:solidFill>
                                  <a:prstClr val="black"/>
                                </a:solidFill>
                                <a:latin typeface="Cambria Math" panose="02040503050406030204" pitchFamily="18" charset="0"/>
                                <a:ea typeface="仿宋" panose="02010609060101010101" pitchFamily="49" charset="-122"/>
                                <a:cs typeface="+mn-cs"/>
                              </a:rPr>
                            </m:ctrlPr>
                          </m:sSubPr>
                          <m:e>
                            <m:r>
                              <a:rPr lang="en-US" altLang="zh-CN" sz="2000" b="0" i="1" smtClean="0">
                                <a:solidFill>
                                  <a:prstClr val="black"/>
                                </a:solidFill>
                                <a:latin typeface="Cambria Math" panose="02040503050406030204" pitchFamily="18" charset="0"/>
                                <a:ea typeface="仿宋" panose="02010609060101010101" pitchFamily="49" charset="-122"/>
                                <a:cs typeface="+mn-cs"/>
                              </a:rPr>
                              <m:t>𝐼</m:t>
                            </m:r>
                          </m:e>
                          <m:sub>
                            <m:r>
                              <a:rPr lang="en-US" altLang="zh-CN" sz="2000" b="0" i="1" smtClean="0">
                                <a:solidFill>
                                  <a:prstClr val="black"/>
                                </a:solidFill>
                                <a:latin typeface="Cambria Math" panose="02040503050406030204" pitchFamily="18" charset="0"/>
                                <a:ea typeface="仿宋" panose="02010609060101010101" pitchFamily="49" charset="-122"/>
                                <a:cs typeface="+mn-cs"/>
                              </a:rPr>
                              <m:t>𝑖</m:t>
                            </m:r>
                          </m:sub>
                        </m:sSub>
                      </m:sub>
                      <m:sup>
                        <m:r>
                          <a:rPr lang="en-US" altLang="zh-CN" sz="2000" i="1" smtClean="0">
                            <a:solidFill>
                              <a:prstClr val="black"/>
                            </a:solidFill>
                            <a:latin typeface="Cambria Math" panose="02040503050406030204" pitchFamily="18" charset="0"/>
                            <a:cs typeface="+mn-cs"/>
                          </a:rPr>
                          <m:t>,</m:t>
                        </m:r>
                      </m:sup>
                    </m:sSubSup>
                  </m:oMath>
                </a14:m>
                <a:r>
                  <a:rPr lang="en-US" altLang="zh-CN" sz="2000" dirty="0">
                    <a:solidFill>
                      <a:prstClr val="black"/>
                    </a:solidFill>
                    <a:latin typeface="+mn-lt"/>
                    <a:ea typeface="仿宋" panose="02010609060101010101" pitchFamily="49" charset="-122"/>
                    <a:cs typeface="+mn-cs"/>
                  </a:rPr>
                  <a:t>=</a:t>
                </a:r>
                <a14:m>
                  <m:oMath xmlns:m="http://schemas.openxmlformats.org/officeDocument/2006/math">
                    <m:sSub>
                      <m:sSubPr>
                        <m:ctrlPr>
                          <a:rPr lang="en-US" altLang="zh-CN" sz="2000" i="1" dirty="0" smtClean="0">
                            <a:solidFill>
                              <a:prstClr val="black"/>
                            </a:solidFill>
                            <a:latin typeface="Cambria Math" panose="02040503050406030204" pitchFamily="18" charset="0"/>
                            <a:ea typeface="仿宋" panose="02010609060101010101" pitchFamily="49" charset="-122"/>
                            <a:cs typeface="+mn-cs"/>
                          </a:rPr>
                        </m:ctrlPr>
                      </m:sSubPr>
                      <m:e>
                        <m:r>
                          <a:rPr lang="en-US" altLang="zh-CN" sz="2000" b="0" i="1" dirty="0" smtClean="0">
                            <a:solidFill>
                              <a:prstClr val="black"/>
                            </a:solidFill>
                            <a:latin typeface="Cambria Math" panose="02040503050406030204" pitchFamily="18" charset="0"/>
                            <a:ea typeface="仿宋" panose="02010609060101010101" pitchFamily="49" charset="-122"/>
                            <a:cs typeface="+mn-cs"/>
                          </a:rPr>
                          <m:t>𝑟</m:t>
                        </m:r>
                      </m:e>
                      <m:sub>
                        <m:sSub>
                          <m:sSubPr>
                            <m:ctrlPr>
                              <a:rPr lang="en-US" altLang="zh-CN" sz="2000" i="1" dirty="0" smtClean="0">
                                <a:solidFill>
                                  <a:prstClr val="black"/>
                                </a:solidFill>
                                <a:latin typeface="Cambria Math" panose="02040503050406030204" pitchFamily="18" charset="0"/>
                                <a:ea typeface="仿宋" panose="02010609060101010101" pitchFamily="49" charset="-122"/>
                                <a:cs typeface="+mn-cs"/>
                              </a:rPr>
                            </m:ctrlPr>
                          </m:sSubPr>
                          <m:e>
                            <m:r>
                              <a:rPr lang="en-US" altLang="zh-CN" sz="2000" b="0" i="1" dirty="0" smtClean="0">
                                <a:solidFill>
                                  <a:prstClr val="black"/>
                                </a:solidFill>
                                <a:latin typeface="Cambria Math" panose="02040503050406030204" pitchFamily="18" charset="0"/>
                                <a:ea typeface="仿宋" panose="02010609060101010101" pitchFamily="49" charset="-122"/>
                                <a:cs typeface="+mn-cs"/>
                              </a:rPr>
                              <m:t>𝐼</m:t>
                            </m:r>
                          </m:e>
                          <m:sub>
                            <m:r>
                              <a:rPr lang="en-US" altLang="zh-CN" sz="2000" b="0" i="1" dirty="0" smtClean="0">
                                <a:solidFill>
                                  <a:prstClr val="black"/>
                                </a:solidFill>
                                <a:latin typeface="Cambria Math" panose="02040503050406030204" pitchFamily="18" charset="0"/>
                                <a:ea typeface="仿宋" panose="02010609060101010101" pitchFamily="49" charset="-122"/>
                                <a:cs typeface="+mn-cs"/>
                              </a:rPr>
                              <m:t>𝑖</m:t>
                            </m:r>
                          </m:sub>
                        </m:sSub>
                      </m:sub>
                    </m:sSub>
                  </m:oMath>
                </a14:m>
                <a:r>
                  <a:rPr lang="en-US" altLang="zh-CN" sz="2000" dirty="0">
                    <a:solidFill>
                      <a:prstClr val="black"/>
                    </a:solidFill>
                    <a:latin typeface="+mn-lt"/>
                    <a:ea typeface="仿宋" panose="02010609060101010101" pitchFamily="49" charset="-122"/>
                    <a:cs typeface="+mn-cs"/>
                  </a:rPr>
                  <a:t>-</a:t>
                </a:r>
                <a14:m>
                  <m:oMath xmlns:m="http://schemas.openxmlformats.org/officeDocument/2006/math">
                    <m:sSub>
                      <m:sSubPr>
                        <m:ctrlPr>
                          <a:rPr lang="en-US" altLang="zh-CN" sz="2000" i="1" dirty="0" smtClean="0">
                            <a:solidFill>
                              <a:prstClr val="black"/>
                            </a:solidFill>
                            <a:latin typeface="Cambria Math" panose="02040503050406030204" pitchFamily="18" charset="0"/>
                            <a:ea typeface="仿宋" panose="02010609060101010101" pitchFamily="49" charset="-122"/>
                            <a:cs typeface="+mn-cs"/>
                          </a:rPr>
                        </m:ctrlPr>
                      </m:sSubPr>
                      <m:e>
                        <m:r>
                          <a:rPr lang="en-US" altLang="zh-CN" sz="2000" b="0" i="1" dirty="0" smtClean="0">
                            <a:solidFill>
                              <a:prstClr val="black"/>
                            </a:solidFill>
                            <a:latin typeface="Cambria Math" panose="02040503050406030204" pitchFamily="18" charset="0"/>
                            <a:ea typeface="仿宋" panose="02010609060101010101" pitchFamily="49" charset="-122"/>
                            <a:cs typeface="+mn-cs"/>
                          </a:rPr>
                          <m:t>𝑌</m:t>
                        </m:r>
                      </m:e>
                      <m:sub>
                        <m:r>
                          <a:rPr lang="en-US" altLang="zh-CN" sz="2000" b="0" i="1" dirty="0" smtClean="0">
                            <a:solidFill>
                              <a:prstClr val="black"/>
                            </a:solidFill>
                            <a:latin typeface="Cambria Math" panose="02040503050406030204" pitchFamily="18" charset="0"/>
                            <a:ea typeface="仿宋" panose="02010609060101010101" pitchFamily="49" charset="-122"/>
                            <a:cs typeface="+mn-cs"/>
                          </a:rPr>
                          <m:t>𝑖</m:t>
                        </m:r>
                      </m:sub>
                    </m:sSub>
                  </m:oMath>
                </a14:m>
                <a:r>
                  <a:rPr lang="en-US" altLang="zh-CN" sz="2000" dirty="0">
                    <a:solidFill>
                      <a:prstClr val="black"/>
                    </a:solidFill>
                    <a:latin typeface="+mn-lt"/>
                    <a:ea typeface="仿宋" panose="02010609060101010101" pitchFamily="49" charset="-122"/>
                    <a:cs typeface="+mn-cs"/>
                  </a:rPr>
                  <a:t>=</a:t>
                </a:r>
                <a:r>
                  <a:rPr lang="en-US" altLang="zh-CN" sz="2000" dirty="0">
                    <a:solidFill>
                      <a:prstClr val="black"/>
                    </a:solidFill>
                    <a:latin typeface="+mn-lt"/>
                    <a:ea typeface="仿宋" panose="02010609060101010101" pitchFamily="49" charset="-122"/>
                  </a:rPr>
                  <a:t> </a:t>
                </a:r>
                <a14:m>
                  <m:oMath xmlns:m="http://schemas.openxmlformats.org/officeDocument/2006/math">
                    <m:sSub>
                      <m:sSubPr>
                        <m:ctrlPr>
                          <a:rPr lang="en-US" altLang="zh-CN" sz="2000" i="1" dirty="0">
                            <a:solidFill>
                              <a:prstClr val="black"/>
                            </a:solidFill>
                            <a:latin typeface="Cambria Math" panose="02040503050406030204" pitchFamily="18" charset="0"/>
                            <a:ea typeface="仿宋" panose="02010609060101010101" pitchFamily="49" charset="-122"/>
                          </a:rPr>
                        </m:ctrlPr>
                      </m:sSubPr>
                      <m:e>
                        <m:r>
                          <a:rPr lang="en-US" altLang="zh-CN" sz="2000" i="1" dirty="0">
                            <a:solidFill>
                              <a:prstClr val="black"/>
                            </a:solidFill>
                            <a:latin typeface="Cambria Math" panose="02040503050406030204" pitchFamily="18" charset="0"/>
                            <a:ea typeface="仿宋" panose="02010609060101010101" pitchFamily="49" charset="-122"/>
                          </a:rPr>
                          <m:t>𝑟</m:t>
                        </m:r>
                      </m:e>
                      <m:sub>
                        <m:sSub>
                          <m:sSubPr>
                            <m:ctrlPr>
                              <a:rPr lang="en-US" altLang="zh-CN" sz="2000" i="1" dirty="0">
                                <a:solidFill>
                                  <a:prstClr val="black"/>
                                </a:solidFill>
                                <a:latin typeface="Cambria Math" panose="02040503050406030204" pitchFamily="18" charset="0"/>
                                <a:ea typeface="仿宋" panose="02010609060101010101" pitchFamily="49" charset="-122"/>
                              </a:rPr>
                            </m:ctrlPr>
                          </m:sSubPr>
                          <m:e>
                            <m:r>
                              <a:rPr lang="en-US" altLang="zh-CN" sz="2000" i="1" dirty="0">
                                <a:solidFill>
                                  <a:prstClr val="black"/>
                                </a:solidFill>
                                <a:latin typeface="Cambria Math" panose="02040503050406030204" pitchFamily="18" charset="0"/>
                                <a:ea typeface="仿宋" panose="02010609060101010101" pitchFamily="49" charset="-122"/>
                              </a:rPr>
                              <m:t>𝐼</m:t>
                            </m:r>
                          </m:e>
                          <m:sub>
                            <m:r>
                              <a:rPr lang="en-US" altLang="zh-CN" sz="2000" i="1" dirty="0">
                                <a:solidFill>
                                  <a:prstClr val="black"/>
                                </a:solidFill>
                                <a:latin typeface="Cambria Math" panose="02040503050406030204" pitchFamily="18" charset="0"/>
                                <a:ea typeface="仿宋" panose="02010609060101010101" pitchFamily="49" charset="-122"/>
                              </a:rPr>
                              <m:t>𝑖</m:t>
                            </m:r>
                          </m:sub>
                        </m:sSub>
                      </m:sub>
                    </m:sSub>
                  </m:oMath>
                </a14:m>
                <a:r>
                  <a:rPr lang="en-US" altLang="zh-CN" sz="2000" dirty="0">
                    <a:solidFill>
                      <a:prstClr val="black"/>
                    </a:solidFill>
                    <a:latin typeface="+mn-lt"/>
                    <a:ea typeface="仿宋" panose="02010609060101010101" pitchFamily="49" charset="-122"/>
                    <a:cs typeface="+mn-cs"/>
                  </a:rPr>
                  <a:t>-</a:t>
                </a:r>
                <a:r>
                  <a:rPr lang="en-US" altLang="zh-CN" sz="2000" dirty="0">
                    <a:solidFill>
                      <a:prstClr val="black"/>
                    </a:solidFill>
                    <a:latin typeface="+mn-lt"/>
                    <a:ea typeface="仿宋" panose="02010609060101010101" pitchFamily="49" charset="-122"/>
                  </a:rPr>
                  <a:t> </a:t>
                </a:r>
                <a14:m>
                  <m:oMath xmlns:m="http://schemas.openxmlformats.org/officeDocument/2006/math">
                    <m:sSub>
                      <m:sSubPr>
                        <m:ctrlPr>
                          <a:rPr lang="en-US" altLang="zh-CN" sz="2000" i="1" dirty="0">
                            <a:solidFill>
                              <a:prstClr val="black"/>
                            </a:solidFill>
                            <a:latin typeface="Cambria Math" panose="02040503050406030204" pitchFamily="18" charset="0"/>
                            <a:ea typeface="仿宋" panose="02010609060101010101" pitchFamily="49" charset="-122"/>
                          </a:rPr>
                        </m:ctrlPr>
                      </m:sSubPr>
                      <m:e>
                        <m:r>
                          <a:rPr lang="en-US" altLang="zh-CN" sz="2000" b="0" i="1" dirty="0" smtClean="0">
                            <a:solidFill>
                              <a:prstClr val="black"/>
                            </a:solidFill>
                            <a:latin typeface="Cambria Math" panose="02040503050406030204" pitchFamily="18" charset="0"/>
                            <a:ea typeface="仿宋" panose="02010609060101010101" pitchFamily="49" charset="-122"/>
                          </a:rPr>
                          <m:t>𝑒</m:t>
                        </m:r>
                      </m:e>
                      <m:sub>
                        <m:sSub>
                          <m:sSubPr>
                            <m:ctrlPr>
                              <a:rPr lang="en-US" altLang="zh-CN" sz="2000" i="1" dirty="0">
                                <a:solidFill>
                                  <a:prstClr val="black"/>
                                </a:solidFill>
                                <a:latin typeface="Cambria Math" panose="02040503050406030204" pitchFamily="18" charset="0"/>
                                <a:ea typeface="仿宋" panose="02010609060101010101" pitchFamily="49" charset="-122"/>
                              </a:rPr>
                            </m:ctrlPr>
                          </m:sSubPr>
                          <m:e>
                            <m:r>
                              <a:rPr lang="en-US" altLang="zh-CN" sz="2000" i="1" dirty="0">
                                <a:solidFill>
                                  <a:prstClr val="black"/>
                                </a:solidFill>
                                <a:latin typeface="Cambria Math" panose="02040503050406030204" pitchFamily="18" charset="0"/>
                                <a:ea typeface="仿宋" panose="02010609060101010101" pitchFamily="49" charset="-122"/>
                              </a:rPr>
                              <m:t>𝐼</m:t>
                            </m:r>
                          </m:e>
                          <m:sub>
                            <m:r>
                              <a:rPr lang="en-US" altLang="zh-CN" sz="2000" i="1" dirty="0">
                                <a:solidFill>
                                  <a:prstClr val="black"/>
                                </a:solidFill>
                                <a:latin typeface="Cambria Math" panose="02040503050406030204" pitchFamily="18" charset="0"/>
                                <a:ea typeface="仿宋" panose="02010609060101010101" pitchFamily="49" charset="-122"/>
                              </a:rPr>
                              <m:t>𝑖</m:t>
                            </m:r>
                          </m:sub>
                        </m:sSub>
                      </m:sub>
                    </m:sSub>
                  </m:oMath>
                </a14:m>
                <a:r>
                  <a:rPr lang="en-US" altLang="zh-CN" sz="2000" dirty="0">
                    <a:solidFill>
                      <a:prstClr val="black"/>
                    </a:solidFill>
                    <a:latin typeface="+mn-lt"/>
                    <a:ea typeface="仿宋" panose="02010609060101010101" pitchFamily="49" charset="-122"/>
                    <a:cs typeface="+mn-cs"/>
                  </a:rPr>
                  <a:t>,  0</a:t>
                </a:r>
                <a14:m>
                  <m:oMath xmlns:m="http://schemas.openxmlformats.org/officeDocument/2006/math">
                    <m:r>
                      <a:rPr lang="en-US" altLang="zh-CN" sz="2000" b="0" i="0" smtClean="0">
                        <a:solidFill>
                          <a:prstClr val="black"/>
                        </a:solidFill>
                        <a:latin typeface="Cambria Math" panose="02040503050406030204" pitchFamily="18" charset="0"/>
                        <a:ea typeface="Cambria Math" panose="02040503050406030204" pitchFamily="18" charset="0"/>
                        <a:cs typeface="+mn-cs"/>
                      </a:rPr>
                      <m:t> </m:t>
                    </m:r>
                    <m:r>
                      <a:rPr lang="en-US" altLang="zh-CN" sz="2000" i="1" smtClean="0">
                        <a:solidFill>
                          <a:prstClr val="black"/>
                        </a:solidFill>
                        <a:latin typeface="Cambria Math" panose="02040503050406030204" pitchFamily="18" charset="0"/>
                        <a:ea typeface="Cambria Math" panose="02040503050406030204" pitchFamily="18" charset="0"/>
                        <a:cs typeface="+mn-cs"/>
                      </a:rPr>
                      <m:t>≤</m:t>
                    </m:r>
                    <m:r>
                      <a:rPr lang="en-US" altLang="zh-CN" sz="2000" b="0" i="1" smtClean="0">
                        <a:solidFill>
                          <a:prstClr val="black"/>
                        </a:solidFill>
                        <a:latin typeface="Cambria Math" panose="02040503050406030204" pitchFamily="18" charset="0"/>
                        <a:ea typeface="Cambria Math" panose="02040503050406030204" pitchFamily="18" charset="0"/>
                        <a:cs typeface="+mn-cs"/>
                      </a:rPr>
                      <m:t>𝑖</m:t>
                    </m:r>
                    <m:r>
                      <a:rPr lang="en-US" altLang="zh-CN" sz="2000" b="0" i="1" smtClean="0">
                        <a:solidFill>
                          <a:prstClr val="black"/>
                        </a:solidFill>
                        <a:latin typeface="Cambria Math" panose="02040503050406030204" pitchFamily="18" charset="0"/>
                        <a:ea typeface="Cambria Math" panose="02040503050406030204" pitchFamily="18" charset="0"/>
                        <a:cs typeface="+mn-cs"/>
                      </a:rPr>
                      <m:t>≤</m:t>
                    </m:r>
                    <m:r>
                      <a:rPr lang="en-US" altLang="zh-CN" sz="2000" b="0" i="1" smtClean="0">
                        <a:solidFill>
                          <a:prstClr val="black"/>
                        </a:solidFill>
                        <a:latin typeface="Cambria Math" panose="02040503050406030204" pitchFamily="18" charset="0"/>
                        <a:ea typeface="Cambria Math" panose="02040503050406030204" pitchFamily="18" charset="0"/>
                        <a:cs typeface="+mn-cs"/>
                      </a:rPr>
                      <m:t>𝑣</m:t>
                    </m:r>
                  </m:oMath>
                </a14:m>
                <a:endParaRPr lang="en-US" altLang="zh-CN" sz="2000" b="1" dirty="0">
                  <a:solidFill>
                    <a:prstClr val="black"/>
                  </a:solidFill>
                  <a:latin typeface="+mn-lt"/>
                  <a:ea typeface="仿宋" panose="02010609060101010101" pitchFamily="49" charset="-122"/>
                  <a:cs typeface="+mn-cs"/>
                </a:endParaRPr>
              </a:p>
              <a:p>
                <a:pPr rtl="0" eaLnBrk="1" fontAlgn="auto" hangingPunct="1">
                  <a:spcBef>
                    <a:spcPts val="0"/>
                  </a:spcBef>
                  <a:spcAft>
                    <a:spcPts val="0"/>
                  </a:spcAft>
                </a:pPr>
                <a:r>
                  <a:rPr lang="zh-CN" altLang="en-US" sz="2000" b="1" dirty="0">
                    <a:solidFill>
                      <a:schemeClr val="dk1"/>
                    </a:solidFill>
                    <a:latin typeface="仿宋" panose="02010609060101010101" pitchFamily="49" charset="-122"/>
                    <a:ea typeface="仿宋" panose="02010609060101010101" pitchFamily="49" charset="-122"/>
                  </a:rPr>
                  <a:t>   </a:t>
                </a:r>
                <a:r>
                  <a:rPr lang="zh-CN" altLang="en-US" sz="2000" dirty="0">
                    <a:solidFill>
                      <a:schemeClr val="dk1"/>
                    </a:solidFill>
                    <a:latin typeface="+mn-ea"/>
                    <a:ea typeface="+mn-ea"/>
                  </a:rPr>
                  <a:t>对于其它非错误位置的值，有：</a:t>
                </a:r>
                <a:endParaRPr lang="en-US" altLang="zh-CN" sz="2000" dirty="0">
                  <a:solidFill>
                    <a:schemeClr val="dk1"/>
                  </a:solidFill>
                  <a:latin typeface="+mn-ea"/>
                  <a:ea typeface="+mn-ea"/>
                </a:endParaRPr>
              </a:p>
              <a:p>
                <a:pPr rtl="0" eaLnBrk="1" fontAlgn="auto" hangingPunct="1">
                  <a:spcBef>
                    <a:spcPts val="0"/>
                  </a:spcBef>
                  <a:spcAft>
                    <a:spcPts val="0"/>
                  </a:spcAft>
                </a:pPr>
                <a:r>
                  <a:rPr lang="en-US" altLang="zh-CN" sz="2000" dirty="0">
                    <a:solidFill>
                      <a:schemeClr val="dk1"/>
                    </a:solidFill>
                    <a:latin typeface="+mn-ea"/>
                    <a:ea typeface="+mn-ea"/>
                    <a:cs typeface="+mn-cs"/>
                  </a:rPr>
                  <a:t>   </a:t>
                </a:r>
                <a:r>
                  <a:rPr lang="en-US" altLang="zh-CN" sz="2000" dirty="0">
                    <a:solidFill>
                      <a:prstClr val="black"/>
                    </a:solidFill>
                    <a:latin typeface="Calibri" panose="020F0502020204030204"/>
                    <a:ea typeface="仿宋" panose="02010609060101010101" pitchFamily="49" charset="-122"/>
                    <a:cs typeface="+mn-cs"/>
                  </a:rPr>
                  <a:t>    </a:t>
                </a:r>
                <a14:m>
                  <m:oMath xmlns:m="http://schemas.openxmlformats.org/officeDocument/2006/math">
                    <m:sSubSup>
                      <m:sSubSupPr>
                        <m:ctrlPr>
                          <a:rPr lang="en-US" altLang="zh-CN" sz="2000" i="1" smtClean="0">
                            <a:solidFill>
                              <a:prstClr val="black"/>
                            </a:solidFill>
                            <a:latin typeface="Cambria Math" panose="02040503050406030204" pitchFamily="18" charset="0"/>
                            <a:ea typeface="仿宋" panose="02010609060101010101" pitchFamily="49" charset="-122"/>
                            <a:cs typeface="+mn-cs"/>
                          </a:rPr>
                        </m:ctrlPr>
                      </m:sSubSupPr>
                      <m:e>
                        <m:r>
                          <a:rPr lang="en-US" altLang="zh-CN" sz="2000" b="0" i="1" smtClean="0">
                            <a:solidFill>
                              <a:prstClr val="black"/>
                            </a:solidFill>
                            <a:latin typeface="Cambria Math" panose="02040503050406030204" pitchFamily="18" charset="0"/>
                            <a:ea typeface="仿宋" panose="02010609060101010101" pitchFamily="49" charset="-122"/>
                            <a:cs typeface="+mn-cs"/>
                          </a:rPr>
                          <m:t>𝑟</m:t>
                        </m:r>
                      </m:e>
                      <m:sub>
                        <m:r>
                          <a:rPr lang="en-US" altLang="zh-CN" sz="2000" b="0" i="1" smtClean="0">
                            <a:solidFill>
                              <a:prstClr val="black"/>
                            </a:solidFill>
                            <a:latin typeface="Cambria Math" panose="02040503050406030204" pitchFamily="18" charset="0"/>
                            <a:ea typeface="仿宋" panose="02010609060101010101" pitchFamily="49" charset="-122"/>
                            <a:cs typeface="+mn-cs"/>
                          </a:rPr>
                          <m:t>𝑖</m:t>
                        </m:r>
                      </m:sub>
                      <m:sup>
                        <m:r>
                          <a:rPr lang="en-US" altLang="zh-CN" sz="2000" b="0" i="1" smtClean="0">
                            <a:solidFill>
                              <a:prstClr val="black"/>
                            </a:solidFill>
                            <a:latin typeface="Cambria Math" panose="02040503050406030204" pitchFamily="18" charset="0"/>
                            <a:cs typeface="+mn-cs"/>
                          </a:rPr>
                          <m:t>,</m:t>
                        </m:r>
                      </m:sup>
                    </m:sSubSup>
                  </m:oMath>
                </a14:m>
                <a:r>
                  <a:rPr lang="en-US" altLang="zh-CN" sz="2000" dirty="0">
                    <a:solidFill>
                      <a:prstClr val="black"/>
                    </a:solidFill>
                    <a:latin typeface="+mn-lt"/>
                    <a:ea typeface="仿宋" panose="02010609060101010101" pitchFamily="49" charset="-122"/>
                    <a:cs typeface="+mn-cs"/>
                  </a:rPr>
                  <a:t>=</a:t>
                </a:r>
                <a14:m>
                  <m:oMath xmlns:m="http://schemas.openxmlformats.org/officeDocument/2006/math">
                    <m:sSub>
                      <m:sSubPr>
                        <m:ctrlPr>
                          <a:rPr lang="en-US" altLang="zh-CN" sz="2000" i="1" dirty="0" smtClean="0">
                            <a:solidFill>
                              <a:prstClr val="black"/>
                            </a:solidFill>
                            <a:latin typeface="Cambria Math" panose="02040503050406030204" pitchFamily="18" charset="0"/>
                            <a:ea typeface="仿宋" panose="02010609060101010101" pitchFamily="49" charset="-122"/>
                            <a:cs typeface="+mn-cs"/>
                          </a:rPr>
                        </m:ctrlPr>
                      </m:sSubPr>
                      <m:e>
                        <m:r>
                          <a:rPr lang="en-US" altLang="zh-CN" sz="2000" b="0" i="1" dirty="0" smtClean="0">
                            <a:solidFill>
                              <a:prstClr val="black"/>
                            </a:solidFill>
                            <a:latin typeface="Cambria Math" panose="02040503050406030204" pitchFamily="18" charset="0"/>
                            <a:ea typeface="仿宋" panose="02010609060101010101" pitchFamily="49" charset="-122"/>
                            <a:cs typeface="+mn-cs"/>
                          </a:rPr>
                          <m:t>𝑟</m:t>
                        </m:r>
                      </m:e>
                      <m:sub>
                        <m:r>
                          <a:rPr lang="en-US" altLang="zh-CN" sz="2000" b="0" i="1" dirty="0" smtClean="0">
                            <a:solidFill>
                              <a:prstClr val="black"/>
                            </a:solidFill>
                            <a:latin typeface="Cambria Math" panose="02040503050406030204" pitchFamily="18" charset="0"/>
                            <a:ea typeface="仿宋" panose="02010609060101010101" pitchFamily="49" charset="-122"/>
                            <a:cs typeface="+mn-cs"/>
                          </a:rPr>
                          <m:t>𝑖</m:t>
                        </m:r>
                      </m:sub>
                    </m:sSub>
                    <m:r>
                      <a:rPr lang="en-US" altLang="zh-CN" sz="2000" b="0" i="1" dirty="0" smtClean="0">
                        <a:solidFill>
                          <a:prstClr val="black"/>
                        </a:solidFill>
                        <a:latin typeface="Cambria Math" panose="02040503050406030204" pitchFamily="18" charset="0"/>
                        <a:ea typeface="仿宋" panose="02010609060101010101" pitchFamily="49" charset="-122"/>
                        <a:cs typeface="+mn-cs"/>
                      </a:rPr>
                      <m:t>          (</m:t>
                    </m:r>
                    <m:r>
                      <a:rPr lang="en-US" altLang="zh-CN" sz="2000" b="0" i="1" dirty="0" smtClean="0">
                        <a:solidFill>
                          <a:prstClr val="black"/>
                        </a:solidFill>
                        <a:latin typeface="Cambria Math" panose="02040503050406030204" pitchFamily="18" charset="0"/>
                        <a:ea typeface="仿宋" panose="02010609060101010101" pitchFamily="49" charset="-122"/>
                        <a:cs typeface="+mn-cs"/>
                      </a:rPr>
                      <m:t>0</m:t>
                    </m:r>
                    <m:r>
                      <a:rPr lang="en-US" altLang="zh-CN" sz="2000" b="0" i="1" dirty="0" smtClean="0">
                        <a:solidFill>
                          <a:prstClr val="black"/>
                        </a:solidFill>
                        <a:latin typeface="Cambria Math" panose="02040503050406030204" pitchFamily="18" charset="0"/>
                        <a:ea typeface="Cambria Math" panose="02040503050406030204" pitchFamily="18" charset="0"/>
                        <a:cs typeface="+mn-cs"/>
                      </a:rPr>
                      <m:t>≤</m:t>
                    </m:r>
                    <m:r>
                      <a:rPr lang="en-US" altLang="zh-CN" sz="2000" b="0" i="1" dirty="0" smtClean="0">
                        <a:solidFill>
                          <a:prstClr val="black"/>
                        </a:solidFill>
                        <a:latin typeface="Cambria Math" panose="02040503050406030204" pitchFamily="18" charset="0"/>
                        <a:ea typeface="Cambria Math" panose="02040503050406030204" pitchFamily="18" charset="0"/>
                        <a:cs typeface="+mn-cs"/>
                      </a:rPr>
                      <m:t>𝑖</m:t>
                    </m:r>
                    <m:r>
                      <a:rPr lang="en-US" altLang="zh-CN" sz="2000" b="0" i="1" dirty="0" smtClean="0">
                        <a:solidFill>
                          <a:prstClr val="black"/>
                        </a:solidFill>
                        <a:latin typeface="Cambria Math" panose="02040503050406030204" pitchFamily="18" charset="0"/>
                        <a:ea typeface="Cambria Math" panose="02040503050406030204" pitchFamily="18" charset="0"/>
                        <a:cs typeface="+mn-cs"/>
                      </a:rPr>
                      <m:t>≤</m:t>
                    </m:r>
                    <m:r>
                      <a:rPr lang="en-US" altLang="zh-CN" sz="2000" b="0" i="1" dirty="0" smtClean="0">
                        <a:solidFill>
                          <a:prstClr val="black"/>
                        </a:solidFill>
                        <a:latin typeface="Cambria Math" panose="02040503050406030204" pitchFamily="18" charset="0"/>
                        <a:ea typeface="Cambria Math" panose="02040503050406030204" pitchFamily="18" charset="0"/>
                        <a:cs typeface="+mn-cs"/>
                      </a:rPr>
                      <m:t>𝑛</m:t>
                    </m:r>
                    <m:r>
                      <a:rPr lang="en-US" altLang="zh-CN" sz="2000" b="0" i="1" dirty="0" smtClean="0">
                        <a:solidFill>
                          <a:prstClr val="black"/>
                        </a:solidFill>
                        <a:latin typeface="Cambria Math" panose="02040503050406030204" pitchFamily="18" charset="0"/>
                        <a:ea typeface="仿宋" panose="02010609060101010101" pitchFamily="49" charset="-122"/>
                        <a:cs typeface="+mn-cs"/>
                      </a:rPr>
                      <m:t>)</m:t>
                    </m:r>
                  </m:oMath>
                </a14:m>
                <a:endParaRPr lang="en-US" altLang="zh-CN" sz="2000" dirty="0">
                  <a:solidFill>
                    <a:prstClr val="black"/>
                  </a:solidFill>
                  <a:latin typeface="+mn-lt"/>
                  <a:ea typeface="仿宋" panose="02010609060101010101" pitchFamily="49" charset="-122"/>
                  <a:cs typeface="+mn-cs"/>
                </a:endParaRPr>
              </a:p>
              <a:p>
                <a:pPr lvl="0" rtl="0" eaLnBrk="1" fontAlgn="auto" hangingPunct="1">
                  <a:spcBef>
                    <a:spcPts val="0"/>
                  </a:spcBef>
                  <a:spcAft>
                    <a:spcPts val="0"/>
                  </a:spcAft>
                </a:pPr>
                <a:r>
                  <a:rPr lang="en-US" altLang="zh-CN" sz="2000" b="1" dirty="0">
                    <a:solidFill>
                      <a:prstClr val="black"/>
                    </a:solidFill>
                    <a:ea typeface="仿宋" panose="02010609060101010101" pitchFamily="49" charset="-122"/>
                    <a:cs typeface="+mn-cs"/>
                  </a:rPr>
                  <a:t>     </a:t>
                </a:r>
                <a:endParaRPr kumimoji="0" lang="en-US" altLang="zh-CN" sz="2400" b="1" i="0" u="none" strike="noStrike" kern="120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endParaRPr>
              </a:p>
            </p:txBody>
          </p:sp>
        </mc:Choice>
        <mc:Fallback>
          <p:sp>
            <p:nvSpPr>
              <p:cNvPr id="7" name="文本框 6"/>
              <p:cNvSpPr txBox="1">
                <a:spLocks noRot="1" noChangeAspect="1" noMove="1" noResize="1" noEditPoints="1" noAdjustHandles="1" noChangeArrowheads="1" noChangeShapeType="1" noTextEdit="1"/>
              </p:cNvSpPr>
              <p:nvPr/>
            </p:nvSpPr>
            <p:spPr>
              <a:xfrm>
                <a:off x="203465" y="1524050"/>
                <a:ext cx="8754627" cy="4429867"/>
              </a:xfrm>
              <a:prstGeom prst="rect">
                <a:avLst/>
              </a:prstGeom>
              <a:blipFill rotWithShape="1">
                <a:blip r:embed="rId1"/>
                <a:stretch>
                  <a:fillRect l="-3" t="-1" r="2" b="4"/>
                </a:stretch>
              </a:blipFill>
            </p:spPr>
            <p:txBody>
              <a:bodyPr/>
              <a:lstStyle/>
              <a:p>
                <a:r>
                  <a:rPr lang="zh-CN" altLang="en-US">
                    <a:noFill/>
                  </a:rPr>
                  <a:t> </a:t>
                </a:r>
              </a:p>
            </p:txBody>
          </p:sp>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a:xfrm>
            <a:off x="6652578" y="104775"/>
            <a:ext cx="2300287" cy="685800"/>
          </a:xfrm>
        </p:spPr>
        <p:txBody>
          <a:bodyPr vert="horz" wrap="square" lIns="91440" tIns="45720" rIns="91440" bIns="45720" anchor="ctr"/>
          <a:lstStyle/>
          <a:p>
            <a:r>
              <a:rPr lang="zh-CN" altLang="en-US" sz="2400" dirty="0"/>
              <a:t>内容提要</a:t>
            </a:r>
            <a:endParaRPr lang="zh-CN" altLang="en-US" sz="2400" dirty="0"/>
          </a:p>
        </p:txBody>
      </p:sp>
      <p:sp>
        <p:nvSpPr>
          <p:cNvPr id="5" name="AutoShape 46"/>
          <p:cNvSpPr>
            <a:spLocks noChangeArrowheads="1"/>
          </p:cNvSpPr>
          <p:nvPr/>
        </p:nvSpPr>
        <p:spPr bwMode="ltGray">
          <a:xfrm rot="5400000">
            <a:off x="-2422525" y="14747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rgbClr val="C0C0C0">
                  <a:gamma/>
                  <a:tint val="45490"/>
                  <a:invGamma/>
                </a:srgbClr>
              </a:gs>
              <a:gs pos="50000">
                <a:srgbClr val="C0C0C0"/>
              </a:gs>
              <a:gs pos="100000">
                <a:srgbClr val="C0C0C0">
                  <a:gamma/>
                  <a:tint val="45490"/>
                  <a:invGamma/>
                </a:srgbClr>
              </a:gs>
            </a:gsLst>
            <a:lin ang="0" scaled="1"/>
          </a:gradFill>
          <a:ln w="9525" algn="ctr">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6" name="AutoShape 47"/>
          <p:cNvSpPr>
            <a:spLocks noChangeArrowheads="1"/>
          </p:cNvSpPr>
          <p:nvPr/>
        </p:nvSpPr>
        <p:spPr bwMode="ltGray">
          <a:xfrm rot="5400000" flipH="1">
            <a:off x="-2016919" y="1910556"/>
            <a:ext cx="4032250" cy="3929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gradFill rotWithShape="1">
            <a:gsLst>
              <a:gs pos="0">
                <a:srgbClr val="6699FF">
                  <a:alpha val="56000"/>
                </a:srgbClr>
              </a:gs>
              <a:gs pos="100000">
                <a:srgbClr val="6699FF">
                  <a:gamma/>
                  <a:tint val="0"/>
                  <a:invGamma/>
                  <a:alpha val="48000"/>
                </a:srgbClr>
              </a:gs>
            </a:gsLst>
            <a:lin ang="5400000" scaled="1"/>
          </a:gradFill>
          <a:ln w="0" algn="ctr">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8198" name="AutoShape 49"/>
          <p:cNvSpPr/>
          <p:nvPr/>
        </p:nvSpPr>
        <p:spPr>
          <a:xfrm>
            <a:off x="2242185" y="4801235"/>
            <a:ext cx="5530850" cy="647065"/>
          </a:xfrm>
          <a:prstGeom prst="roundRect">
            <a:avLst>
              <a:gd name="adj" fmla="val 50000"/>
            </a:avLst>
          </a:prstGeom>
          <a:noFill/>
          <a:ln w="28575" cap="flat" cmpd="sng">
            <a:solidFill>
              <a:srgbClr val="C0C0C0"/>
            </a:solidFill>
            <a:prstDash val="solid"/>
            <a:headEnd type="none" w="med" len="med"/>
            <a:tailEnd type="none" w="med" len="med"/>
          </a:ln>
        </p:spPr>
        <p:txBody>
          <a:bodyPr wrap="none" anchor="ctr"/>
          <a:lstStyle/>
          <a:p>
            <a:pPr>
              <a:defRPr/>
            </a:pPr>
            <a:r>
              <a:rPr lang="en-US" altLang="zh-CN" sz="2800" b="1" kern="0" dirty="0">
                <a:cs typeface="+mn-cs"/>
                <a:sym typeface="+mn-ea"/>
              </a:rPr>
              <a:t>RS</a:t>
            </a:r>
            <a:r>
              <a:rPr lang="zh-CN" altLang="en-US" sz="2800" b="1" kern="0" dirty="0">
                <a:cs typeface="+mn-cs"/>
                <a:sym typeface="+mn-ea"/>
              </a:rPr>
              <a:t>码的设计与思考</a:t>
            </a:r>
            <a:endParaRPr lang="zh-CN" altLang="en-US" sz="2800" b="1" kern="0" dirty="0">
              <a:cs typeface="+mn-cs"/>
              <a:sym typeface="+mn-ea"/>
            </a:endParaRPr>
          </a:p>
        </p:txBody>
      </p:sp>
      <p:sp>
        <p:nvSpPr>
          <p:cNvPr id="9" name="AutoShape 50"/>
          <p:cNvSpPr>
            <a:spLocks noChangeArrowheads="1"/>
          </p:cNvSpPr>
          <p:nvPr/>
        </p:nvSpPr>
        <p:spPr bwMode="gray">
          <a:xfrm>
            <a:off x="2438400" y="3837305"/>
            <a:ext cx="6172200" cy="647065"/>
          </a:xfrm>
          <a:prstGeom prst="roundRect">
            <a:avLst>
              <a:gd name="adj" fmla="val 50000"/>
            </a:avLst>
          </a:prstGeom>
          <a:noFill/>
          <a:ln w="28575" algn="ctr">
            <a:solidFill>
              <a:srgbClr val="C0C0C0"/>
            </a:solidFill>
            <a:round/>
          </a:ln>
          <a:effectLst/>
        </p:spPr>
        <p:txBody>
          <a:bodyPr wrap="none" anchor="ctr"/>
          <a:lstStyle/>
          <a:p>
            <a:pPr marR="0" lvl="0" rtl="0">
              <a:buClrTx/>
              <a:buSzTx/>
              <a:defRPr/>
            </a:pPr>
            <a:r>
              <a:rPr lang="en-US" altLang="zh-CN" sz="2800" b="1" kern="0" dirty="0">
                <a:solidFill>
                  <a:schemeClr val="bg1">
                    <a:lumMod val="75000"/>
                  </a:schemeClr>
                </a:solidFill>
                <a:cs typeface="+mn-cs"/>
                <a:sym typeface="+mn-ea"/>
              </a:rPr>
              <a:t>RS</a:t>
            </a:r>
            <a:r>
              <a:rPr lang="zh-CN" altLang="en-US" sz="2800" b="1" kern="0" dirty="0">
                <a:solidFill>
                  <a:schemeClr val="bg1">
                    <a:lumMod val="75000"/>
                  </a:schemeClr>
                </a:solidFill>
                <a:cs typeface="+mn-cs"/>
                <a:sym typeface="+mn-ea"/>
              </a:rPr>
              <a:t>码的译码</a:t>
            </a:r>
            <a:endParaRPr lang="zh-CN" altLang="en-US" sz="2800" b="1" kern="0" dirty="0">
              <a:solidFill>
                <a:schemeClr val="bg1">
                  <a:lumMod val="75000"/>
                </a:schemeClr>
              </a:solidFill>
              <a:cs typeface="+mn-cs"/>
              <a:sym typeface="+mn-ea"/>
            </a:endParaRPr>
          </a:p>
        </p:txBody>
      </p:sp>
      <p:sp>
        <p:nvSpPr>
          <p:cNvPr id="10" name="AutoShape 51"/>
          <p:cNvSpPr>
            <a:spLocks noChangeArrowheads="1"/>
          </p:cNvSpPr>
          <p:nvPr/>
        </p:nvSpPr>
        <p:spPr bwMode="gray">
          <a:xfrm>
            <a:off x="2437130" y="2893060"/>
            <a:ext cx="5486400" cy="698500"/>
          </a:xfrm>
          <a:prstGeom prst="roundRect">
            <a:avLst>
              <a:gd name="adj" fmla="val 50000"/>
            </a:avLst>
          </a:prstGeom>
          <a:noFill/>
          <a:ln w="28575" algn="ctr">
            <a:solidFill>
              <a:srgbClr val="C0C0C0"/>
            </a:solidFill>
            <a:round/>
          </a:ln>
          <a:effectLst/>
        </p:spPr>
        <p:txBody>
          <a:bodyPr wrap="none" anchor="ctr"/>
          <a:lstStyle/>
          <a:p>
            <a:pPr rtl="0">
              <a:defRPr/>
            </a:pPr>
            <a:r>
              <a:rPr lang="en-US" altLang="zh-CN" sz="2800" b="1" kern="0" dirty="0">
                <a:solidFill>
                  <a:schemeClr val="bg1">
                    <a:lumMod val="75000"/>
                  </a:schemeClr>
                </a:solidFill>
                <a:cs typeface="+mn-cs"/>
              </a:rPr>
              <a:t>RS</a:t>
            </a:r>
            <a:r>
              <a:rPr lang="zh-CN" altLang="en-US" sz="2800" b="1" kern="0" dirty="0">
                <a:solidFill>
                  <a:schemeClr val="bg1">
                    <a:lumMod val="75000"/>
                  </a:schemeClr>
                </a:solidFill>
                <a:cs typeface="+mn-cs"/>
              </a:rPr>
              <a:t>码的编码</a:t>
            </a:r>
            <a:endParaRPr lang="zh-CN" altLang="en-US" sz="2800" b="1" kern="0" dirty="0">
              <a:solidFill>
                <a:schemeClr val="bg1">
                  <a:lumMod val="75000"/>
                </a:schemeClr>
              </a:solidFill>
              <a:cs typeface="+mn-cs"/>
            </a:endParaRPr>
          </a:p>
        </p:txBody>
      </p:sp>
      <p:sp>
        <p:nvSpPr>
          <p:cNvPr id="11" name="AutoShape 52"/>
          <p:cNvSpPr>
            <a:spLocks noChangeArrowheads="1"/>
          </p:cNvSpPr>
          <p:nvPr/>
        </p:nvSpPr>
        <p:spPr bwMode="gray">
          <a:xfrm>
            <a:off x="1840865" y="1821180"/>
            <a:ext cx="5426710" cy="675005"/>
          </a:xfrm>
          <a:prstGeom prst="roundRect">
            <a:avLst>
              <a:gd name="adj" fmla="val 50000"/>
            </a:avLst>
          </a:prstGeom>
          <a:noFill/>
          <a:ln w="28575" algn="ctr">
            <a:solidFill>
              <a:srgbClr val="C0C0C0"/>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en-US" altLang="zh-CN" sz="2800" b="1" kern="0" dirty="0">
                <a:solidFill>
                  <a:schemeClr val="bg1">
                    <a:lumMod val="75000"/>
                  </a:schemeClr>
                </a:solidFill>
                <a:cs typeface="+mn-cs"/>
              </a:rPr>
              <a:t>RS</a:t>
            </a:r>
            <a:r>
              <a:rPr lang="zh-CN" altLang="en-US" sz="2800" b="1" kern="0" dirty="0">
                <a:solidFill>
                  <a:schemeClr val="bg1">
                    <a:lumMod val="75000"/>
                  </a:schemeClr>
                </a:solidFill>
                <a:cs typeface="+mn-cs"/>
              </a:rPr>
              <a:t>码的现实应用</a:t>
            </a:r>
            <a:endParaRPr lang="zh-CN" altLang="en-US" sz="2800" b="1" kern="0" dirty="0">
              <a:solidFill>
                <a:schemeClr val="bg1">
                  <a:lumMod val="75000"/>
                </a:schemeClr>
              </a:solidFill>
              <a:cs typeface="+mn-cs"/>
            </a:endParaRPr>
          </a:p>
        </p:txBody>
      </p:sp>
      <p:grpSp>
        <p:nvGrpSpPr>
          <p:cNvPr id="8202" name="Group 53"/>
          <p:cNvGrpSpPr/>
          <p:nvPr/>
        </p:nvGrpSpPr>
        <p:grpSpPr>
          <a:xfrm>
            <a:off x="1523365" y="1985328"/>
            <a:ext cx="381000" cy="381000"/>
            <a:chOff x="2078" y="1680"/>
            <a:chExt cx="1615" cy="1615"/>
          </a:xfrm>
        </p:grpSpPr>
        <p:sp>
          <p:nvSpPr>
            <p:cNvPr id="13" name="Oval 54"/>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4" name="Oval 55"/>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5" name="Oval 56"/>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6" name="Oval 57"/>
            <p:cNvSpPr>
              <a:spLocks noChangeArrowheads="1"/>
            </p:cNvSpPr>
            <p:nvPr/>
          </p:nvSpPr>
          <p:spPr bwMode="gray">
            <a:xfrm>
              <a:off x="2253" y="1855"/>
              <a:ext cx="1265" cy="1265"/>
            </a:xfrm>
            <a:prstGeom prst="ellipse">
              <a:avLst/>
            </a:prstGeom>
            <a:gradFill rotWithShape="1">
              <a:gsLst>
                <a:gs pos="0">
                  <a:srgbClr val="FFCC00">
                    <a:gamma/>
                    <a:shade val="0"/>
                    <a:invGamma/>
                  </a:srgbClr>
                </a:gs>
                <a:gs pos="100000">
                  <a:srgbClr val="FFCC00"/>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7" name="Oval 58"/>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8" name="Oval 59"/>
            <p:cNvSpPr>
              <a:spLocks noChangeArrowheads="1"/>
            </p:cNvSpPr>
            <p:nvPr/>
          </p:nvSpPr>
          <p:spPr bwMode="gray">
            <a:xfrm>
              <a:off x="2334" y="1936"/>
              <a:ext cx="1097" cy="1104"/>
            </a:xfrm>
            <a:prstGeom prst="ellipse">
              <a:avLst/>
            </a:prstGeom>
            <a:gradFill rotWithShape="1">
              <a:gsLst>
                <a:gs pos="0">
                  <a:srgbClr val="FFCC00"/>
                </a:gs>
                <a:gs pos="100000">
                  <a:srgbClr val="FFCC00">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8203" name="Group 60"/>
          <p:cNvGrpSpPr/>
          <p:nvPr/>
        </p:nvGrpSpPr>
        <p:grpSpPr>
          <a:xfrm>
            <a:off x="2056765" y="3074988"/>
            <a:ext cx="381000" cy="381000"/>
            <a:chOff x="2078" y="1680"/>
            <a:chExt cx="1615" cy="1615"/>
          </a:xfrm>
        </p:grpSpPr>
        <p:sp>
          <p:nvSpPr>
            <p:cNvPr id="20" name="Oval 61"/>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1" name="Oval 62"/>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2" name="Oval 63"/>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3" name="Oval 64"/>
            <p:cNvSpPr>
              <a:spLocks noChangeArrowheads="1"/>
            </p:cNvSpPr>
            <p:nvPr/>
          </p:nvSpPr>
          <p:spPr bwMode="gray">
            <a:xfrm>
              <a:off x="2253" y="1855"/>
              <a:ext cx="1265" cy="1265"/>
            </a:xfrm>
            <a:prstGeom prst="ellipse">
              <a:avLst/>
            </a:prstGeom>
            <a:gradFill rotWithShape="1">
              <a:gsLst>
                <a:gs pos="0">
                  <a:srgbClr val="48BE67">
                    <a:gamma/>
                    <a:shade val="0"/>
                    <a:invGamma/>
                  </a:srgbClr>
                </a:gs>
                <a:gs pos="100000">
                  <a:srgbClr val="48BE67"/>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4" name="Oval 65"/>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5" name="Oval 66"/>
            <p:cNvSpPr>
              <a:spLocks noChangeArrowheads="1"/>
            </p:cNvSpPr>
            <p:nvPr/>
          </p:nvSpPr>
          <p:spPr bwMode="gray">
            <a:xfrm>
              <a:off x="2334" y="1936"/>
              <a:ext cx="1097" cy="1104"/>
            </a:xfrm>
            <a:prstGeom prst="ellipse">
              <a:avLst/>
            </a:prstGeom>
            <a:gradFill rotWithShape="1">
              <a:gsLst>
                <a:gs pos="0">
                  <a:srgbClr val="48BE67"/>
                </a:gs>
                <a:gs pos="100000">
                  <a:srgbClr val="48BE67">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8204" name="Group 67"/>
          <p:cNvGrpSpPr/>
          <p:nvPr/>
        </p:nvGrpSpPr>
        <p:grpSpPr>
          <a:xfrm>
            <a:off x="2133600" y="3913188"/>
            <a:ext cx="381000" cy="381000"/>
            <a:chOff x="2078" y="1680"/>
            <a:chExt cx="1615" cy="1615"/>
          </a:xfrm>
        </p:grpSpPr>
        <p:sp>
          <p:nvSpPr>
            <p:cNvPr id="27" name="Oval 68"/>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8" name="Oval 69"/>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9" name="Oval 70"/>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0" name="Oval 71"/>
            <p:cNvSpPr>
              <a:spLocks noChangeArrowheads="1"/>
            </p:cNvSpPr>
            <p:nvPr/>
          </p:nvSpPr>
          <p:spPr bwMode="gray">
            <a:xfrm>
              <a:off x="2253" y="1855"/>
              <a:ext cx="1265" cy="1265"/>
            </a:xfrm>
            <a:prstGeom prst="ellipse">
              <a:avLst/>
            </a:prstGeom>
            <a:gradFill rotWithShape="1">
              <a:gsLst>
                <a:gs pos="0">
                  <a:srgbClr val="21B3E1"/>
                </a:gs>
                <a:gs pos="100000">
                  <a:srgbClr val="21B3E1">
                    <a:gamma/>
                    <a:shade val="46275"/>
                    <a:invGamma/>
                  </a:srgbClr>
                </a:gs>
              </a:gsLst>
              <a:lin ang="54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1" name="Oval 72"/>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2" name="Oval 73"/>
            <p:cNvSpPr>
              <a:spLocks noChangeArrowheads="1"/>
            </p:cNvSpPr>
            <p:nvPr/>
          </p:nvSpPr>
          <p:spPr bwMode="gray">
            <a:xfrm>
              <a:off x="2334" y="1936"/>
              <a:ext cx="1097" cy="1104"/>
            </a:xfrm>
            <a:prstGeom prst="ellipse">
              <a:avLst/>
            </a:prstGeom>
            <a:gradFill rotWithShape="1">
              <a:gsLst>
                <a:gs pos="0">
                  <a:srgbClr val="21B3E1"/>
                </a:gs>
                <a:gs pos="100000">
                  <a:srgbClr val="21B3E1">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8205" name="Group 74"/>
          <p:cNvGrpSpPr/>
          <p:nvPr/>
        </p:nvGrpSpPr>
        <p:grpSpPr>
          <a:xfrm>
            <a:off x="1905635" y="4826953"/>
            <a:ext cx="381000" cy="381000"/>
            <a:chOff x="2078" y="1680"/>
            <a:chExt cx="1615" cy="1615"/>
          </a:xfrm>
        </p:grpSpPr>
        <p:sp>
          <p:nvSpPr>
            <p:cNvPr id="34" name="Oval 75"/>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5" name="Oval 76"/>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6" name="Oval 77"/>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7" name="Oval 78"/>
            <p:cNvSpPr>
              <a:spLocks noChangeArrowheads="1"/>
            </p:cNvSpPr>
            <p:nvPr/>
          </p:nvSpPr>
          <p:spPr bwMode="gray">
            <a:xfrm>
              <a:off x="2253" y="1855"/>
              <a:ext cx="1265" cy="1265"/>
            </a:xfrm>
            <a:prstGeom prst="ellipse">
              <a:avLst/>
            </a:prstGeom>
            <a:gradFill rotWithShape="1">
              <a:gsLst>
                <a:gs pos="0">
                  <a:srgbClr val="8D67E1">
                    <a:gamma/>
                    <a:shade val="0"/>
                    <a:invGamma/>
                  </a:srgbClr>
                </a:gs>
                <a:gs pos="100000">
                  <a:srgbClr val="8D67E1"/>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8" name="Oval 79"/>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9" name="Oval 80"/>
            <p:cNvSpPr>
              <a:spLocks noChangeArrowheads="1"/>
            </p:cNvSpPr>
            <p:nvPr/>
          </p:nvSpPr>
          <p:spPr bwMode="gray">
            <a:xfrm>
              <a:off x="2334" y="1936"/>
              <a:ext cx="1097" cy="1104"/>
            </a:xfrm>
            <a:prstGeom prst="ellipse">
              <a:avLst/>
            </a:prstGeom>
            <a:gradFill rotWithShape="1">
              <a:gsLst>
                <a:gs pos="0">
                  <a:srgbClr val="8D67E1"/>
                </a:gs>
                <a:gs pos="100000">
                  <a:srgbClr val="8D67E1">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05229" y="104775"/>
            <a:ext cx="5372072" cy="685800"/>
          </a:xfrm>
        </p:spPr>
        <p:txBody>
          <a:bodyPr/>
          <a:lstStyle/>
          <a:p>
            <a:r>
              <a:rPr lang="en-US" altLang="zh-CN" sz="2400" dirty="0"/>
              <a:t>R-S</a:t>
            </a:r>
            <a:r>
              <a:rPr lang="zh-CN" altLang="en-US" sz="2400" dirty="0"/>
              <a:t>码是一种重要的纠删码</a:t>
            </a:r>
            <a:endParaRPr lang="zh-CN" altLang="en-US" sz="2400" dirty="0"/>
          </a:p>
        </p:txBody>
      </p:sp>
      <p:sp>
        <p:nvSpPr>
          <p:cNvPr id="3" name="内容占位符 2"/>
          <p:cNvSpPr>
            <a:spLocks noGrp="1"/>
          </p:cNvSpPr>
          <p:nvPr>
            <p:ph idx="1"/>
          </p:nvPr>
        </p:nvSpPr>
        <p:spPr>
          <a:xfrm>
            <a:off x="450850" y="931545"/>
            <a:ext cx="8229902" cy="5164455"/>
          </a:xfrm>
        </p:spPr>
        <p:txBody>
          <a:bodyPr/>
          <a:lstStyle/>
          <a:p>
            <a:pPr marL="0" indent="0">
              <a:buNone/>
            </a:pPr>
            <a:r>
              <a:rPr lang="zh-CN" altLang="en-US" dirty="0"/>
              <a:t> </a:t>
            </a:r>
            <a:endParaRPr lang="zh-CN" altLang="en-US" dirty="0"/>
          </a:p>
        </p:txBody>
      </p:sp>
      <p:sp>
        <p:nvSpPr>
          <p:cNvPr id="5" name="文本框 4"/>
          <p:cNvSpPr txBox="1"/>
          <p:nvPr/>
        </p:nvSpPr>
        <p:spPr>
          <a:xfrm>
            <a:off x="463248" y="1143060"/>
            <a:ext cx="8217504" cy="5016758"/>
          </a:xfrm>
          <a:prstGeom prst="rect">
            <a:avLst/>
          </a:prstGeom>
          <a:noFill/>
        </p:spPr>
        <p:txBody>
          <a:bodyPr wrap="square">
            <a:spAutoFit/>
          </a:bodyPr>
          <a:lstStyle/>
          <a:p>
            <a:pPr marL="342900" indent="-342900" algn="l">
              <a:buFont typeface="Wingdings" panose="05000000000000000000" pitchFamily="2" charset="2"/>
              <a:buChar char="l"/>
            </a:pPr>
            <a:r>
              <a:rPr lang="en-US" altLang="zh-CN" sz="2000" b="0" i="1" dirty="0">
                <a:solidFill>
                  <a:srgbClr val="2B2B2B"/>
                </a:solidFill>
                <a:effectLst/>
                <a:latin typeface="+mn-lt"/>
                <a:ea typeface="+mn-ea"/>
              </a:rPr>
              <a:t>Erasure Code</a:t>
            </a:r>
            <a:r>
              <a:rPr lang="zh-CN" altLang="en-US" sz="2000" b="0" i="0" dirty="0">
                <a:solidFill>
                  <a:srgbClr val="2B2B2B"/>
                </a:solidFill>
                <a:effectLst/>
                <a:latin typeface="+mn-ea"/>
                <a:ea typeface="+mn-ea"/>
              </a:rPr>
              <a:t>（简称 </a:t>
            </a:r>
            <a:r>
              <a:rPr lang="en-US" altLang="zh-CN" sz="2000" b="0" i="1" dirty="0">
                <a:solidFill>
                  <a:srgbClr val="2B2B2B"/>
                </a:solidFill>
                <a:effectLst/>
                <a:latin typeface="+mn-lt"/>
                <a:ea typeface="+mn-ea"/>
              </a:rPr>
              <a:t>EC</a:t>
            </a:r>
            <a:r>
              <a:rPr lang="zh-CN" altLang="en-US" sz="2000" b="0" i="0" dirty="0">
                <a:solidFill>
                  <a:srgbClr val="2B2B2B"/>
                </a:solidFill>
                <a:effectLst/>
                <a:latin typeface="+mn-ea"/>
                <a:ea typeface="+mn-ea"/>
              </a:rPr>
              <a:t>），即纠删码，主要应用在网络传输中避免包的丢失，存储系统利用它来提高存储、可靠性。</a:t>
            </a:r>
            <a:r>
              <a:rPr lang="zh-CN" altLang="en-US" sz="2000" b="0" i="0" dirty="0">
                <a:solidFill>
                  <a:srgbClr val="00B0F0"/>
                </a:solidFill>
                <a:effectLst/>
                <a:latin typeface="+mn-ea"/>
                <a:ea typeface="+mn-ea"/>
              </a:rPr>
              <a:t>纠删码只能容忍数据丢失，无法容忍数据篡改</a:t>
            </a:r>
            <a:r>
              <a:rPr lang="zh-CN" altLang="en-US" sz="2000" b="0" i="0" dirty="0">
                <a:solidFill>
                  <a:srgbClr val="2B2B2B"/>
                </a:solidFill>
                <a:effectLst/>
                <a:latin typeface="+mn-ea"/>
                <a:ea typeface="+mn-ea"/>
              </a:rPr>
              <a:t>，纠删码正是得名与此。</a:t>
            </a:r>
            <a:endParaRPr lang="en-US" altLang="zh-CN" sz="2000" b="0" i="0" dirty="0">
              <a:solidFill>
                <a:srgbClr val="2B2B2B"/>
              </a:solidFill>
              <a:effectLst/>
              <a:latin typeface="+mn-ea"/>
              <a:ea typeface="+mn-ea"/>
            </a:endParaRPr>
          </a:p>
          <a:p>
            <a:pPr algn="l"/>
            <a:endParaRPr lang="en-US" altLang="zh-CN" sz="2000" b="0" i="0" dirty="0">
              <a:solidFill>
                <a:srgbClr val="2B2B2B"/>
              </a:solidFill>
              <a:effectLst/>
              <a:latin typeface="+mn-ea"/>
              <a:ea typeface="+mn-ea"/>
            </a:endParaRPr>
          </a:p>
          <a:p>
            <a:pPr algn="l"/>
            <a:endParaRPr lang="en-US" altLang="zh-CN" sz="2000" b="0" i="0" dirty="0">
              <a:solidFill>
                <a:srgbClr val="2B2B2B"/>
              </a:solidFill>
              <a:effectLst/>
              <a:latin typeface="+mn-ea"/>
              <a:ea typeface="+mn-ea"/>
            </a:endParaRPr>
          </a:p>
          <a:p>
            <a:pPr algn="l"/>
            <a:endParaRPr lang="zh-CN" altLang="en-US" sz="2000" b="0" i="0" dirty="0">
              <a:solidFill>
                <a:srgbClr val="2B2B2B"/>
              </a:solidFill>
              <a:effectLst/>
              <a:latin typeface="+mn-ea"/>
              <a:ea typeface="+mn-ea"/>
            </a:endParaRPr>
          </a:p>
          <a:p>
            <a:pPr marL="342900" indent="-342900" algn="l">
              <a:buFont typeface="Wingdings" panose="05000000000000000000" pitchFamily="2" charset="2"/>
              <a:buChar char="l"/>
            </a:pPr>
            <a:r>
              <a:rPr lang="en-US" altLang="zh-CN" sz="2000" b="0" i="1" dirty="0">
                <a:solidFill>
                  <a:srgbClr val="2B2B2B"/>
                </a:solidFill>
                <a:effectLst/>
                <a:latin typeface="+mn-lt"/>
                <a:ea typeface="+mn-ea"/>
              </a:rPr>
              <a:t>EC</a:t>
            </a:r>
            <a:r>
              <a:rPr lang="zh-CN" altLang="en-US" sz="2000" b="0" i="0" dirty="0">
                <a:solidFill>
                  <a:srgbClr val="2B2B2B"/>
                </a:solidFill>
                <a:effectLst/>
                <a:latin typeface="+mn-ea"/>
                <a:ea typeface="+mn-ea"/>
              </a:rPr>
              <a:t>的定义：</a:t>
            </a:r>
            <a:r>
              <a:rPr lang="en-US" altLang="zh-CN" sz="2000" b="0" i="1" dirty="0">
                <a:solidFill>
                  <a:srgbClr val="2B2B2B"/>
                </a:solidFill>
                <a:effectLst/>
                <a:latin typeface="+mn-lt"/>
                <a:ea typeface="+mn-ea"/>
              </a:rPr>
              <a:t>Erasure Code </a:t>
            </a:r>
            <a:r>
              <a:rPr lang="zh-CN" altLang="en-US" sz="2000" b="0" i="0" dirty="0">
                <a:solidFill>
                  <a:srgbClr val="2B2B2B"/>
                </a:solidFill>
                <a:effectLst/>
                <a:latin typeface="+mn-ea"/>
                <a:ea typeface="+mn-ea"/>
              </a:rPr>
              <a:t>是一种编码技术，它可以将 </a:t>
            </a:r>
            <a:r>
              <a:rPr lang="en-US" altLang="zh-CN" sz="2000" i="1" dirty="0">
                <a:solidFill>
                  <a:srgbClr val="2B2B2B"/>
                </a:solidFill>
                <a:latin typeface="+mn-lt"/>
                <a:ea typeface="+mn-ea"/>
              </a:rPr>
              <a:t>k</a:t>
            </a:r>
            <a:r>
              <a:rPr lang="en-US" altLang="zh-CN" sz="2000" b="0" i="1" dirty="0">
                <a:solidFill>
                  <a:srgbClr val="2B2B2B"/>
                </a:solidFill>
                <a:effectLst/>
                <a:latin typeface="+mn-lt"/>
                <a:ea typeface="+mn-ea"/>
              </a:rPr>
              <a:t> </a:t>
            </a:r>
            <a:r>
              <a:rPr lang="zh-CN" altLang="en-US" sz="2000" b="0" i="0" dirty="0">
                <a:solidFill>
                  <a:srgbClr val="2B2B2B"/>
                </a:solidFill>
                <a:effectLst/>
                <a:latin typeface="+mn-ea"/>
                <a:ea typeface="+mn-ea"/>
              </a:rPr>
              <a:t>份原始数据，增加 </a:t>
            </a:r>
            <a:r>
              <a:rPr lang="en-US" altLang="zh-CN" sz="2000" i="1" dirty="0">
                <a:solidFill>
                  <a:srgbClr val="2B2B2B"/>
                </a:solidFill>
                <a:latin typeface="+mn-lt"/>
                <a:ea typeface="+mn-ea"/>
              </a:rPr>
              <a:t>p</a:t>
            </a:r>
            <a:r>
              <a:rPr lang="en-US" altLang="zh-CN" sz="2000" b="0" i="0" dirty="0">
                <a:solidFill>
                  <a:srgbClr val="2B2B2B"/>
                </a:solidFill>
                <a:effectLst/>
                <a:latin typeface="+mn-ea"/>
                <a:ea typeface="+mn-ea"/>
              </a:rPr>
              <a:t> </a:t>
            </a:r>
            <a:r>
              <a:rPr lang="zh-CN" altLang="en-US" sz="2000" b="0" i="0" dirty="0">
                <a:solidFill>
                  <a:srgbClr val="2B2B2B"/>
                </a:solidFill>
                <a:effectLst/>
                <a:latin typeface="+mn-ea"/>
                <a:ea typeface="+mn-ea"/>
              </a:rPr>
              <a:t>份数据，并能通过 </a:t>
            </a:r>
            <a:r>
              <a:rPr lang="en-US" altLang="zh-CN" sz="2000" i="1" dirty="0" err="1">
                <a:solidFill>
                  <a:srgbClr val="2B2B2B"/>
                </a:solidFill>
                <a:latin typeface="+mn-lt"/>
                <a:ea typeface="+mn-ea"/>
              </a:rPr>
              <a:t>k</a:t>
            </a:r>
            <a:r>
              <a:rPr lang="en-US" altLang="zh-CN" sz="2000" b="0" i="1" dirty="0" err="1">
                <a:solidFill>
                  <a:srgbClr val="2B2B2B"/>
                </a:solidFill>
                <a:effectLst/>
                <a:latin typeface="+mn-lt"/>
                <a:ea typeface="+mn-ea"/>
              </a:rPr>
              <a:t>+p</a:t>
            </a:r>
            <a:r>
              <a:rPr lang="en-US" altLang="zh-CN" sz="2000" b="0" i="1" dirty="0">
                <a:solidFill>
                  <a:srgbClr val="2B2B2B"/>
                </a:solidFill>
                <a:effectLst/>
                <a:latin typeface="+mn-lt"/>
                <a:ea typeface="+mn-ea"/>
              </a:rPr>
              <a:t> </a:t>
            </a:r>
            <a:r>
              <a:rPr lang="zh-CN" altLang="en-US" sz="2000" b="0" i="0" dirty="0">
                <a:solidFill>
                  <a:srgbClr val="2B2B2B"/>
                </a:solidFill>
                <a:effectLst/>
                <a:latin typeface="+mn-ea"/>
                <a:ea typeface="+mn-ea"/>
              </a:rPr>
              <a:t>份中的任意 </a:t>
            </a:r>
            <a:r>
              <a:rPr lang="en-US" altLang="zh-CN" sz="2000" b="0" i="1" dirty="0">
                <a:solidFill>
                  <a:srgbClr val="2B2B2B"/>
                </a:solidFill>
                <a:effectLst/>
                <a:latin typeface="+mn-lt"/>
                <a:ea typeface="+mn-ea"/>
              </a:rPr>
              <a:t>k</a:t>
            </a:r>
            <a:r>
              <a:rPr lang="en-US" altLang="zh-CN" sz="2000" b="0" i="0" dirty="0">
                <a:solidFill>
                  <a:srgbClr val="2B2B2B"/>
                </a:solidFill>
                <a:effectLst/>
                <a:latin typeface="+mn-ea"/>
                <a:ea typeface="+mn-ea"/>
              </a:rPr>
              <a:t> </a:t>
            </a:r>
            <a:r>
              <a:rPr lang="zh-CN" altLang="en-US" sz="2000" b="0" i="0" dirty="0">
                <a:solidFill>
                  <a:srgbClr val="2B2B2B"/>
                </a:solidFill>
                <a:effectLst/>
                <a:latin typeface="+mn-ea"/>
                <a:ea typeface="+mn-ea"/>
              </a:rPr>
              <a:t>份数据，还原为原始数据。</a:t>
            </a:r>
            <a:r>
              <a:rPr lang="zh-CN" altLang="en-US" sz="2000" b="0" i="0" dirty="0">
                <a:solidFill>
                  <a:srgbClr val="00B0F0"/>
                </a:solidFill>
                <a:effectLst/>
                <a:latin typeface="+mn-ea"/>
                <a:ea typeface="+mn-ea"/>
              </a:rPr>
              <a:t>即如果有任意小于等于 </a:t>
            </a:r>
            <a:r>
              <a:rPr lang="en-US" altLang="zh-CN" sz="2000" b="0" i="1" dirty="0">
                <a:solidFill>
                  <a:srgbClr val="00B0F0"/>
                </a:solidFill>
                <a:effectLst/>
                <a:latin typeface="+mn-lt"/>
                <a:ea typeface="+mn-ea"/>
              </a:rPr>
              <a:t>p</a:t>
            </a:r>
            <a:r>
              <a:rPr lang="en-US" altLang="zh-CN" sz="2000" b="0" i="0" dirty="0">
                <a:solidFill>
                  <a:srgbClr val="00B0F0"/>
                </a:solidFill>
                <a:effectLst/>
                <a:latin typeface="+mn-ea"/>
                <a:ea typeface="+mn-ea"/>
              </a:rPr>
              <a:t> </a:t>
            </a:r>
            <a:r>
              <a:rPr lang="zh-CN" altLang="en-US" sz="2000" b="0" i="0" dirty="0">
                <a:solidFill>
                  <a:srgbClr val="00B0F0"/>
                </a:solidFill>
                <a:effectLst/>
                <a:latin typeface="+mn-ea"/>
                <a:ea typeface="+mn-ea"/>
              </a:rPr>
              <a:t>份的数据失效，仍然能通过剩下的 </a:t>
            </a:r>
            <a:r>
              <a:rPr lang="en-US" altLang="zh-CN" sz="2000" b="0" i="1" dirty="0">
                <a:solidFill>
                  <a:srgbClr val="00B0F0"/>
                </a:solidFill>
                <a:effectLst/>
                <a:latin typeface="+mn-lt"/>
                <a:ea typeface="+mn-ea"/>
              </a:rPr>
              <a:t>k</a:t>
            </a:r>
            <a:r>
              <a:rPr lang="en-US" altLang="zh-CN" sz="2000" b="0" i="0" dirty="0">
                <a:solidFill>
                  <a:srgbClr val="00B0F0"/>
                </a:solidFill>
                <a:effectLst/>
                <a:latin typeface="+mn-ea"/>
                <a:ea typeface="+mn-ea"/>
              </a:rPr>
              <a:t> </a:t>
            </a:r>
            <a:r>
              <a:rPr lang="zh-CN" altLang="en-US" sz="2000" b="0" i="0" dirty="0">
                <a:solidFill>
                  <a:srgbClr val="00B0F0"/>
                </a:solidFill>
                <a:effectLst/>
                <a:latin typeface="+mn-ea"/>
                <a:ea typeface="+mn-ea"/>
              </a:rPr>
              <a:t>份数据还原出来</a:t>
            </a:r>
            <a:r>
              <a:rPr lang="zh-CN" altLang="en-US" sz="2000" b="0" i="0" dirty="0">
                <a:solidFill>
                  <a:srgbClr val="2B2B2B"/>
                </a:solidFill>
                <a:effectLst/>
                <a:latin typeface="+mn-ea"/>
                <a:ea typeface="+mn-ea"/>
              </a:rPr>
              <a:t>。</a:t>
            </a:r>
            <a:endParaRPr lang="en-US" altLang="zh-CN" sz="2000" b="0" i="0" dirty="0">
              <a:solidFill>
                <a:srgbClr val="2B2B2B"/>
              </a:solidFill>
              <a:effectLst/>
              <a:latin typeface="+mn-ea"/>
              <a:ea typeface="+mn-ea"/>
            </a:endParaRPr>
          </a:p>
          <a:p>
            <a:pPr marL="342900" indent="-342900" algn="l">
              <a:buFont typeface="Wingdings" panose="05000000000000000000" pitchFamily="2" charset="2"/>
              <a:buChar char="l"/>
            </a:pPr>
            <a:endParaRPr lang="en-US" altLang="zh-CN" sz="2000" dirty="0">
              <a:solidFill>
                <a:srgbClr val="2B2B2B"/>
              </a:solidFill>
              <a:latin typeface="+mn-ea"/>
              <a:ea typeface="+mn-ea"/>
            </a:endParaRPr>
          </a:p>
          <a:p>
            <a:pPr marL="342900" indent="-342900" algn="l">
              <a:buFont typeface="Wingdings" panose="05000000000000000000" pitchFamily="2" charset="2"/>
              <a:buChar char="l"/>
            </a:pPr>
            <a:endParaRPr lang="en-US" altLang="zh-CN" sz="2000" b="0" i="0" dirty="0">
              <a:solidFill>
                <a:srgbClr val="2B2B2B"/>
              </a:solidFill>
              <a:effectLst/>
              <a:latin typeface="+mn-ea"/>
              <a:ea typeface="+mn-ea"/>
            </a:endParaRPr>
          </a:p>
          <a:p>
            <a:pPr marL="342900" indent="-342900" algn="l">
              <a:buFont typeface="Wingdings" panose="05000000000000000000" pitchFamily="2" charset="2"/>
              <a:buChar char="l"/>
            </a:pPr>
            <a:endParaRPr lang="en-US" altLang="zh-CN" sz="2000" b="0" i="0" dirty="0">
              <a:solidFill>
                <a:srgbClr val="2B2B2B"/>
              </a:solidFill>
              <a:effectLst/>
              <a:latin typeface="+mn-ea"/>
              <a:ea typeface="+mn-ea"/>
            </a:endParaRPr>
          </a:p>
          <a:p>
            <a:pPr marL="342900" indent="-342900" algn="l">
              <a:buFont typeface="Wingdings" panose="05000000000000000000" pitchFamily="2" charset="2"/>
              <a:buChar char="l"/>
            </a:pPr>
            <a:r>
              <a:rPr lang="en-US" altLang="zh-CN" sz="2000" i="1" dirty="0">
                <a:solidFill>
                  <a:srgbClr val="2B2B2B"/>
                </a:solidFill>
                <a:latin typeface="+mn-lt"/>
                <a:ea typeface="+mn-ea"/>
              </a:rPr>
              <a:t>RS</a:t>
            </a:r>
            <a:r>
              <a:rPr lang="zh-CN" altLang="en-US" sz="2000" dirty="0">
                <a:solidFill>
                  <a:srgbClr val="2B2B2B"/>
                </a:solidFill>
                <a:latin typeface="+mn-ea"/>
                <a:ea typeface="+mn-ea"/>
              </a:rPr>
              <a:t>纠删码同样是基于有限域的一种编码算法，使用        ，其中</a:t>
            </a:r>
            <a:endParaRPr lang="en-US" altLang="zh-CN" sz="2000" dirty="0">
              <a:solidFill>
                <a:srgbClr val="2B2B2B"/>
              </a:solidFill>
              <a:latin typeface="+mn-ea"/>
              <a:ea typeface="+mn-ea"/>
            </a:endParaRPr>
          </a:p>
          <a:p>
            <a:pPr algn="l"/>
            <a:r>
              <a:rPr lang="en-US" altLang="zh-CN" sz="2000" b="0" i="0" dirty="0">
                <a:solidFill>
                  <a:srgbClr val="2B2B2B"/>
                </a:solidFill>
                <a:effectLst/>
                <a:latin typeface="+mn-ea"/>
                <a:ea typeface="+mn-ea"/>
              </a:rPr>
              <a:t>            </a:t>
            </a:r>
            <a:r>
              <a:rPr lang="zh-CN" altLang="en-US" sz="2000" dirty="0">
                <a:solidFill>
                  <a:srgbClr val="2B2B2B"/>
                </a:solidFill>
                <a:latin typeface="+mn-ea"/>
                <a:ea typeface="+mn-ea"/>
              </a:rPr>
              <a:t>。</a:t>
            </a:r>
            <a:endParaRPr lang="en-US" altLang="zh-CN" sz="2000" b="0" i="0" dirty="0">
              <a:solidFill>
                <a:srgbClr val="2B2B2B"/>
              </a:solidFill>
              <a:effectLst/>
              <a:latin typeface="+mn-ea"/>
              <a:ea typeface="+mn-ea"/>
            </a:endParaRPr>
          </a:p>
          <a:p>
            <a:pPr algn="l"/>
            <a:r>
              <a:rPr lang="en-US" altLang="zh-CN" sz="2000" dirty="0">
                <a:solidFill>
                  <a:srgbClr val="2B2B2B"/>
                </a:solidFill>
                <a:latin typeface="+mn-ea"/>
                <a:ea typeface="+mn-ea"/>
              </a:rPr>
              <a:t>  </a:t>
            </a:r>
            <a:endParaRPr lang="zh-CN" altLang="en-US" sz="2000" b="0" i="0" dirty="0">
              <a:solidFill>
                <a:srgbClr val="2B2B2B"/>
              </a:solidFill>
              <a:effectLst/>
              <a:latin typeface="+mn-ea"/>
              <a:ea typeface="+mn-ea"/>
            </a:endParaRPr>
          </a:p>
        </p:txBody>
      </p:sp>
      <p:graphicFrame>
        <p:nvGraphicFramePr>
          <p:cNvPr id="6" name="对象 5"/>
          <p:cNvGraphicFramePr>
            <a:graphicFrameLocks noChangeAspect="1"/>
          </p:cNvGraphicFramePr>
          <p:nvPr/>
        </p:nvGraphicFramePr>
        <p:xfrm>
          <a:off x="6553148" y="5105356"/>
          <a:ext cx="914376" cy="401433"/>
        </p:xfrm>
        <a:graphic>
          <a:graphicData uri="http://schemas.openxmlformats.org/presentationml/2006/ole">
            <mc:AlternateContent xmlns:mc="http://schemas.openxmlformats.org/markup-compatibility/2006">
              <mc:Choice xmlns:v="urn:schemas-microsoft-com:vml" Requires="v">
                <p:oleObj spid="_x0000_s9222" name="Equation" r:id="rId1" imgW="12496800" imgH="5486400" progId="Equation.DSMT4">
                  <p:embed/>
                </p:oleObj>
              </mc:Choice>
              <mc:Fallback>
                <p:oleObj name="Equation" r:id="rId1" imgW="12496800" imgH="5486400" progId="Equation.DSMT4">
                  <p:embed/>
                  <p:pic>
                    <p:nvPicPr>
                      <p:cNvPr id="0" name="图片 9221"/>
                      <p:cNvPicPr/>
                      <p:nvPr/>
                    </p:nvPicPr>
                    <p:blipFill>
                      <a:blip r:embed="rId2"/>
                      <a:stretch>
                        <a:fillRect/>
                      </a:stretch>
                    </p:blipFill>
                    <p:spPr>
                      <a:xfrm>
                        <a:off x="6553148" y="5105356"/>
                        <a:ext cx="914376" cy="401433"/>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849313" y="5422900"/>
          <a:ext cx="1166812" cy="396875"/>
        </p:xfrm>
        <a:graphic>
          <a:graphicData uri="http://schemas.openxmlformats.org/presentationml/2006/ole">
            <mc:AlternateContent xmlns:mc="http://schemas.openxmlformats.org/markup-compatibility/2006">
              <mc:Choice xmlns:v="urn:schemas-microsoft-com:vml" Requires="v">
                <p:oleObj spid="_x0000_s9223" name="Equation" r:id="rId3" imgW="16154400" imgH="5486400" progId="Equation.DSMT4">
                  <p:embed/>
                </p:oleObj>
              </mc:Choice>
              <mc:Fallback>
                <p:oleObj name="Equation" r:id="rId3" imgW="16154400" imgH="5486400" progId="Equation.DSMT4">
                  <p:embed/>
                  <p:pic>
                    <p:nvPicPr>
                      <p:cNvPr id="0" name="图片 9222"/>
                      <p:cNvPicPr/>
                      <p:nvPr/>
                    </p:nvPicPr>
                    <p:blipFill>
                      <a:blip r:embed="rId4"/>
                      <a:stretch>
                        <a:fillRect/>
                      </a:stretch>
                    </p:blipFill>
                    <p:spPr>
                      <a:xfrm>
                        <a:off x="849313" y="5422900"/>
                        <a:ext cx="1166812" cy="396875"/>
                      </a:xfrm>
                      <a:prstGeom prst="rect">
                        <a:avLst/>
                      </a:prstGeom>
                    </p:spPr>
                  </p:pic>
                </p:oleObj>
              </mc:Fallback>
            </mc:AlternateContent>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60813"/>
            <a:ext cx="4512945" cy="685800"/>
          </a:xfrm>
        </p:spPr>
        <p:txBody>
          <a:bodyPr/>
          <a:lstStyle/>
          <a:p>
            <a:r>
              <a:rPr lang="en-US" altLang="zh-CN" sz="2400" dirty="0"/>
              <a:t>R-S</a:t>
            </a:r>
            <a:r>
              <a:rPr lang="zh-CN" altLang="en-US" sz="2400" dirty="0"/>
              <a:t>码是一种重要的纠删码</a:t>
            </a:r>
            <a:endParaRPr lang="zh-CN" altLang="en-US" sz="2400" dirty="0">
              <a:sym typeface="+mn-ea"/>
            </a:endParaRPr>
          </a:p>
        </p:txBody>
      </p:sp>
      <p:sp>
        <p:nvSpPr>
          <p:cNvPr id="9" name="文本框 8"/>
          <p:cNvSpPr txBox="1"/>
          <p:nvPr/>
        </p:nvSpPr>
        <p:spPr>
          <a:xfrm>
            <a:off x="562712" y="1170876"/>
            <a:ext cx="8018574" cy="1787477"/>
          </a:xfrm>
          <a:prstGeom prst="rect">
            <a:avLst/>
          </a:prstGeom>
          <a:noFill/>
        </p:spPr>
        <p:txBody>
          <a:bodyPr wrap="square" rtlCol="0" anchor="t">
            <a:spAutoFit/>
          </a:bodyPr>
          <a:lstStyle>
            <a:defPPr>
              <a:defRPr lang="zh-CN"/>
            </a:defPPr>
            <a:lvl1pPr algn="just">
              <a:lnSpc>
                <a:spcPts val="2900"/>
              </a:lnSpc>
              <a:defRPr sz="2000">
                <a:uFillTx/>
                <a:latin typeface="Times New Roman" panose="02020603050405020304" pitchFamily="18" charset="0"/>
                <a:ea typeface="黑体" panose="02010609060101010101" pitchFamily="49" charset="-122"/>
              </a:defRPr>
            </a:lvl1pPr>
          </a:lstStyle>
          <a:p>
            <a:pPr>
              <a:lnSpc>
                <a:spcPts val="3400"/>
              </a:lnSpc>
            </a:pPr>
            <a:r>
              <a:rPr lang="en-US" altLang="zh-CN" dirty="0">
                <a:latin typeface="+mn-lt"/>
                <a:sym typeface="+mn-ea"/>
              </a:rPr>
              <a:t>RS</a:t>
            </a:r>
            <a:r>
              <a:rPr lang="zh-CN" altLang="en-US" dirty="0">
                <a:latin typeface="+mn-lt"/>
                <a:sym typeface="+mn-ea"/>
              </a:rPr>
              <a:t>纠删码有两种编码方式：</a:t>
            </a:r>
            <a:endParaRPr lang="en-US" altLang="zh-CN" dirty="0">
              <a:latin typeface="+mn-lt"/>
              <a:sym typeface="+mn-ea"/>
            </a:endParaRPr>
          </a:p>
          <a:p>
            <a:pPr marL="342900" indent="-342900">
              <a:lnSpc>
                <a:spcPts val="3400"/>
              </a:lnSpc>
              <a:buFont typeface="Arial" panose="020B0604020202020204" pitchFamily="34" charset="0"/>
              <a:buChar char="•"/>
            </a:pPr>
            <a:r>
              <a:rPr lang="zh-CN" altLang="en-US" dirty="0">
                <a:latin typeface="+mn-lt"/>
                <a:sym typeface="+mn-ea"/>
              </a:rPr>
              <a:t>基于范德蒙矩阵</a:t>
            </a:r>
            <a:endParaRPr lang="en-US" altLang="zh-CN" dirty="0">
              <a:latin typeface="+mn-lt"/>
              <a:sym typeface="+mn-ea"/>
            </a:endParaRPr>
          </a:p>
          <a:p>
            <a:pPr marL="342900" indent="-342900">
              <a:lnSpc>
                <a:spcPts val="3400"/>
              </a:lnSpc>
              <a:buFont typeface="Arial" panose="020B0604020202020204" pitchFamily="34" charset="0"/>
              <a:buChar char="•"/>
            </a:pPr>
            <a:r>
              <a:rPr lang="zh-CN" altLang="en-US" dirty="0">
                <a:latin typeface="+mn-lt"/>
                <a:sym typeface="+mn-ea"/>
              </a:rPr>
              <a:t>基于柯西矩阵</a:t>
            </a:r>
            <a:endParaRPr lang="en-US" altLang="zh-CN" dirty="0">
              <a:latin typeface="+mn-lt"/>
              <a:sym typeface="+mn-ea"/>
            </a:endParaRPr>
          </a:p>
          <a:p>
            <a:pPr>
              <a:lnSpc>
                <a:spcPts val="3400"/>
              </a:lnSpc>
            </a:pPr>
            <a:r>
              <a:rPr lang="zh-CN" altLang="en-US" dirty="0">
                <a:latin typeface="+mn-lt"/>
                <a:sym typeface="+mn-ea"/>
              </a:rPr>
              <a:t>两种编码的性能指标如下：</a:t>
            </a:r>
            <a:endParaRPr lang="en-US" altLang="zh-CN" dirty="0">
              <a:latin typeface="+mn-lt"/>
              <a:sym typeface="+mn-ea"/>
            </a:endParaRPr>
          </a:p>
        </p:txBody>
      </p:sp>
      <p:sp>
        <p:nvSpPr>
          <p:cNvPr id="15" name="内容占位符 2"/>
          <p:cNvSpPr txBox="1"/>
          <p:nvPr/>
        </p:nvSpPr>
        <p:spPr>
          <a:xfrm>
            <a:off x="419209" y="990664"/>
            <a:ext cx="8305581" cy="2133544"/>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graphicFrame>
        <p:nvGraphicFramePr>
          <p:cNvPr id="3" name="表格 3"/>
          <p:cNvGraphicFramePr>
            <a:graphicFrameLocks noGrp="1"/>
          </p:cNvGraphicFramePr>
          <p:nvPr/>
        </p:nvGraphicFramePr>
        <p:xfrm>
          <a:off x="1037323" y="3733793"/>
          <a:ext cx="6805194" cy="1902004"/>
        </p:xfrm>
        <a:graphic>
          <a:graphicData uri="http://schemas.openxmlformats.org/drawingml/2006/table">
            <a:tbl>
              <a:tblPr firstRow="1" bandRow="1">
                <a:tableStyleId>{5C22544A-7EE6-4342-B048-85BDC9FD1C3A}</a:tableStyleId>
              </a:tblPr>
              <a:tblGrid>
                <a:gridCol w="2268398"/>
                <a:gridCol w="2268398"/>
                <a:gridCol w="2268398"/>
              </a:tblGrid>
              <a:tr h="475501">
                <a:tc>
                  <a:txBody>
                    <a:bodyPr/>
                    <a:lstStyle/>
                    <a:p>
                      <a:pPr algn="ctr"/>
                      <a:endParaRPr lang="zh-CN" altLang="en-US" sz="1800" b="0" dirty="0">
                        <a:solidFill>
                          <a:schemeClr val="tx1"/>
                        </a:solidFill>
                        <a:latin typeface="+mn-lt"/>
                        <a:ea typeface="+mn-ea"/>
                        <a:cs typeface="Adobe Arabic" panose="02040503050201020203" pitchFamily="18" charset="-78"/>
                      </a:endParaRPr>
                    </a:p>
                  </a:txBody>
                  <a:tcPr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CN" altLang="en-US" sz="1800" b="0" dirty="0">
                          <a:solidFill>
                            <a:schemeClr val="tx1"/>
                          </a:solidFill>
                          <a:latin typeface="+mn-lt"/>
                          <a:ea typeface="+mn-ea"/>
                          <a:cs typeface="Adobe Arabic" panose="02040503050201020203" pitchFamily="18" charset="-78"/>
                        </a:rPr>
                        <a:t>基于范德蒙矩阵</a:t>
                      </a:r>
                      <a:endParaRPr lang="zh-CN" altLang="en-US" sz="1800" b="0" dirty="0">
                        <a:solidFill>
                          <a:schemeClr val="tx1"/>
                        </a:solidFill>
                        <a:latin typeface="+mn-lt"/>
                        <a:ea typeface="+mn-ea"/>
                        <a:cs typeface="Adobe Arabic" panose="02040503050201020203" pitchFamily="18" charset="-78"/>
                      </a:endParaRPr>
                    </a:p>
                  </a:txBody>
                  <a:tcPr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CN" altLang="en-US" sz="1800" b="0" dirty="0">
                          <a:solidFill>
                            <a:schemeClr val="tx1"/>
                          </a:solidFill>
                          <a:latin typeface="+mn-lt"/>
                          <a:ea typeface="+mn-ea"/>
                          <a:cs typeface="Adobe Arabic" panose="02040503050201020203" pitchFamily="18" charset="-78"/>
                        </a:rPr>
                        <a:t>基于柯西矩阵</a:t>
                      </a:r>
                      <a:endParaRPr lang="zh-CN" altLang="en-US" sz="1800" b="0" dirty="0">
                        <a:solidFill>
                          <a:schemeClr val="tx1"/>
                        </a:solidFill>
                        <a:latin typeface="+mn-lt"/>
                        <a:ea typeface="+mn-ea"/>
                        <a:cs typeface="Adobe Arabic" panose="02040503050201020203" pitchFamily="18" charset="-78"/>
                      </a:endParaRPr>
                    </a:p>
                  </a:txBody>
                  <a:tcPr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r>
              <a:tr h="475501">
                <a:tc>
                  <a:txBody>
                    <a:bodyPr/>
                    <a:lstStyle/>
                    <a:p>
                      <a:pPr algn="ctr"/>
                      <a:r>
                        <a:rPr lang="zh-CN" altLang="en-US" sz="1800" b="0" dirty="0">
                          <a:solidFill>
                            <a:schemeClr val="tx1"/>
                          </a:solidFill>
                          <a:latin typeface="+mn-lt"/>
                          <a:ea typeface="+mn-ea"/>
                          <a:cs typeface="Adobe Arabic" panose="02040503050201020203" pitchFamily="18" charset="-78"/>
                        </a:rPr>
                        <a:t>编码时间复杂度</a:t>
                      </a:r>
                      <a:endParaRPr lang="zh-CN" altLang="en-US" sz="1800" b="0" dirty="0">
                        <a:solidFill>
                          <a:schemeClr val="tx1"/>
                        </a:solidFill>
                        <a:latin typeface="+mn-lt"/>
                        <a:ea typeface="+mn-ea"/>
                        <a:cs typeface="Adobe Arabic" panose="02040503050201020203" pitchFamily="18" charset="-78"/>
                      </a:endParaRPr>
                    </a:p>
                  </a:txBody>
                  <a:tcPr anchor="ctr">
                    <a:lnT w="6350" cap="flat" cmpd="sng" algn="ctr">
                      <a:solidFill>
                        <a:schemeClr val="tx1"/>
                      </a:solidFill>
                      <a:prstDash val="solid"/>
                      <a:round/>
                      <a:headEnd type="none" w="med" len="med"/>
                      <a:tailEnd type="none" w="med" len="med"/>
                    </a:lnT>
                    <a:noFill/>
                  </a:tcPr>
                </a:tc>
                <a:tc>
                  <a:txBody>
                    <a:bodyPr/>
                    <a:lstStyle/>
                    <a:p>
                      <a:pPr algn="ctr"/>
                      <a:r>
                        <a:rPr lang="en-US" altLang="zh-CN" sz="1800" b="0" i="1" dirty="0">
                          <a:solidFill>
                            <a:schemeClr val="tx1"/>
                          </a:solidFill>
                          <a:latin typeface="+mn-lt"/>
                          <a:ea typeface="+mn-ea"/>
                          <a:cs typeface="Adobe Arabic" panose="02040503050201020203" pitchFamily="18" charset="-78"/>
                        </a:rPr>
                        <a:t>O</a:t>
                      </a:r>
                      <a:r>
                        <a:rPr lang="en-US" altLang="zh-CN" sz="1800" b="0" dirty="0">
                          <a:solidFill>
                            <a:schemeClr val="tx1"/>
                          </a:solidFill>
                          <a:latin typeface="+mn-lt"/>
                          <a:ea typeface="+mn-ea"/>
                          <a:cs typeface="Adobe Arabic" panose="02040503050201020203" pitchFamily="18" charset="-78"/>
                        </a:rPr>
                        <a:t>(</a:t>
                      </a:r>
                      <a:r>
                        <a:rPr lang="en-US" altLang="zh-CN" sz="1800" b="0" i="1" dirty="0" err="1">
                          <a:solidFill>
                            <a:schemeClr val="tx1"/>
                          </a:solidFill>
                          <a:latin typeface="+mn-lt"/>
                          <a:ea typeface="+mn-ea"/>
                          <a:cs typeface="Adobe Arabic" panose="02040503050201020203" pitchFamily="18" charset="-78"/>
                        </a:rPr>
                        <a:t>mn</a:t>
                      </a:r>
                      <a:r>
                        <a:rPr lang="en-US" altLang="zh-CN" sz="1800" b="0" dirty="0">
                          <a:solidFill>
                            <a:schemeClr val="tx1"/>
                          </a:solidFill>
                          <a:latin typeface="+mn-lt"/>
                          <a:ea typeface="+mn-ea"/>
                          <a:cs typeface="Adobe Arabic" panose="02040503050201020203" pitchFamily="18" charset="-78"/>
                        </a:rPr>
                        <a:t>)</a:t>
                      </a:r>
                      <a:endParaRPr lang="zh-CN" altLang="en-US" sz="1800" b="0" dirty="0">
                        <a:solidFill>
                          <a:schemeClr val="tx1"/>
                        </a:solidFill>
                        <a:latin typeface="+mn-lt"/>
                        <a:ea typeface="+mn-ea"/>
                        <a:cs typeface="Adobe Arabic" panose="02040503050201020203" pitchFamily="18" charset="-78"/>
                      </a:endParaRPr>
                    </a:p>
                  </a:txBody>
                  <a:tcPr anchor="ctr">
                    <a:lnT w="6350" cap="flat" cmpd="sng" algn="ctr">
                      <a:solidFill>
                        <a:schemeClr val="tx1"/>
                      </a:solidFill>
                      <a:prstDash val="solid"/>
                      <a:round/>
                      <a:headEnd type="none" w="med" len="med"/>
                      <a:tailEnd type="none" w="med" len="med"/>
                    </a:lnT>
                    <a:noFill/>
                  </a:tcPr>
                </a:tc>
                <a:tc>
                  <a:txBody>
                    <a:bodyPr/>
                    <a:lstStyle/>
                    <a:p>
                      <a:pPr algn="ctr"/>
                      <a:r>
                        <a:rPr lang="en-US" altLang="zh-CN" sz="1800" b="0" i="1" dirty="0">
                          <a:solidFill>
                            <a:schemeClr val="tx1"/>
                          </a:solidFill>
                          <a:latin typeface="+mn-lt"/>
                          <a:ea typeface="+mn-ea"/>
                          <a:cs typeface="Adobe Arabic" panose="02040503050201020203" pitchFamily="18" charset="-78"/>
                        </a:rPr>
                        <a:t>O</a:t>
                      </a:r>
                      <a:r>
                        <a:rPr lang="en-US" altLang="zh-CN" sz="1800" b="0" dirty="0">
                          <a:solidFill>
                            <a:schemeClr val="tx1"/>
                          </a:solidFill>
                          <a:latin typeface="+mn-lt"/>
                          <a:ea typeface="+mn-ea"/>
                          <a:cs typeface="Adobe Arabic" panose="02040503050201020203" pitchFamily="18" charset="-78"/>
                        </a:rPr>
                        <a:t>(</a:t>
                      </a:r>
                      <a:r>
                        <a:rPr lang="en-US" altLang="zh-CN" sz="1800" b="0" i="1" dirty="0">
                          <a:solidFill>
                            <a:schemeClr val="tx1"/>
                          </a:solidFill>
                          <a:latin typeface="+mn-lt"/>
                          <a:ea typeface="+mn-ea"/>
                          <a:cs typeface="Adobe Arabic" panose="02040503050201020203" pitchFamily="18" charset="-78"/>
                        </a:rPr>
                        <a:t>m</a:t>
                      </a:r>
                      <a:r>
                        <a:rPr lang="en-US" altLang="zh-CN" sz="1800" b="0" dirty="0">
                          <a:solidFill>
                            <a:schemeClr val="tx1"/>
                          </a:solidFill>
                          <a:latin typeface="+mn-lt"/>
                          <a:ea typeface="+mn-ea"/>
                          <a:cs typeface="Adobe Arabic" panose="02040503050201020203" pitchFamily="18" charset="-78"/>
                        </a:rPr>
                        <a:t>(</a:t>
                      </a:r>
                      <a:r>
                        <a:rPr lang="en-US" altLang="zh-CN" sz="1800" b="0" i="1" dirty="0">
                          <a:solidFill>
                            <a:schemeClr val="tx1"/>
                          </a:solidFill>
                          <a:latin typeface="+mn-lt"/>
                          <a:ea typeface="+mn-ea"/>
                          <a:cs typeface="Adobe Arabic" panose="02040503050201020203" pitchFamily="18" charset="-78"/>
                        </a:rPr>
                        <a:t>n-m</a:t>
                      </a:r>
                      <a:r>
                        <a:rPr lang="en-US" altLang="zh-CN" sz="1800" b="0" dirty="0">
                          <a:solidFill>
                            <a:schemeClr val="tx1"/>
                          </a:solidFill>
                          <a:latin typeface="+mn-lt"/>
                          <a:ea typeface="+mn-ea"/>
                          <a:cs typeface="Adobe Arabic" panose="02040503050201020203" pitchFamily="18" charset="-78"/>
                        </a:rPr>
                        <a:t>))</a:t>
                      </a:r>
                      <a:endParaRPr lang="zh-CN" altLang="en-US" sz="1800" b="0" dirty="0">
                        <a:solidFill>
                          <a:schemeClr val="tx1"/>
                        </a:solidFill>
                        <a:latin typeface="+mn-lt"/>
                        <a:ea typeface="+mn-ea"/>
                        <a:cs typeface="Adobe Arabic" panose="02040503050201020203" pitchFamily="18" charset="-78"/>
                      </a:endParaRPr>
                    </a:p>
                  </a:txBody>
                  <a:tcPr anchor="ctr">
                    <a:lnT w="6350" cap="flat" cmpd="sng" algn="ctr">
                      <a:solidFill>
                        <a:schemeClr val="tx1"/>
                      </a:solidFill>
                      <a:prstDash val="solid"/>
                      <a:round/>
                      <a:headEnd type="none" w="med" len="med"/>
                      <a:tailEnd type="none" w="med" len="med"/>
                    </a:lnT>
                    <a:noFill/>
                  </a:tcPr>
                </a:tc>
              </a:tr>
              <a:tr h="475501">
                <a:tc>
                  <a:txBody>
                    <a:bodyPr/>
                    <a:lstStyle/>
                    <a:p>
                      <a:pPr algn="ctr"/>
                      <a:r>
                        <a:rPr lang="zh-CN" altLang="en-US" sz="1800" b="0" dirty="0">
                          <a:solidFill>
                            <a:schemeClr val="tx1"/>
                          </a:solidFill>
                          <a:latin typeface="+mn-lt"/>
                          <a:ea typeface="+mn-ea"/>
                          <a:cs typeface="Adobe Arabic" panose="02040503050201020203" pitchFamily="18" charset="-78"/>
                        </a:rPr>
                        <a:t>解码时间复杂度</a:t>
                      </a:r>
                      <a:endParaRPr lang="zh-CN" altLang="en-US" sz="1800" b="0" dirty="0">
                        <a:solidFill>
                          <a:schemeClr val="tx1"/>
                        </a:solidFill>
                        <a:latin typeface="+mn-lt"/>
                        <a:ea typeface="+mn-ea"/>
                        <a:cs typeface="Adobe Arabic" panose="02040503050201020203" pitchFamily="18" charset="-78"/>
                      </a:endParaRPr>
                    </a:p>
                  </a:txBody>
                  <a:tcPr anchor="ctr">
                    <a:noFill/>
                  </a:tcPr>
                </a:tc>
                <a:tc>
                  <a:txBody>
                    <a:bodyPr/>
                    <a:lstStyle/>
                    <a:p>
                      <a:pPr algn="ctr"/>
                      <a:r>
                        <a:rPr lang="en-US" altLang="zh-CN" sz="1800" b="0" i="1" dirty="0">
                          <a:solidFill>
                            <a:schemeClr val="tx1"/>
                          </a:solidFill>
                          <a:latin typeface="+mn-lt"/>
                          <a:ea typeface="+mn-ea"/>
                          <a:cs typeface="Adobe Arabic" panose="02040503050201020203" pitchFamily="18" charset="-78"/>
                        </a:rPr>
                        <a:t>O</a:t>
                      </a:r>
                      <a:r>
                        <a:rPr lang="en-US" altLang="zh-CN" sz="1800" b="0" dirty="0">
                          <a:solidFill>
                            <a:schemeClr val="tx1"/>
                          </a:solidFill>
                          <a:latin typeface="+mn-lt"/>
                          <a:ea typeface="+mn-ea"/>
                          <a:cs typeface="Adobe Arabic" panose="02040503050201020203" pitchFamily="18" charset="-78"/>
                        </a:rPr>
                        <a:t>(</a:t>
                      </a:r>
                      <a:r>
                        <a:rPr lang="en-US" altLang="zh-CN" sz="1800" b="0" i="1" dirty="0">
                          <a:solidFill>
                            <a:schemeClr val="tx1"/>
                          </a:solidFill>
                          <a:latin typeface="+mn-lt"/>
                          <a:ea typeface="+mn-ea"/>
                          <a:cs typeface="Adobe Arabic" panose="02040503050201020203" pitchFamily="18" charset="-78"/>
                        </a:rPr>
                        <a:t>n</a:t>
                      </a:r>
                      <a:r>
                        <a:rPr lang="en-US" altLang="zh-CN" sz="1800" b="0" baseline="30000" dirty="0">
                          <a:solidFill>
                            <a:schemeClr val="tx1"/>
                          </a:solidFill>
                          <a:latin typeface="+mn-lt"/>
                          <a:ea typeface="+mn-ea"/>
                          <a:cs typeface="Adobe Arabic" panose="02040503050201020203" pitchFamily="18" charset="-78"/>
                        </a:rPr>
                        <a:t>3</a:t>
                      </a:r>
                      <a:r>
                        <a:rPr lang="en-US" altLang="zh-CN" sz="1800" b="0" dirty="0">
                          <a:solidFill>
                            <a:schemeClr val="tx1"/>
                          </a:solidFill>
                          <a:latin typeface="+mn-lt"/>
                          <a:ea typeface="+mn-ea"/>
                          <a:cs typeface="Adobe Arabic" panose="02040503050201020203" pitchFamily="18" charset="-78"/>
                        </a:rPr>
                        <a:t>)</a:t>
                      </a:r>
                      <a:endParaRPr lang="zh-CN" altLang="en-US" sz="1800" b="0" dirty="0">
                        <a:solidFill>
                          <a:schemeClr val="tx1"/>
                        </a:solidFill>
                        <a:latin typeface="+mn-lt"/>
                        <a:ea typeface="+mn-ea"/>
                        <a:cs typeface="Adobe Arabic" panose="02040503050201020203" pitchFamily="18" charset="-78"/>
                      </a:endParaRPr>
                    </a:p>
                  </a:txBody>
                  <a:tcPr anchor="ctr">
                    <a:noFill/>
                  </a:tcPr>
                </a:tc>
                <a:tc>
                  <a:txBody>
                    <a:bodyPr/>
                    <a:lstStyle/>
                    <a:p>
                      <a:pPr algn="ctr"/>
                      <a:r>
                        <a:rPr lang="en-US" altLang="zh-CN" sz="1800" b="0" i="1" dirty="0">
                          <a:solidFill>
                            <a:schemeClr val="tx1"/>
                          </a:solidFill>
                          <a:latin typeface="+mn-lt"/>
                          <a:ea typeface="+mn-ea"/>
                          <a:cs typeface="Adobe Arabic" panose="02040503050201020203" pitchFamily="18" charset="-78"/>
                        </a:rPr>
                        <a:t>O</a:t>
                      </a:r>
                      <a:r>
                        <a:rPr lang="en-US" altLang="zh-CN" sz="1800" b="0" dirty="0">
                          <a:solidFill>
                            <a:schemeClr val="tx1"/>
                          </a:solidFill>
                          <a:latin typeface="+mn-lt"/>
                          <a:ea typeface="+mn-ea"/>
                          <a:cs typeface="Adobe Arabic" panose="02040503050201020203" pitchFamily="18" charset="-78"/>
                        </a:rPr>
                        <a:t>(</a:t>
                      </a:r>
                      <a:r>
                        <a:rPr lang="en-US" altLang="zh-CN" sz="1800" b="0" i="1" dirty="0">
                          <a:solidFill>
                            <a:schemeClr val="tx1"/>
                          </a:solidFill>
                          <a:latin typeface="+mn-lt"/>
                          <a:ea typeface="+mn-ea"/>
                          <a:cs typeface="Adobe Arabic" panose="02040503050201020203" pitchFamily="18" charset="-78"/>
                        </a:rPr>
                        <a:t>n</a:t>
                      </a:r>
                      <a:r>
                        <a:rPr lang="en-US" altLang="zh-CN" sz="1800" b="0" baseline="30000" dirty="0">
                          <a:solidFill>
                            <a:schemeClr val="tx1"/>
                          </a:solidFill>
                          <a:latin typeface="+mn-lt"/>
                          <a:ea typeface="+mn-ea"/>
                          <a:cs typeface="Adobe Arabic" panose="02040503050201020203" pitchFamily="18" charset="-78"/>
                        </a:rPr>
                        <a:t>2</a:t>
                      </a:r>
                      <a:r>
                        <a:rPr lang="en-US" altLang="zh-CN" sz="1800" b="0" dirty="0">
                          <a:solidFill>
                            <a:schemeClr val="tx1"/>
                          </a:solidFill>
                          <a:latin typeface="+mn-lt"/>
                          <a:ea typeface="+mn-ea"/>
                          <a:cs typeface="Adobe Arabic" panose="02040503050201020203" pitchFamily="18" charset="-78"/>
                        </a:rPr>
                        <a:t>)</a:t>
                      </a:r>
                      <a:endParaRPr lang="zh-CN" altLang="en-US" sz="1800" b="0" dirty="0">
                        <a:solidFill>
                          <a:schemeClr val="tx1"/>
                        </a:solidFill>
                        <a:latin typeface="+mn-lt"/>
                        <a:ea typeface="+mn-ea"/>
                        <a:cs typeface="Adobe Arabic" panose="02040503050201020203" pitchFamily="18" charset="-78"/>
                      </a:endParaRPr>
                    </a:p>
                  </a:txBody>
                  <a:tcPr anchor="ctr">
                    <a:noFill/>
                  </a:tcPr>
                </a:tc>
              </a:tr>
              <a:tr h="475501">
                <a:tc>
                  <a:txBody>
                    <a:bodyPr/>
                    <a:lstStyle/>
                    <a:p>
                      <a:pPr algn="ctr"/>
                      <a:r>
                        <a:rPr lang="zh-CN" altLang="en-US" sz="1800" b="0" dirty="0">
                          <a:solidFill>
                            <a:schemeClr val="tx1"/>
                          </a:solidFill>
                          <a:latin typeface="+mn-lt"/>
                          <a:ea typeface="+mn-ea"/>
                          <a:cs typeface="Adobe Arabic" panose="02040503050201020203" pitchFamily="18" charset="-78"/>
                        </a:rPr>
                        <a:t>编码率</a:t>
                      </a:r>
                      <a:endParaRPr lang="zh-CN" altLang="en-US" sz="1800" b="0" dirty="0">
                        <a:solidFill>
                          <a:schemeClr val="tx1"/>
                        </a:solidFill>
                        <a:latin typeface="+mn-lt"/>
                        <a:ea typeface="+mn-ea"/>
                        <a:cs typeface="Adobe Arabic" panose="02040503050201020203" pitchFamily="18" charset="-78"/>
                      </a:endParaRPr>
                    </a:p>
                  </a:txBody>
                  <a:tcPr anchor="ctr">
                    <a:lnB w="19050" cap="flat" cmpd="sng" algn="ctr">
                      <a:solidFill>
                        <a:schemeClr val="tx1"/>
                      </a:solidFill>
                      <a:prstDash val="solid"/>
                      <a:round/>
                      <a:headEnd type="none" w="med" len="med"/>
                      <a:tailEnd type="none" w="med" len="med"/>
                    </a:lnB>
                    <a:noFill/>
                  </a:tcPr>
                </a:tc>
                <a:tc>
                  <a:txBody>
                    <a:bodyPr/>
                    <a:lstStyle/>
                    <a:p>
                      <a:pPr algn="ctr"/>
                      <a:r>
                        <a:rPr lang="en-US" altLang="zh-CN" sz="1800" b="0" i="1" dirty="0">
                          <a:solidFill>
                            <a:schemeClr val="tx1"/>
                          </a:solidFill>
                          <a:latin typeface="+mn-lt"/>
                          <a:ea typeface="+mn-ea"/>
                          <a:cs typeface="Adobe Arabic" panose="02040503050201020203" pitchFamily="18" charset="-78"/>
                        </a:rPr>
                        <a:t>n</a:t>
                      </a:r>
                      <a:r>
                        <a:rPr lang="en-US" altLang="zh-CN" sz="1800" b="0" dirty="0">
                          <a:solidFill>
                            <a:schemeClr val="tx1"/>
                          </a:solidFill>
                          <a:latin typeface="+mn-lt"/>
                          <a:ea typeface="+mn-ea"/>
                          <a:cs typeface="Adobe Arabic" panose="02040503050201020203" pitchFamily="18" charset="-78"/>
                        </a:rPr>
                        <a:t>/(</a:t>
                      </a:r>
                      <a:r>
                        <a:rPr lang="en-US" altLang="zh-CN" sz="1800" b="0" i="1" dirty="0" err="1">
                          <a:solidFill>
                            <a:schemeClr val="tx1"/>
                          </a:solidFill>
                          <a:latin typeface="+mn-lt"/>
                          <a:ea typeface="+mn-ea"/>
                          <a:cs typeface="Adobe Arabic" panose="02040503050201020203" pitchFamily="18" charset="-78"/>
                        </a:rPr>
                        <a:t>n+m</a:t>
                      </a:r>
                      <a:r>
                        <a:rPr lang="en-US" altLang="zh-CN" sz="1800" b="0" dirty="0">
                          <a:solidFill>
                            <a:schemeClr val="tx1"/>
                          </a:solidFill>
                          <a:latin typeface="+mn-lt"/>
                          <a:ea typeface="+mn-ea"/>
                          <a:cs typeface="Adobe Arabic" panose="02040503050201020203" pitchFamily="18" charset="-78"/>
                        </a:rPr>
                        <a:t>)</a:t>
                      </a:r>
                      <a:endParaRPr lang="zh-CN" altLang="en-US" sz="1800" b="0" dirty="0">
                        <a:solidFill>
                          <a:schemeClr val="tx1"/>
                        </a:solidFill>
                        <a:latin typeface="+mn-lt"/>
                        <a:ea typeface="+mn-ea"/>
                        <a:cs typeface="Adobe Arabic" panose="02040503050201020203" pitchFamily="18" charset="-78"/>
                      </a:endParaRPr>
                    </a:p>
                  </a:txBody>
                  <a:tcPr anchor="ctr">
                    <a:lnB w="19050" cap="flat" cmpd="sng" algn="ctr">
                      <a:solidFill>
                        <a:schemeClr val="tx1"/>
                      </a:solidFill>
                      <a:prstDash val="solid"/>
                      <a:round/>
                      <a:headEnd type="none" w="med" len="med"/>
                      <a:tailEnd type="none" w="med" len="med"/>
                    </a:lnB>
                    <a:noFill/>
                  </a:tcPr>
                </a:tc>
                <a:tc>
                  <a:txBody>
                    <a:bodyPr/>
                    <a:lstStyle/>
                    <a:p>
                      <a:pPr algn="ctr"/>
                      <a:r>
                        <a:rPr lang="en-US" altLang="zh-CN" sz="1800" b="0" i="1" dirty="0">
                          <a:solidFill>
                            <a:schemeClr val="tx1"/>
                          </a:solidFill>
                          <a:latin typeface="+mn-lt"/>
                          <a:ea typeface="+mn-ea"/>
                          <a:cs typeface="Adobe Arabic" panose="02040503050201020203" pitchFamily="18" charset="-78"/>
                        </a:rPr>
                        <a:t>n</a:t>
                      </a:r>
                      <a:r>
                        <a:rPr lang="en-US" altLang="zh-CN" sz="1800" b="0" dirty="0">
                          <a:solidFill>
                            <a:schemeClr val="tx1"/>
                          </a:solidFill>
                          <a:latin typeface="+mn-lt"/>
                          <a:ea typeface="+mn-ea"/>
                          <a:cs typeface="Adobe Arabic" panose="02040503050201020203" pitchFamily="18" charset="-78"/>
                        </a:rPr>
                        <a:t>/(</a:t>
                      </a:r>
                      <a:r>
                        <a:rPr lang="en-US" altLang="zh-CN" sz="1800" b="0" i="1" dirty="0" err="1">
                          <a:solidFill>
                            <a:schemeClr val="tx1"/>
                          </a:solidFill>
                          <a:latin typeface="+mn-lt"/>
                          <a:ea typeface="+mn-ea"/>
                          <a:cs typeface="Adobe Arabic" panose="02040503050201020203" pitchFamily="18" charset="-78"/>
                        </a:rPr>
                        <a:t>n+m</a:t>
                      </a:r>
                      <a:r>
                        <a:rPr lang="en-US" altLang="zh-CN" sz="1800" b="0" dirty="0">
                          <a:solidFill>
                            <a:schemeClr val="tx1"/>
                          </a:solidFill>
                          <a:latin typeface="+mn-lt"/>
                          <a:ea typeface="+mn-ea"/>
                          <a:cs typeface="Adobe Arabic" panose="02040503050201020203" pitchFamily="18" charset="-78"/>
                        </a:rPr>
                        <a:t>)</a:t>
                      </a:r>
                      <a:endParaRPr lang="zh-CN" altLang="en-US" sz="1800" b="0" dirty="0">
                        <a:solidFill>
                          <a:schemeClr val="tx1"/>
                        </a:solidFill>
                        <a:latin typeface="+mn-lt"/>
                        <a:ea typeface="+mn-ea"/>
                        <a:cs typeface="Adobe Arabic" panose="02040503050201020203" pitchFamily="18" charset="-78"/>
                      </a:endParaRPr>
                    </a:p>
                  </a:txBody>
                  <a:tcPr anchor="ctr">
                    <a:lnB w="19050" cap="flat" cmpd="sng" algn="ctr">
                      <a:solidFill>
                        <a:schemeClr val="tx1"/>
                      </a:solidFill>
                      <a:prstDash val="solid"/>
                      <a:round/>
                      <a:headEnd type="none" w="med" len="med"/>
                      <a:tailEnd type="none" w="med" len="med"/>
                    </a:lnB>
                    <a:noFill/>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6852"/>
            <a:ext cx="4512945" cy="685800"/>
          </a:xfrm>
        </p:spPr>
        <p:txBody>
          <a:bodyPr/>
          <a:lstStyle/>
          <a:p>
            <a:r>
              <a:rPr lang="zh-CN" altLang="en-US" sz="2400">
                <a:sym typeface="+mn-ea"/>
              </a:rPr>
              <a:t>基于范德蒙矩阵的</a:t>
            </a:r>
            <a:r>
              <a:rPr lang="en-US" altLang="zh-CN" sz="2400">
                <a:sym typeface="+mn-ea"/>
              </a:rPr>
              <a:t>RS</a:t>
            </a:r>
            <a:r>
              <a:rPr lang="zh-CN" altLang="en-US" sz="2400">
                <a:sym typeface="+mn-ea"/>
              </a:rPr>
              <a:t>编码</a:t>
            </a:r>
            <a:endParaRPr lang="zh-CN" altLang="en-US" sz="2400" dirty="0">
              <a:sym typeface="+mn-ea"/>
            </a:endParaRPr>
          </a:p>
        </p:txBody>
      </p:sp>
      <p:sp>
        <p:nvSpPr>
          <p:cNvPr id="14" name="文本框 13"/>
          <p:cNvSpPr txBox="1"/>
          <p:nvPr/>
        </p:nvSpPr>
        <p:spPr>
          <a:xfrm>
            <a:off x="4931118" y="3550231"/>
            <a:ext cx="4042222" cy="2659511"/>
          </a:xfrm>
          <a:prstGeom prst="rect">
            <a:avLst/>
          </a:prstGeom>
          <a:noFill/>
          <a:ln>
            <a:noFill/>
          </a:ln>
        </p:spPr>
        <p:txBody>
          <a:bodyPr wrap="square" rtlCol="0" anchor="t">
            <a:spAutoFit/>
          </a:bodyPr>
          <a:lstStyle>
            <a:defPPr>
              <a:defRPr lang="zh-CN"/>
            </a:defPPr>
            <a:lvl1pPr algn="just">
              <a:lnSpc>
                <a:spcPts val="2900"/>
              </a:lnSpc>
              <a:defRPr sz="2000">
                <a:uFillTx/>
                <a:latin typeface="Times New Roman" panose="02020603050405020304" pitchFamily="18" charset="0"/>
                <a:ea typeface="黑体" panose="02010609060101010101" pitchFamily="49" charset="-122"/>
              </a:defRPr>
            </a:lvl1pPr>
          </a:lstStyle>
          <a:p>
            <a:pPr>
              <a:lnSpc>
                <a:spcPts val="3400"/>
              </a:lnSpc>
            </a:pPr>
            <a:r>
              <a:rPr lang="zh-CN" altLang="en-US" dirty="0">
                <a:latin typeface="+mn-lt"/>
                <a:sym typeface="+mn-ea"/>
              </a:rPr>
              <a:t>存储数据</a:t>
            </a:r>
            <a:r>
              <a:rPr lang="en-US" altLang="zh-CN" i="1" dirty="0">
                <a:latin typeface="+mn-lt"/>
                <a:sym typeface="+mn-ea"/>
              </a:rPr>
              <a:t>E</a:t>
            </a:r>
            <a:r>
              <a:rPr lang="zh-CN" altLang="en-US" dirty="0">
                <a:latin typeface="+mn-lt"/>
                <a:sym typeface="+mn-ea"/>
              </a:rPr>
              <a:t>中：</a:t>
            </a:r>
            <a:endParaRPr lang="en-US" altLang="zh-CN" dirty="0">
              <a:latin typeface="+mn-lt"/>
              <a:sym typeface="+mn-ea"/>
            </a:endParaRPr>
          </a:p>
          <a:p>
            <a:pPr>
              <a:lnSpc>
                <a:spcPts val="3400"/>
              </a:lnSpc>
            </a:pPr>
            <a:r>
              <a:rPr lang="en-US" altLang="zh-CN" i="1" dirty="0">
                <a:latin typeface="+mn-lt"/>
                <a:sym typeface="+mn-ea"/>
              </a:rPr>
              <a:t>c</a:t>
            </a:r>
            <a:r>
              <a:rPr lang="en-US" altLang="zh-CN" baseline="-25000" dirty="0">
                <a:latin typeface="+mn-lt"/>
                <a:sym typeface="+mn-ea"/>
              </a:rPr>
              <a:t>1</a:t>
            </a:r>
            <a:r>
              <a:rPr lang="en-US" altLang="zh-CN" dirty="0">
                <a:latin typeface="+mn-lt"/>
                <a:sym typeface="+mn-ea"/>
              </a:rPr>
              <a:t> = </a:t>
            </a:r>
            <a:r>
              <a:rPr lang="en-US" altLang="zh-CN" i="1" dirty="0">
                <a:latin typeface="+mn-lt"/>
                <a:sym typeface="+mn-ea"/>
              </a:rPr>
              <a:t>d</a:t>
            </a:r>
            <a:r>
              <a:rPr lang="en-US" altLang="zh-CN" baseline="-25000" dirty="0">
                <a:latin typeface="+mn-lt"/>
                <a:sym typeface="+mn-ea"/>
              </a:rPr>
              <a:t>1</a:t>
            </a:r>
            <a:r>
              <a:rPr lang="en-US" altLang="zh-CN" dirty="0">
                <a:latin typeface="+mn-lt"/>
                <a:sym typeface="+mn-ea"/>
              </a:rPr>
              <a:t>+</a:t>
            </a:r>
            <a:r>
              <a:rPr lang="en-US" altLang="zh-CN" i="1" dirty="0">
                <a:latin typeface="+mn-lt"/>
                <a:sym typeface="+mn-ea"/>
              </a:rPr>
              <a:t>d</a:t>
            </a:r>
            <a:r>
              <a:rPr lang="en-US" altLang="zh-CN" baseline="-25000" dirty="0">
                <a:latin typeface="+mn-lt"/>
                <a:sym typeface="+mn-ea"/>
              </a:rPr>
              <a:t>2</a:t>
            </a:r>
            <a:r>
              <a:rPr lang="en-US" altLang="zh-CN" dirty="0">
                <a:latin typeface="+mn-lt"/>
                <a:sym typeface="+mn-ea"/>
              </a:rPr>
              <a:t>+…+</a:t>
            </a:r>
            <a:r>
              <a:rPr lang="en-US" altLang="zh-CN" i="1" dirty="0" err="1">
                <a:latin typeface="+mn-lt"/>
                <a:sym typeface="+mn-ea"/>
              </a:rPr>
              <a:t>d</a:t>
            </a:r>
            <a:r>
              <a:rPr lang="en-US" altLang="zh-CN" i="1" baseline="-25000" dirty="0" err="1">
                <a:latin typeface="+mn-lt"/>
                <a:sym typeface="+mn-ea"/>
              </a:rPr>
              <a:t>n</a:t>
            </a:r>
            <a:r>
              <a:rPr lang="en-US" altLang="zh-CN" dirty="0">
                <a:latin typeface="+mn-lt"/>
                <a:sym typeface="+mn-ea"/>
              </a:rPr>
              <a:t>  ,  </a:t>
            </a:r>
            <a:endParaRPr lang="en-US" altLang="zh-CN" dirty="0">
              <a:latin typeface="+mn-lt"/>
              <a:sym typeface="+mn-ea"/>
            </a:endParaRPr>
          </a:p>
          <a:p>
            <a:pPr>
              <a:lnSpc>
                <a:spcPts val="3400"/>
              </a:lnSpc>
            </a:pPr>
            <a:r>
              <a:rPr lang="en-US" altLang="zh-CN" i="1" dirty="0">
                <a:latin typeface="+mn-lt"/>
                <a:sym typeface="+mn-ea"/>
              </a:rPr>
              <a:t>c</a:t>
            </a:r>
            <a:r>
              <a:rPr lang="en-US" altLang="zh-CN" baseline="-25000" dirty="0">
                <a:latin typeface="+mn-lt"/>
                <a:sym typeface="+mn-ea"/>
              </a:rPr>
              <a:t>2</a:t>
            </a:r>
            <a:r>
              <a:rPr lang="en-US" altLang="zh-CN" dirty="0">
                <a:latin typeface="+mn-lt"/>
                <a:sym typeface="+mn-ea"/>
              </a:rPr>
              <a:t> = </a:t>
            </a:r>
            <a:r>
              <a:rPr lang="en-US" altLang="zh-CN" i="1" dirty="0">
                <a:latin typeface="+mn-lt"/>
                <a:sym typeface="+mn-ea"/>
              </a:rPr>
              <a:t>d</a:t>
            </a:r>
            <a:r>
              <a:rPr lang="en-US" altLang="zh-CN" baseline="-25000" dirty="0">
                <a:latin typeface="+mn-lt"/>
                <a:sym typeface="+mn-ea"/>
              </a:rPr>
              <a:t>1</a:t>
            </a:r>
            <a:r>
              <a:rPr lang="en-US" altLang="zh-CN" dirty="0">
                <a:latin typeface="+mn-lt"/>
                <a:sym typeface="+mn-ea"/>
              </a:rPr>
              <a:t>+2</a:t>
            </a:r>
            <a:r>
              <a:rPr lang="en-US" altLang="zh-CN" i="1" dirty="0">
                <a:latin typeface="+mn-lt"/>
                <a:sym typeface="+mn-ea"/>
              </a:rPr>
              <a:t>d</a:t>
            </a:r>
            <a:r>
              <a:rPr lang="en-US" altLang="zh-CN" baseline="-25000" dirty="0">
                <a:latin typeface="+mn-lt"/>
                <a:sym typeface="+mn-ea"/>
              </a:rPr>
              <a:t>2</a:t>
            </a:r>
            <a:r>
              <a:rPr lang="en-US" altLang="zh-CN" dirty="0">
                <a:latin typeface="+mn-lt"/>
                <a:sym typeface="+mn-ea"/>
              </a:rPr>
              <a:t>+3</a:t>
            </a:r>
            <a:r>
              <a:rPr lang="en-US" altLang="zh-CN" i="1" dirty="0">
                <a:latin typeface="+mn-lt"/>
                <a:sym typeface="+mn-ea"/>
              </a:rPr>
              <a:t>d</a:t>
            </a:r>
            <a:r>
              <a:rPr lang="en-US" altLang="zh-CN" baseline="-25000" dirty="0">
                <a:latin typeface="+mn-lt"/>
                <a:sym typeface="+mn-ea"/>
              </a:rPr>
              <a:t>3</a:t>
            </a:r>
            <a:r>
              <a:rPr lang="en-US" altLang="zh-CN" dirty="0">
                <a:latin typeface="+mn-lt"/>
                <a:sym typeface="+mn-ea"/>
              </a:rPr>
              <a:t>+…+</a:t>
            </a:r>
            <a:r>
              <a:rPr lang="en-US" altLang="zh-CN" i="1" dirty="0" err="1">
                <a:latin typeface="+mn-lt"/>
                <a:sym typeface="+mn-ea"/>
              </a:rPr>
              <a:t>nd</a:t>
            </a:r>
            <a:r>
              <a:rPr lang="en-US" altLang="zh-CN" i="1" baseline="-25000" dirty="0" err="1">
                <a:latin typeface="+mn-lt"/>
                <a:sym typeface="+mn-ea"/>
              </a:rPr>
              <a:t>n</a:t>
            </a:r>
            <a:r>
              <a:rPr lang="en-US" altLang="zh-CN" dirty="0">
                <a:latin typeface="+mn-lt"/>
                <a:sym typeface="+mn-ea"/>
              </a:rPr>
              <a:t> ,        </a:t>
            </a:r>
            <a:endParaRPr lang="en-US" altLang="zh-CN" dirty="0">
              <a:latin typeface="+mn-lt"/>
              <a:sym typeface="+mn-ea"/>
            </a:endParaRPr>
          </a:p>
          <a:p>
            <a:pPr>
              <a:lnSpc>
                <a:spcPts val="3400"/>
              </a:lnSpc>
            </a:pPr>
            <a:r>
              <a:rPr lang="en-US" altLang="zh-CN" i="1" dirty="0">
                <a:latin typeface="+mn-lt"/>
                <a:sym typeface="+mn-ea"/>
              </a:rPr>
              <a:t>c</a:t>
            </a:r>
            <a:r>
              <a:rPr lang="en-US" altLang="zh-CN" baseline="-25000" dirty="0">
                <a:latin typeface="+mn-lt"/>
                <a:sym typeface="+mn-ea"/>
              </a:rPr>
              <a:t>3</a:t>
            </a:r>
            <a:r>
              <a:rPr lang="en-US" altLang="zh-CN" dirty="0">
                <a:latin typeface="+mn-lt"/>
                <a:sym typeface="+mn-ea"/>
              </a:rPr>
              <a:t> = </a:t>
            </a:r>
            <a:r>
              <a:rPr lang="en-US" altLang="zh-CN" i="1" dirty="0">
                <a:latin typeface="+mn-lt"/>
                <a:sym typeface="+mn-ea"/>
              </a:rPr>
              <a:t>d</a:t>
            </a:r>
            <a:r>
              <a:rPr lang="en-US" altLang="zh-CN" baseline="-25000" dirty="0">
                <a:latin typeface="+mn-lt"/>
                <a:sym typeface="+mn-ea"/>
              </a:rPr>
              <a:t>1</a:t>
            </a:r>
            <a:r>
              <a:rPr lang="en-US" altLang="zh-CN" dirty="0">
                <a:latin typeface="+mn-lt"/>
                <a:sym typeface="+mn-ea"/>
              </a:rPr>
              <a:t>+2</a:t>
            </a:r>
            <a:r>
              <a:rPr lang="en-US" altLang="zh-CN" baseline="30000" dirty="0">
                <a:latin typeface="+mn-lt"/>
                <a:sym typeface="+mn-ea"/>
              </a:rPr>
              <a:t>2</a:t>
            </a:r>
            <a:r>
              <a:rPr lang="en-US" altLang="zh-CN" i="1" dirty="0">
                <a:latin typeface="+mn-lt"/>
                <a:sym typeface="+mn-ea"/>
              </a:rPr>
              <a:t>d</a:t>
            </a:r>
            <a:r>
              <a:rPr lang="en-US" altLang="zh-CN" baseline="-25000" dirty="0">
                <a:latin typeface="+mn-lt"/>
                <a:sym typeface="+mn-ea"/>
              </a:rPr>
              <a:t>2</a:t>
            </a:r>
            <a:r>
              <a:rPr lang="en-US" altLang="zh-CN" dirty="0">
                <a:latin typeface="+mn-lt"/>
                <a:sym typeface="+mn-ea"/>
              </a:rPr>
              <a:t>+3</a:t>
            </a:r>
            <a:r>
              <a:rPr lang="en-US" altLang="zh-CN" baseline="30000" dirty="0">
                <a:latin typeface="+mn-lt"/>
                <a:sym typeface="+mn-ea"/>
              </a:rPr>
              <a:t>2</a:t>
            </a:r>
            <a:r>
              <a:rPr lang="en-US" altLang="zh-CN" i="1" dirty="0">
                <a:latin typeface="+mn-lt"/>
                <a:sym typeface="+mn-ea"/>
              </a:rPr>
              <a:t>d</a:t>
            </a:r>
            <a:r>
              <a:rPr lang="en-US" altLang="zh-CN" baseline="-25000" dirty="0">
                <a:latin typeface="+mn-lt"/>
                <a:sym typeface="+mn-ea"/>
              </a:rPr>
              <a:t>3</a:t>
            </a:r>
            <a:r>
              <a:rPr lang="en-US" altLang="zh-CN" dirty="0">
                <a:latin typeface="+mn-lt"/>
                <a:sym typeface="+mn-ea"/>
              </a:rPr>
              <a:t>+…+</a:t>
            </a:r>
            <a:r>
              <a:rPr lang="en-US" altLang="zh-CN" i="1" dirty="0">
                <a:latin typeface="+mn-lt"/>
                <a:sym typeface="+mn-ea"/>
              </a:rPr>
              <a:t>n</a:t>
            </a:r>
            <a:r>
              <a:rPr lang="en-US" altLang="zh-CN" baseline="30000" dirty="0">
                <a:latin typeface="+mn-lt"/>
                <a:sym typeface="+mn-ea"/>
              </a:rPr>
              <a:t>2</a:t>
            </a:r>
            <a:r>
              <a:rPr lang="en-US" altLang="zh-CN" i="1" dirty="0">
                <a:latin typeface="+mn-lt"/>
                <a:sym typeface="+mn-ea"/>
              </a:rPr>
              <a:t>d</a:t>
            </a:r>
            <a:r>
              <a:rPr lang="en-US" altLang="zh-CN" i="1" baseline="-25000" dirty="0">
                <a:latin typeface="+mn-lt"/>
                <a:sym typeface="+mn-ea"/>
              </a:rPr>
              <a:t>n</a:t>
            </a:r>
            <a:r>
              <a:rPr lang="en-US" altLang="zh-CN" dirty="0">
                <a:latin typeface="+mn-lt"/>
                <a:sym typeface="+mn-ea"/>
              </a:rPr>
              <a:t>  </a:t>
            </a:r>
            <a:endParaRPr lang="en-US" altLang="zh-CN" dirty="0">
              <a:latin typeface="+mn-lt"/>
              <a:sym typeface="+mn-ea"/>
            </a:endParaRPr>
          </a:p>
          <a:p>
            <a:pPr>
              <a:lnSpc>
                <a:spcPts val="3400"/>
              </a:lnSpc>
            </a:pPr>
            <a:r>
              <a:rPr lang="en-US" altLang="zh-CN" dirty="0">
                <a:latin typeface="+mn-lt"/>
                <a:sym typeface="+mn-ea"/>
              </a:rPr>
              <a:t>…     </a:t>
            </a:r>
            <a:endParaRPr lang="en-US" altLang="zh-CN" dirty="0">
              <a:latin typeface="+mn-lt"/>
              <a:sym typeface="+mn-ea"/>
            </a:endParaRPr>
          </a:p>
          <a:p>
            <a:pPr>
              <a:lnSpc>
                <a:spcPts val="3400"/>
              </a:lnSpc>
            </a:pPr>
            <a:r>
              <a:rPr lang="en-US" altLang="zh-CN" i="1" dirty="0">
                <a:latin typeface="+mn-lt"/>
                <a:sym typeface="+mn-ea"/>
              </a:rPr>
              <a:t>c</a:t>
            </a:r>
            <a:r>
              <a:rPr lang="en-US" altLang="zh-CN" i="1" baseline="-25000" dirty="0">
                <a:latin typeface="+mn-lt"/>
                <a:sym typeface="+mn-ea"/>
              </a:rPr>
              <a:t>m</a:t>
            </a:r>
            <a:r>
              <a:rPr lang="en-US" altLang="zh-CN" dirty="0">
                <a:latin typeface="+mn-lt"/>
                <a:sym typeface="+mn-ea"/>
              </a:rPr>
              <a:t> = </a:t>
            </a:r>
            <a:r>
              <a:rPr lang="en-US" altLang="zh-CN" i="1" dirty="0">
                <a:latin typeface="+mn-lt"/>
                <a:sym typeface="+mn-ea"/>
              </a:rPr>
              <a:t>d</a:t>
            </a:r>
            <a:r>
              <a:rPr lang="en-US" altLang="zh-CN" baseline="-25000" dirty="0">
                <a:latin typeface="+mn-lt"/>
                <a:sym typeface="+mn-ea"/>
              </a:rPr>
              <a:t>1</a:t>
            </a:r>
            <a:r>
              <a:rPr lang="en-US" altLang="zh-CN" dirty="0">
                <a:latin typeface="+mn-lt"/>
                <a:sym typeface="+mn-ea"/>
              </a:rPr>
              <a:t>+2</a:t>
            </a:r>
            <a:r>
              <a:rPr lang="en-US" altLang="zh-CN" i="1" baseline="30000" dirty="0">
                <a:latin typeface="+mn-lt"/>
                <a:sym typeface="+mn-ea"/>
              </a:rPr>
              <a:t>m</a:t>
            </a:r>
            <a:r>
              <a:rPr lang="en-US" altLang="zh-CN" baseline="30000" dirty="0">
                <a:latin typeface="+mn-lt"/>
                <a:sym typeface="+mn-ea"/>
              </a:rPr>
              <a:t>-1</a:t>
            </a:r>
            <a:r>
              <a:rPr lang="en-US" altLang="zh-CN" i="1" dirty="0">
                <a:latin typeface="+mn-lt"/>
                <a:sym typeface="+mn-ea"/>
              </a:rPr>
              <a:t>d</a:t>
            </a:r>
            <a:r>
              <a:rPr lang="en-US" altLang="zh-CN" baseline="-25000" dirty="0">
                <a:latin typeface="+mn-lt"/>
                <a:sym typeface="+mn-ea"/>
              </a:rPr>
              <a:t>2</a:t>
            </a:r>
            <a:r>
              <a:rPr lang="en-US" altLang="zh-CN" dirty="0">
                <a:latin typeface="+mn-lt"/>
                <a:sym typeface="+mn-ea"/>
              </a:rPr>
              <a:t>+3</a:t>
            </a:r>
            <a:r>
              <a:rPr lang="en-US" altLang="zh-CN" i="1" baseline="30000" dirty="0">
                <a:latin typeface="+mn-lt"/>
                <a:sym typeface="+mn-ea"/>
              </a:rPr>
              <a:t>m</a:t>
            </a:r>
            <a:r>
              <a:rPr lang="en-US" altLang="zh-CN" baseline="30000" dirty="0">
                <a:latin typeface="+mn-lt"/>
                <a:sym typeface="+mn-ea"/>
              </a:rPr>
              <a:t>-1</a:t>
            </a:r>
            <a:r>
              <a:rPr lang="en-US" altLang="zh-CN" i="1" dirty="0">
                <a:latin typeface="+mn-lt"/>
                <a:sym typeface="+mn-ea"/>
              </a:rPr>
              <a:t>d</a:t>
            </a:r>
            <a:r>
              <a:rPr lang="en-US" altLang="zh-CN" baseline="-25000" dirty="0">
                <a:latin typeface="+mn-lt"/>
                <a:sym typeface="+mn-ea"/>
              </a:rPr>
              <a:t>3</a:t>
            </a:r>
            <a:r>
              <a:rPr lang="en-US" altLang="zh-CN" dirty="0">
                <a:latin typeface="+mn-lt"/>
                <a:sym typeface="+mn-ea"/>
              </a:rPr>
              <a:t>+…+</a:t>
            </a:r>
            <a:r>
              <a:rPr lang="en-US" altLang="zh-CN" i="1" dirty="0">
                <a:latin typeface="+mn-lt"/>
                <a:sym typeface="+mn-ea"/>
              </a:rPr>
              <a:t>n</a:t>
            </a:r>
            <a:r>
              <a:rPr lang="en-US" altLang="zh-CN" i="1" baseline="30000" dirty="0">
                <a:latin typeface="+mn-lt"/>
                <a:sym typeface="+mn-ea"/>
              </a:rPr>
              <a:t>m</a:t>
            </a:r>
            <a:r>
              <a:rPr lang="en-US" altLang="zh-CN" baseline="30000" dirty="0">
                <a:latin typeface="+mn-lt"/>
                <a:sym typeface="+mn-ea"/>
              </a:rPr>
              <a:t>-1</a:t>
            </a:r>
            <a:r>
              <a:rPr lang="en-US" altLang="zh-CN" i="1" dirty="0">
                <a:latin typeface="+mn-lt"/>
                <a:sym typeface="+mn-ea"/>
              </a:rPr>
              <a:t>d</a:t>
            </a:r>
            <a:r>
              <a:rPr lang="en-US" altLang="zh-CN" i="1" baseline="-25000" dirty="0">
                <a:latin typeface="+mn-lt"/>
                <a:sym typeface="+mn-ea"/>
              </a:rPr>
              <a:t>n</a:t>
            </a:r>
            <a:endParaRPr lang="en-US" altLang="zh-CN" i="1" baseline="-25000" dirty="0">
              <a:latin typeface="+mn-lt"/>
              <a:sym typeface="+mn-ea"/>
            </a:endParaRPr>
          </a:p>
        </p:txBody>
      </p:sp>
      <p:grpSp>
        <p:nvGrpSpPr>
          <p:cNvPr id="6" name="组合 5"/>
          <p:cNvGrpSpPr/>
          <p:nvPr/>
        </p:nvGrpSpPr>
        <p:grpSpPr>
          <a:xfrm>
            <a:off x="717080" y="1216044"/>
            <a:ext cx="2071187" cy="1928291"/>
            <a:chOff x="519665" y="1805501"/>
            <a:chExt cx="2071187" cy="1928291"/>
          </a:xfrm>
        </p:grpSpPr>
        <p:pic>
          <p:nvPicPr>
            <p:cNvPr id="205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9665" y="1805501"/>
              <a:ext cx="2071187" cy="1532256"/>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755179" y="3305533"/>
              <a:ext cx="1600158" cy="428259"/>
            </a:xfrm>
            <a:prstGeom prst="rect">
              <a:avLst/>
            </a:prstGeom>
            <a:noFill/>
          </p:spPr>
          <p:txBody>
            <a:bodyPr wrap="square" rtlCol="0" anchor="t">
              <a:spAutoFit/>
            </a:bodyPr>
            <a:lstStyle>
              <a:defPPr>
                <a:defRPr lang="zh-CN"/>
              </a:defPPr>
              <a:lvl1pPr algn="just">
                <a:lnSpc>
                  <a:spcPts val="2900"/>
                </a:lnSpc>
                <a:defRPr sz="2000">
                  <a:uFillTx/>
                  <a:latin typeface="Times New Roman" panose="02020603050405020304" pitchFamily="18" charset="0"/>
                  <a:ea typeface="黑体" panose="02010609060101010101" pitchFamily="49" charset="-122"/>
                </a:defRPr>
              </a:lvl1pPr>
            </a:lstStyle>
            <a:p>
              <a:r>
                <a:rPr lang="zh-CN" altLang="en-US" dirty="0">
                  <a:latin typeface="+mn-lt"/>
                </a:rPr>
                <a:t>范德蒙矩阵</a:t>
              </a:r>
              <a:endParaRPr lang="en-US" altLang="zh-CN" dirty="0">
                <a:latin typeface="+mn-lt"/>
                <a:sym typeface="+mn-ea"/>
              </a:endParaRPr>
            </a:p>
          </p:txBody>
        </p:sp>
      </p:grpSp>
      <p:grpSp>
        <p:nvGrpSpPr>
          <p:cNvPr id="7" name="组合 6"/>
          <p:cNvGrpSpPr/>
          <p:nvPr/>
        </p:nvGrpSpPr>
        <p:grpSpPr>
          <a:xfrm>
            <a:off x="381110" y="3664117"/>
            <a:ext cx="3432421" cy="2834009"/>
            <a:chOff x="304912" y="3962386"/>
            <a:chExt cx="3432421" cy="2834009"/>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912" y="3962386"/>
              <a:ext cx="2895524" cy="2399531"/>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p:cNvSpPr txBox="1"/>
            <p:nvPr/>
          </p:nvSpPr>
          <p:spPr>
            <a:xfrm>
              <a:off x="573361" y="6346488"/>
              <a:ext cx="1447762" cy="428259"/>
            </a:xfrm>
            <a:prstGeom prst="rect">
              <a:avLst/>
            </a:prstGeom>
            <a:noFill/>
          </p:spPr>
          <p:txBody>
            <a:bodyPr wrap="square" rtlCol="0" anchor="t">
              <a:spAutoFit/>
            </a:bodyPr>
            <a:lstStyle>
              <a:defPPr>
                <a:defRPr lang="zh-CN"/>
              </a:defPPr>
              <a:lvl1pPr algn="just">
                <a:lnSpc>
                  <a:spcPts val="2900"/>
                </a:lnSpc>
                <a:defRPr sz="2000">
                  <a:uFillTx/>
                  <a:latin typeface="Times New Roman" panose="02020603050405020304" pitchFamily="18" charset="0"/>
                  <a:ea typeface="黑体" panose="02010609060101010101" pitchFamily="49" charset="-122"/>
                </a:defRPr>
              </a:lvl1pPr>
            </a:lstStyle>
            <a:p>
              <a:r>
                <a:rPr lang="zh-CN" altLang="en-US" dirty="0">
                  <a:latin typeface="+mn-lt"/>
                </a:rPr>
                <a:t>分布矩阵</a:t>
              </a:r>
              <a:r>
                <a:rPr lang="en-US" altLang="zh-CN" i="1" dirty="0">
                  <a:latin typeface="+mn-lt"/>
                </a:rPr>
                <a:t>B</a:t>
              </a:r>
              <a:endParaRPr lang="en-US" altLang="zh-CN" i="1" dirty="0">
                <a:latin typeface="+mn-lt"/>
                <a:sym typeface="+mn-ea"/>
              </a:endParaRPr>
            </a:p>
          </p:txBody>
        </p:sp>
        <p:sp>
          <p:nvSpPr>
            <p:cNvPr id="12" name="文本框 11"/>
            <p:cNvSpPr txBox="1"/>
            <p:nvPr/>
          </p:nvSpPr>
          <p:spPr>
            <a:xfrm>
              <a:off x="2289571" y="6368136"/>
              <a:ext cx="1447762" cy="428259"/>
            </a:xfrm>
            <a:prstGeom prst="rect">
              <a:avLst/>
            </a:prstGeom>
            <a:noFill/>
          </p:spPr>
          <p:txBody>
            <a:bodyPr wrap="square" rtlCol="0" anchor="t">
              <a:spAutoFit/>
            </a:bodyPr>
            <a:lstStyle>
              <a:defPPr>
                <a:defRPr lang="zh-CN"/>
              </a:defPPr>
              <a:lvl1pPr algn="just">
                <a:lnSpc>
                  <a:spcPts val="2900"/>
                </a:lnSpc>
                <a:defRPr sz="2000">
                  <a:uFillTx/>
                  <a:latin typeface="Times New Roman" panose="02020603050405020304" pitchFamily="18" charset="0"/>
                  <a:ea typeface="黑体" panose="02010609060101010101" pitchFamily="49" charset="-122"/>
                </a:defRPr>
              </a:lvl1pPr>
            </a:lstStyle>
            <a:p>
              <a:r>
                <a:rPr lang="zh-CN" altLang="en-US" dirty="0">
                  <a:latin typeface="+mn-lt"/>
                  <a:sym typeface="+mn-ea"/>
                </a:rPr>
                <a:t>存储数据</a:t>
              </a:r>
              <a:r>
                <a:rPr lang="en-US" altLang="zh-CN" i="1" dirty="0">
                  <a:latin typeface="+mn-lt"/>
                  <a:sym typeface="+mn-ea"/>
                </a:rPr>
                <a:t>E</a:t>
              </a:r>
              <a:endParaRPr lang="en-US" altLang="zh-CN" i="1" dirty="0">
                <a:latin typeface="+mn-lt"/>
                <a:sym typeface="+mn-ea"/>
              </a:endParaRPr>
            </a:p>
          </p:txBody>
        </p:sp>
      </p:grpSp>
      <p:sp>
        <p:nvSpPr>
          <p:cNvPr id="17" name="文本框 16"/>
          <p:cNvSpPr txBox="1"/>
          <p:nvPr/>
        </p:nvSpPr>
        <p:spPr>
          <a:xfrm>
            <a:off x="3581426" y="902340"/>
            <a:ext cx="5234111" cy="1277850"/>
          </a:xfrm>
          <a:prstGeom prst="rect">
            <a:avLst/>
          </a:prstGeom>
          <a:noFill/>
          <a:ln>
            <a:noFill/>
          </a:ln>
        </p:spPr>
        <p:txBody>
          <a:bodyPr wrap="square" rtlCol="0" anchor="t">
            <a:spAutoFit/>
          </a:bodyPr>
          <a:lstStyle>
            <a:defPPr>
              <a:defRPr lang="zh-CN"/>
            </a:defPPr>
            <a:lvl1pPr algn="just">
              <a:lnSpc>
                <a:spcPts val="2900"/>
              </a:lnSpc>
              <a:defRPr sz="2000">
                <a:uFillTx/>
                <a:latin typeface="Times New Roman" panose="02020603050405020304" pitchFamily="18" charset="0"/>
                <a:ea typeface="黑体" panose="02010609060101010101" pitchFamily="49" charset="-122"/>
              </a:defRPr>
            </a:lvl1pPr>
          </a:lstStyle>
          <a:p>
            <a:pPr>
              <a:lnSpc>
                <a:spcPts val="3200"/>
              </a:lnSpc>
            </a:pPr>
            <a:r>
              <a:rPr lang="zh-CN" altLang="en-US" dirty="0">
                <a:latin typeface="+mn-lt"/>
              </a:rPr>
              <a:t>         输入数据</a:t>
            </a:r>
            <a:r>
              <a:rPr lang="en-US" altLang="zh-CN" dirty="0">
                <a:latin typeface="+mn-lt"/>
              </a:rPr>
              <a:t>(</a:t>
            </a:r>
            <a:r>
              <a:rPr lang="en-US" altLang="zh-CN" i="1" dirty="0">
                <a:latin typeface="+mn-lt"/>
              </a:rPr>
              <a:t>D</a:t>
            </a:r>
            <a:r>
              <a:rPr lang="en-US" altLang="zh-CN" dirty="0">
                <a:latin typeface="+mn-lt"/>
              </a:rPr>
              <a:t>)</a:t>
            </a:r>
            <a:r>
              <a:rPr lang="zh-CN" altLang="en-US" dirty="0">
                <a:latin typeface="+mn-lt"/>
              </a:rPr>
              <a:t>和分布矩阵</a:t>
            </a:r>
            <a:r>
              <a:rPr lang="en-US" altLang="zh-CN" dirty="0">
                <a:latin typeface="+mn-lt"/>
              </a:rPr>
              <a:t>(</a:t>
            </a:r>
            <a:r>
              <a:rPr lang="en-US" altLang="zh-CN" i="1" dirty="0">
                <a:latin typeface="+mn-lt"/>
              </a:rPr>
              <a:t>B</a:t>
            </a:r>
            <a:r>
              <a:rPr lang="en-US" altLang="zh-CN" dirty="0">
                <a:latin typeface="+mn-lt"/>
              </a:rPr>
              <a:t>)</a:t>
            </a:r>
            <a:r>
              <a:rPr lang="zh-CN" altLang="en-US" dirty="0">
                <a:latin typeface="+mn-lt"/>
              </a:rPr>
              <a:t>的乘积就是编码之后的存储数据</a:t>
            </a:r>
            <a:r>
              <a:rPr lang="en-US" altLang="zh-CN" dirty="0">
                <a:latin typeface="+mn-lt"/>
              </a:rPr>
              <a:t>(</a:t>
            </a:r>
            <a:r>
              <a:rPr lang="en-US" altLang="zh-CN" i="1" dirty="0">
                <a:latin typeface="+mn-lt"/>
              </a:rPr>
              <a:t>E</a:t>
            </a:r>
            <a:r>
              <a:rPr lang="en-US" altLang="zh-CN" dirty="0">
                <a:latin typeface="+mn-lt"/>
              </a:rPr>
              <a:t>)</a:t>
            </a:r>
            <a:r>
              <a:rPr lang="zh-CN" altLang="en-US" dirty="0">
                <a:latin typeface="+mn-lt"/>
              </a:rPr>
              <a:t>。</a:t>
            </a:r>
            <a:r>
              <a:rPr lang="zh-CN" altLang="en-US" dirty="0">
                <a:solidFill>
                  <a:srgbClr val="00B0F0"/>
                </a:solidFill>
                <a:latin typeface="+mn-lt"/>
              </a:rPr>
              <a:t>编码之后的结果就是一个条带需要存储的所有数据</a:t>
            </a:r>
            <a:r>
              <a:rPr lang="zh-CN" altLang="en-US" dirty="0">
                <a:latin typeface="+mn-lt"/>
              </a:rPr>
              <a:t>。</a:t>
            </a:r>
            <a:endParaRPr lang="en-US" altLang="zh-CN" dirty="0">
              <a:latin typeface="+mn-lt"/>
            </a:endParaRPr>
          </a:p>
        </p:txBody>
      </p:sp>
      <p:sp>
        <p:nvSpPr>
          <p:cNvPr id="5" name="箭头: 右弧形 4"/>
          <p:cNvSpPr/>
          <p:nvPr/>
        </p:nvSpPr>
        <p:spPr>
          <a:xfrm>
            <a:off x="3345117" y="2379878"/>
            <a:ext cx="1316540" cy="2461971"/>
          </a:xfrm>
          <a:prstGeom prst="curvedLeftArrow">
            <a:avLst>
              <a:gd name="adj1" fmla="val 25000"/>
              <a:gd name="adj2" fmla="val 50000"/>
              <a:gd name="adj3" fmla="val 23785"/>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6851"/>
            <a:ext cx="4512945" cy="685800"/>
          </a:xfrm>
        </p:spPr>
        <p:txBody>
          <a:bodyPr/>
          <a:lstStyle/>
          <a:p>
            <a:r>
              <a:rPr lang="zh-CN" altLang="en-US" sz="2400" dirty="0">
                <a:sym typeface="+mn-ea"/>
              </a:rPr>
              <a:t>基于柯西矩阵的</a:t>
            </a:r>
            <a:r>
              <a:rPr lang="en-US" altLang="zh-CN" sz="2400" dirty="0">
                <a:sym typeface="+mn-ea"/>
              </a:rPr>
              <a:t>RS</a:t>
            </a:r>
            <a:r>
              <a:rPr lang="zh-CN" altLang="en-US" sz="2400" dirty="0">
                <a:sym typeface="+mn-ea"/>
              </a:rPr>
              <a:t>编码</a:t>
            </a:r>
            <a:endParaRPr lang="zh-CN" altLang="en-US" sz="2400" dirty="0">
              <a:sym typeface="+mn-ea"/>
            </a:endParaRPr>
          </a:p>
        </p:txBody>
      </p:sp>
      <p:sp>
        <p:nvSpPr>
          <p:cNvPr id="14" name="文本框 13"/>
          <p:cNvSpPr txBox="1"/>
          <p:nvPr/>
        </p:nvSpPr>
        <p:spPr>
          <a:xfrm>
            <a:off x="614119" y="4365952"/>
            <a:ext cx="7938967" cy="1688219"/>
          </a:xfrm>
          <a:prstGeom prst="rect">
            <a:avLst/>
          </a:prstGeom>
          <a:noFill/>
        </p:spPr>
        <p:txBody>
          <a:bodyPr wrap="square" rtlCol="0" anchor="t">
            <a:spAutoFit/>
          </a:bodyPr>
          <a:lstStyle>
            <a:defPPr>
              <a:defRPr lang="zh-CN"/>
            </a:defPPr>
            <a:lvl1pPr algn="just">
              <a:lnSpc>
                <a:spcPts val="2900"/>
              </a:lnSpc>
              <a:defRPr sz="2000">
                <a:uFillTx/>
                <a:latin typeface="Times New Roman" panose="02020603050405020304" pitchFamily="18" charset="0"/>
                <a:ea typeface="黑体" panose="02010609060101010101" pitchFamily="49" charset="-122"/>
              </a:defRPr>
            </a:lvl1pPr>
          </a:lstStyle>
          <a:p>
            <a:pPr>
              <a:lnSpc>
                <a:spcPts val="3200"/>
              </a:lnSpc>
            </a:pPr>
            <a:r>
              <a:rPr lang="zh-CN" altLang="en-US" dirty="0">
                <a:latin typeface="+mn-lt"/>
              </a:rPr>
              <a:t>        柯西矩阵中</a:t>
            </a:r>
            <a:r>
              <a:rPr lang="en-US" altLang="zh-CN" i="1" dirty="0">
                <a:latin typeface="+mn-lt"/>
              </a:rPr>
              <a:t>x</a:t>
            </a:r>
            <a:r>
              <a:rPr lang="en-US" altLang="zh-CN" i="1" baseline="-25000" dirty="0">
                <a:latin typeface="+mn-lt"/>
              </a:rPr>
              <a:t>i</a:t>
            </a:r>
            <a:r>
              <a:rPr lang="zh-CN" altLang="en-US" dirty="0">
                <a:latin typeface="+mn-lt"/>
              </a:rPr>
              <a:t>和</a:t>
            </a:r>
            <a:r>
              <a:rPr lang="en-US" altLang="zh-CN" i="1" dirty="0" err="1">
                <a:latin typeface="+mn-lt"/>
              </a:rPr>
              <a:t>y</a:t>
            </a:r>
            <a:r>
              <a:rPr lang="en-US" altLang="zh-CN" i="1" baseline="-25000" dirty="0" err="1">
                <a:latin typeface="+mn-lt"/>
              </a:rPr>
              <a:t>i</a:t>
            </a:r>
            <a:r>
              <a:rPr lang="zh-CN" altLang="en-US" dirty="0">
                <a:latin typeface="+mn-lt"/>
              </a:rPr>
              <a:t>都是迦罗华域</a:t>
            </a:r>
            <a:r>
              <a:rPr lang="en-US" altLang="zh-CN" i="1" dirty="0">
                <a:latin typeface="+mn-lt"/>
              </a:rPr>
              <a:t>GF</a:t>
            </a:r>
            <a:r>
              <a:rPr lang="en-US" altLang="zh-CN" dirty="0">
                <a:latin typeface="+mn-lt"/>
              </a:rPr>
              <a:t>(2</a:t>
            </a:r>
            <a:r>
              <a:rPr lang="en-US" altLang="zh-CN" i="1" baseline="30000" dirty="0">
                <a:latin typeface="+mn-lt"/>
              </a:rPr>
              <a:t>w</a:t>
            </a:r>
            <a:r>
              <a:rPr lang="en-US" altLang="zh-CN" dirty="0">
                <a:latin typeface="+mn-lt"/>
              </a:rPr>
              <a:t>)</a:t>
            </a:r>
            <a:r>
              <a:rPr lang="zh-CN" altLang="en-US" dirty="0">
                <a:latin typeface="+mn-lt"/>
              </a:rPr>
              <a:t>中的元素。</a:t>
            </a:r>
            <a:endParaRPr lang="en-US" altLang="zh-CN" dirty="0">
              <a:latin typeface="+mn-lt"/>
            </a:endParaRPr>
          </a:p>
          <a:p>
            <a:pPr>
              <a:lnSpc>
                <a:spcPts val="3200"/>
              </a:lnSpc>
            </a:pPr>
            <a:r>
              <a:rPr lang="zh-CN" altLang="en-US" dirty="0">
                <a:latin typeface="+mn-lt"/>
              </a:rPr>
              <a:t>        编码的运算过程和范德蒙矩阵编码过程是一样的，只不过采用柯西矩阵替换了范德蒙矩阵。从运算方式来看，</a:t>
            </a:r>
            <a:r>
              <a:rPr lang="zh-CN" altLang="en-US" dirty="0">
                <a:solidFill>
                  <a:srgbClr val="00B0F0"/>
                </a:solidFill>
                <a:latin typeface="+mn-lt"/>
              </a:rPr>
              <a:t>编码过程是迦罗华域的系列乘法、加法运算</a:t>
            </a:r>
            <a:r>
              <a:rPr lang="zh-CN" altLang="en-US" dirty="0">
                <a:latin typeface="+mn-lt"/>
              </a:rPr>
              <a:t>。</a:t>
            </a:r>
            <a:endParaRPr lang="en-US" altLang="zh-CN" dirty="0">
              <a:latin typeface="+mn-lt"/>
              <a:sym typeface="+mn-ea"/>
            </a:endParaRPr>
          </a:p>
        </p:txBody>
      </p:sp>
      <p:sp>
        <p:nvSpPr>
          <p:cNvPr id="9" name="文本框 8"/>
          <p:cNvSpPr txBox="1"/>
          <p:nvPr/>
        </p:nvSpPr>
        <p:spPr>
          <a:xfrm>
            <a:off x="1011568" y="3288855"/>
            <a:ext cx="1214380" cy="428259"/>
          </a:xfrm>
          <a:prstGeom prst="rect">
            <a:avLst/>
          </a:prstGeom>
          <a:noFill/>
        </p:spPr>
        <p:txBody>
          <a:bodyPr wrap="square" rtlCol="0" anchor="t">
            <a:spAutoFit/>
          </a:bodyPr>
          <a:lstStyle>
            <a:defPPr>
              <a:defRPr lang="zh-CN"/>
            </a:defPPr>
            <a:lvl1pPr algn="just">
              <a:lnSpc>
                <a:spcPts val="2900"/>
              </a:lnSpc>
              <a:defRPr sz="2000">
                <a:uFillTx/>
                <a:latin typeface="Times New Roman" panose="02020603050405020304" pitchFamily="18" charset="0"/>
                <a:ea typeface="黑体" panose="02010609060101010101" pitchFamily="49" charset="-122"/>
              </a:defRPr>
            </a:lvl1pPr>
          </a:lstStyle>
          <a:p>
            <a:r>
              <a:rPr lang="zh-CN" altLang="en-US" sz="1600" dirty="0">
                <a:latin typeface="+mn-lt"/>
              </a:rPr>
              <a:t>柯西矩阵</a:t>
            </a:r>
            <a:endParaRPr lang="en-US" altLang="zh-CN" sz="1600" dirty="0">
              <a:latin typeface="+mn-lt"/>
              <a:sym typeface="+mn-ea"/>
            </a:endParaRPr>
          </a:p>
        </p:txBody>
      </p:sp>
      <p:sp>
        <p:nvSpPr>
          <p:cNvPr id="3" name="箭头: 右 2"/>
          <p:cNvSpPr/>
          <p:nvPr/>
        </p:nvSpPr>
        <p:spPr>
          <a:xfrm>
            <a:off x="3003909" y="2018051"/>
            <a:ext cx="924261" cy="457188"/>
          </a:xfrm>
          <a:prstGeom prst="rightArrow">
            <a:avLst/>
          </a:prstGeom>
          <a:solidFill>
            <a:srgbClr val="005A9A"/>
          </a:solidFill>
          <a:ln>
            <a:solidFill>
              <a:srgbClr val="005A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172158" y="3589624"/>
            <a:ext cx="1447762" cy="428259"/>
          </a:xfrm>
          <a:prstGeom prst="rect">
            <a:avLst/>
          </a:prstGeom>
          <a:noFill/>
        </p:spPr>
        <p:txBody>
          <a:bodyPr wrap="square" rtlCol="0" anchor="t">
            <a:spAutoFit/>
          </a:bodyPr>
          <a:lstStyle>
            <a:defPPr>
              <a:defRPr lang="zh-CN"/>
            </a:defPPr>
            <a:lvl1pPr algn="just">
              <a:lnSpc>
                <a:spcPts val="2900"/>
              </a:lnSpc>
              <a:defRPr sz="2000">
                <a:uFillTx/>
                <a:latin typeface="Times New Roman" panose="02020603050405020304" pitchFamily="18" charset="0"/>
                <a:ea typeface="黑体" panose="02010609060101010101" pitchFamily="49" charset="-122"/>
              </a:defRPr>
            </a:lvl1pPr>
          </a:lstStyle>
          <a:p>
            <a:r>
              <a:rPr lang="zh-CN" altLang="en-US" sz="1600" dirty="0">
                <a:latin typeface="+mn-lt"/>
              </a:rPr>
              <a:t>分布矩阵</a:t>
            </a:r>
            <a:r>
              <a:rPr lang="en-US" altLang="zh-CN" sz="1600" i="1" dirty="0">
                <a:latin typeface="+mn-lt"/>
              </a:rPr>
              <a:t>B</a:t>
            </a:r>
            <a:endParaRPr lang="en-US" altLang="zh-CN" sz="1600" i="1" dirty="0">
              <a:latin typeface="+mn-lt"/>
              <a:sym typeface="+mn-ea"/>
            </a:endParaRPr>
          </a:p>
        </p:txBody>
      </p:sp>
      <p:sp>
        <p:nvSpPr>
          <p:cNvPr id="12" name="文本框 11"/>
          <p:cNvSpPr txBox="1"/>
          <p:nvPr/>
        </p:nvSpPr>
        <p:spPr>
          <a:xfrm>
            <a:off x="8062243" y="3555394"/>
            <a:ext cx="1143090" cy="422552"/>
          </a:xfrm>
          <a:prstGeom prst="rect">
            <a:avLst/>
          </a:prstGeom>
          <a:noFill/>
        </p:spPr>
        <p:txBody>
          <a:bodyPr wrap="square" rtlCol="0" anchor="t">
            <a:spAutoFit/>
          </a:bodyPr>
          <a:lstStyle>
            <a:defPPr>
              <a:defRPr lang="zh-CN"/>
            </a:defPPr>
            <a:lvl1pPr algn="just">
              <a:lnSpc>
                <a:spcPts val="2900"/>
              </a:lnSpc>
              <a:defRPr sz="2000">
                <a:uFillTx/>
                <a:latin typeface="Times New Roman" panose="02020603050405020304" pitchFamily="18" charset="0"/>
                <a:ea typeface="黑体" panose="02010609060101010101" pitchFamily="49" charset="-122"/>
              </a:defRPr>
            </a:lvl1pPr>
          </a:lstStyle>
          <a:p>
            <a:r>
              <a:rPr lang="zh-CN" altLang="en-US" sz="1600" dirty="0">
                <a:latin typeface="+mn-lt"/>
                <a:sym typeface="+mn-ea"/>
              </a:rPr>
              <a:t>存储数据</a:t>
            </a:r>
            <a:r>
              <a:rPr lang="en-US" altLang="zh-CN" sz="1600" i="1" dirty="0">
                <a:latin typeface="+mn-lt"/>
                <a:sym typeface="+mn-ea"/>
              </a:rPr>
              <a:t>E</a:t>
            </a:r>
            <a:endParaRPr lang="en-US" altLang="zh-CN" sz="1600" i="1" dirty="0">
              <a:latin typeface="+mn-lt"/>
              <a:sym typeface="+mn-ea"/>
            </a:endParaRPr>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1283" y="1198895"/>
            <a:ext cx="2295525" cy="20955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1441" y="913145"/>
            <a:ext cx="4600575" cy="2667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p:cNvSpPr txBox="1"/>
          <p:nvPr/>
        </p:nvSpPr>
        <p:spPr>
          <a:xfrm>
            <a:off x="529907" y="975081"/>
            <a:ext cx="7998460" cy="867237"/>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a:xfrm>
            <a:off x="4439920" y="104775"/>
            <a:ext cx="4512945" cy="685800"/>
          </a:xfrm>
        </p:spPr>
        <p:txBody>
          <a:bodyPr/>
          <a:lstStyle/>
          <a:p>
            <a:r>
              <a:rPr lang="en-US" altLang="zh-CN" sz="2400" dirty="0">
                <a:sym typeface="+mn-ea"/>
              </a:rPr>
              <a:t>R-S</a:t>
            </a:r>
            <a:r>
              <a:rPr lang="zh-CN" altLang="en-US" sz="2400" dirty="0">
                <a:sym typeface="+mn-ea"/>
              </a:rPr>
              <a:t>码的所属类别</a:t>
            </a:r>
            <a:endParaRPr lang="zh-CN" altLang="en-US" sz="2400" dirty="0">
              <a:sym typeface="+mn-ea"/>
            </a:endParaRPr>
          </a:p>
        </p:txBody>
      </p:sp>
      <p:sp>
        <p:nvSpPr>
          <p:cNvPr id="10" name="文本框 9"/>
          <p:cNvSpPr txBox="1"/>
          <p:nvPr/>
        </p:nvSpPr>
        <p:spPr>
          <a:xfrm>
            <a:off x="615632" y="1049793"/>
            <a:ext cx="7912735" cy="707886"/>
          </a:xfrm>
          <a:prstGeom prst="rect">
            <a:avLst/>
          </a:prstGeom>
          <a:noFill/>
        </p:spPr>
        <p:txBody>
          <a:bodyPr wrap="square" rtlCol="0" anchor="t">
            <a:spAutoFit/>
          </a:bodyPr>
          <a:lstStyle/>
          <a:p>
            <a:pPr marL="342900" indent="-342900" algn="l">
              <a:buFont typeface="Arial" panose="020B0604020202020204" pitchFamily="34" charset="0"/>
              <a:buChar char="•"/>
            </a:pPr>
            <a:r>
              <a:rPr lang="en-US" sz="2000" i="1" dirty="0">
                <a:uFillTx/>
                <a:latin typeface="Times New Roman" panose="02020603050405020304" pitchFamily="18" charset="0"/>
                <a:ea typeface="黑体" panose="02010609060101010101" pitchFamily="49" charset="-122"/>
                <a:sym typeface="+mn-ea"/>
              </a:rPr>
              <a:t>Reed-Solomon</a:t>
            </a:r>
            <a:r>
              <a:rPr lang="zh-CN" altLang="en-US" sz="2000" dirty="0">
                <a:uFillTx/>
                <a:latin typeface="Times New Roman" panose="02020603050405020304" pitchFamily="18" charset="0"/>
                <a:ea typeface="黑体" panose="02010609060101010101" pitchFamily="49" charset="-122"/>
                <a:sym typeface="+mn-ea"/>
              </a:rPr>
              <a:t>码</a:t>
            </a:r>
            <a:r>
              <a:rPr lang="zh-CN" altLang="en-US" sz="2000" dirty="0">
                <a:uFillTx/>
                <a:latin typeface="+mn-ea"/>
                <a:ea typeface="+mn-ea"/>
                <a:sym typeface="+mn-ea"/>
              </a:rPr>
              <a:t>是</a:t>
            </a:r>
            <a:r>
              <a:rPr lang="zh-CN" altLang="en-US" sz="2000" dirty="0">
                <a:latin typeface="+mn-ea"/>
                <a:ea typeface="+mn-ea"/>
                <a:sym typeface="+mn-ea"/>
              </a:rPr>
              <a:t>一种</a:t>
            </a:r>
            <a:r>
              <a:rPr lang="zh-CN" altLang="en-US" sz="2000" dirty="0">
                <a:solidFill>
                  <a:srgbClr val="00B0F0"/>
                </a:solidFill>
                <a:latin typeface="+mn-ea"/>
                <a:ea typeface="+mn-ea"/>
                <a:sym typeface="+mn-ea"/>
              </a:rPr>
              <a:t>低速率的前向纠错的信道编码</a:t>
            </a:r>
            <a:r>
              <a:rPr lang="zh-CN" altLang="en-US" sz="2000" dirty="0">
                <a:latin typeface="+mn-ea"/>
                <a:ea typeface="+mn-ea"/>
                <a:sym typeface="+mn-ea"/>
              </a:rPr>
              <a:t>，</a:t>
            </a:r>
            <a:r>
              <a:rPr lang="zh-CN" altLang="en-US" sz="2000" b="0" i="0" dirty="0">
                <a:solidFill>
                  <a:srgbClr val="121212"/>
                </a:solidFill>
                <a:effectLst/>
                <a:latin typeface="+mn-ea"/>
                <a:ea typeface="+mn-ea"/>
              </a:rPr>
              <a:t>是一类</a:t>
            </a:r>
            <a:r>
              <a:rPr lang="zh-CN" altLang="en-US" sz="2000" b="0" i="0" dirty="0">
                <a:solidFill>
                  <a:srgbClr val="00B0F0"/>
                </a:solidFill>
                <a:effectLst/>
                <a:latin typeface="+mn-ea"/>
                <a:ea typeface="+mn-ea"/>
              </a:rPr>
              <a:t>纠错性能很强的多进制</a:t>
            </a:r>
            <a:r>
              <a:rPr lang="en-US" altLang="zh-CN" sz="2000" b="0" i="1" dirty="0">
                <a:solidFill>
                  <a:srgbClr val="00B0F0"/>
                </a:solidFill>
                <a:effectLst/>
                <a:latin typeface="+mn-lt"/>
                <a:ea typeface="+mn-ea"/>
              </a:rPr>
              <a:t>BCH</a:t>
            </a:r>
            <a:r>
              <a:rPr lang="zh-CN" altLang="en-US" sz="2000" b="0" i="0" dirty="0">
                <a:solidFill>
                  <a:srgbClr val="00B0F0"/>
                </a:solidFill>
                <a:effectLst/>
                <a:latin typeface="+mn-ea"/>
                <a:ea typeface="+mn-ea"/>
              </a:rPr>
              <a:t>码</a:t>
            </a:r>
            <a:r>
              <a:rPr lang="zh-CN" altLang="en-US" sz="2000" dirty="0">
                <a:uFillTx/>
                <a:latin typeface="+mn-ea"/>
                <a:ea typeface="+mn-ea"/>
                <a:sym typeface="+mn-ea"/>
              </a:rPr>
              <a:t>。</a:t>
            </a:r>
            <a:endParaRPr lang="zh-CN" altLang="en-US" sz="2000" dirty="0">
              <a:uFillTx/>
              <a:latin typeface="黑体" panose="02010609060101010101" pitchFamily="49" charset="-122"/>
              <a:ea typeface="黑体" panose="02010609060101010101" pitchFamily="49" charset="-122"/>
              <a:sym typeface="+mn-ea"/>
            </a:endParaRPr>
          </a:p>
        </p:txBody>
      </p:sp>
      <p:sp>
        <p:nvSpPr>
          <p:cNvPr id="7" name="椭圆 6"/>
          <p:cNvSpPr/>
          <p:nvPr/>
        </p:nvSpPr>
        <p:spPr>
          <a:xfrm>
            <a:off x="4899113" y="4176027"/>
            <a:ext cx="4164479" cy="2638443"/>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836584" y="4591828"/>
            <a:ext cx="3040008" cy="210837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796662" y="4280329"/>
            <a:ext cx="1684747" cy="338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线性分组码</a:t>
            </a:r>
            <a:endParaRPr lang="zh-CN" altLang="en-US" sz="2000" dirty="0">
              <a:solidFill>
                <a:schemeClr val="tx1"/>
              </a:solidFill>
            </a:endParaRPr>
          </a:p>
        </p:txBody>
      </p:sp>
      <p:sp>
        <p:nvSpPr>
          <p:cNvPr id="12" name="椭圆 11"/>
          <p:cNvSpPr/>
          <p:nvPr/>
        </p:nvSpPr>
        <p:spPr>
          <a:xfrm>
            <a:off x="6458592" y="4936386"/>
            <a:ext cx="2305334" cy="1604329"/>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240579" y="4651837"/>
            <a:ext cx="1684747" cy="338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循环码</a:t>
            </a:r>
            <a:endParaRPr lang="zh-CN" altLang="en-US" dirty="0"/>
          </a:p>
        </p:txBody>
      </p:sp>
      <p:sp>
        <p:nvSpPr>
          <p:cNvPr id="14" name="椭圆 13"/>
          <p:cNvSpPr/>
          <p:nvPr/>
        </p:nvSpPr>
        <p:spPr>
          <a:xfrm>
            <a:off x="7326735" y="5381918"/>
            <a:ext cx="1284873" cy="81792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768885" y="5040534"/>
            <a:ext cx="1684747" cy="338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a:solidFill>
                  <a:schemeClr val="tx1"/>
                </a:solidFill>
              </a:rPr>
              <a:t>BCH</a:t>
            </a:r>
            <a:r>
              <a:rPr lang="zh-CN" altLang="en-US" dirty="0">
                <a:solidFill>
                  <a:schemeClr val="tx1"/>
                </a:solidFill>
              </a:rPr>
              <a:t>码</a:t>
            </a:r>
            <a:endParaRPr lang="zh-CN" altLang="en-US" dirty="0">
              <a:solidFill>
                <a:schemeClr val="tx1"/>
              </a:solidFill>
            </a:endParaRPr>
          </a:p>
        </p:txBody>
      </p:sp>
      <p:sp>
        <p:nvSpPr>
          <p:cNvPr id="16" name="矩形 15"/>
          <p:cNvSpPr/>
          <p:nvPr/>
        </p:nvSpPr>
        <p:spPr>
          <a:xfrm>
            <a:off x="7199392" y="5569445"/>
            <a:ext cx="1684747" cy="338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a:solidFill>
                  <a:schemeClr val="tx1"/>
                </a:solidFill>
              </a:rPr>
              <a:t>R-S</a:t>
            </a:r>
            <a:r>
              <a:rPr lang="zh-CN" altLang="en-US" dirty="0">
                <a:solidFill>
                  <a:schemeClr val="tx1"/>
                </a:solidFill>
              </a:rPr>
              <a:t>码</a:t>
            </a:r>
            <a:endParaRPr lang="zh-CN" altLang="en-US" dirty="0">
              <a:solidFill>
                <a:schemeClr val="tx1"/>
              </a:solidFill>
            </a:endParaRPr>
          </a:p>
        </p:txBody>
      </p:sp>
      <p:sp>
        <p:nvSpPr>
          <p:cNvPr id="19" name="内容占位符 2"/>
          <p:cNvSpPr txBox="1"/>
          <p:nvPr/>
        </p:nvSpPr>
        <p:spPr>
          <a:xfrm>
            <a:off x="529906" y="2914241"/>
            <a:ext cx="7998460" cy="1077045"/>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20" name="文本框 19"/>
          <p:cNvSpPr txBox="1"/>
          <p:nvPr/>
        </p:nvSpPr>
        <p:spPr>
          <a:xfrm>
            <a:off x="615631" y="2991184"/>
            <a:ext cx="7912735" cy="1323439"/>
          </a:xfrm>
          <a:prstGeom prst="rect">
            <a:avLst/>
          </a:prstGeom>
          <a:noFill/>
        </p:spPr>
        <p:txBody>
          <a:bodyPr wrap="square" rtlCol="0" anchor="t">
            <a:spAutoFit/>
          </a:bodyPr>
          <a:lstStyle/>
          <a:p>
            <a:pPr marL="342900" indent="-342900">
              <a:buFont typeface="Arial" panose="020B0604020202020204" pitchFamily="34" charset="0"/>
              <a:buChar char="•"/>
            </a:pPr>
            <a:r>
              <a:rPr lang="en-US" sz="2000" i="1" dirty="0">
                <a:uFillTx/>
                <a:latin typeface="Times New Roman" panose="02020603050405020304" pitchFamily="18" charset="0"/>
                <a:ea typeface="黑体" panose="02010609060101010101" pitchFamily="49" charset="-122"/>
                <a:sym typeface="+mn-ea"/>
              </a:rPr>
              <a:t>Reed-Solomon</a:t>
            </a:r>
            <a:r>
              <a:rPr lang="zh-CN" altLang="en-US" sz="2000" dirty="0">
                <a:uFillTx/>
                <a:latin typeface="Times New Roman" panose="02020603050405020304" pitchFamily="18" charset="0"/>
                <a:ea typeface="黑体" panose="02010609060101010101" pitchFamily="49" charset="-122"/>
                <a:sym typeface="+mn-ea"/>
              </a:rPr>
              <a:t>码</a:t>
            </a:r>
            <a:r>
              <a:rPr lang="zh-CN" altLang="en-US" sz="2000" b="0" i="0" dirty="0">
                <a:solidFill>
                  <a:srgbClr val="121212"/>
                </a:solidFill>
                <a:effectLst/>
                <a:latin typeface="黑体" panose="02010609060101010101" pitchFamily="49" charset="-122"/>
                <a:ea typeface="黑体" panose="02010609060101010101" pitchFamily="49" charset="-122"/>
              </a:rPr>
              <a:t>的纠错能力</a:t>
            </a:r>
            <a:r>
              <a:rPr lang="zh-CN" altLang="en-US" sz="2000" dirty="0">
                <a:solidFill>
                  <a:srgbClr val="121212"/>
                </a:solidFill>
                <a:latin typeface="黑体" panose="02010609060101010101" pitchFamily="49" charset="-122"/>
                <a:ea typeface="黑体" panose="02010609060101010101" pitchFamily="49" charset="-122"/>
              </a:rPr>
              <a:t>和编码效率在线性纠错码中是</a:t>
            </a:r>
            <a:r>
              <a:rPr lang="zh-CN" altLang="en-US" sz="2000" b="0" i="0" dirty="0">
                <a:solidFill>
                  <a:srgbClr val="121212"/>
                </a:solidFill>
                <a:effectLst/>
                <a:latin typeface="黑体" panose="02010609060101010101" pitchFamily="49" charset="-122"/>
                <a:ea typeface="黑体" panose="02010609060101010101" pitchFamily="49" charset="-122"/>
              </a:rPr>
              <a:t>最高的。</a:t>
            </a:r>
            <a:r>
              <a:rPr lang="zh-CN" altLang="en-US" sz="2000" b="0" i="0" dirty="0">
                <a:solidFill>
                  <a:srgbClr val="00B0F0"/>
                </a:solidFill>
                <a:effectLst/>
                <a:latin typeface="黑体" panose="02010609060101010101" pitchFamily="49" charset="-122"/>
                <a:ea typeface="黑体" panose="02010609060101010101" pitchFamily="49" charset="-122"/>
              </a:rPr>
              <a:t>不仅能够纠正随机错误和突发错误，还可以用来构造其他码型</a:t>
            </a:r>
            <a:r>
              <a:rPr lang="zh-CN" altLang="en-US" sz="2000" b="0" i="0" dirty="0">
                <a:solidFill>
                  <a:srgbClr val="121212"/>
                </a:solidFill>
                <a:effectLst/>
                <a:latin typeface="黑体" panose="02010609060101010101" pitchFamily="49" charset="-122"/>
                <a:ea typeface="黑体" panose="02010609060101010101" pitchFamily="49" charset="-122"/>
              </a:rPr>
              <a:t>，如级联码。</a:t>
            </a:r>
            <a:endParaRPr lang="en-US" altLang="zh-CN" sz="2000" dirty="0">
              <a:latin typeface="Times New Roman" panose="02020603050405020304" pitchFamily="18" charset="0"/>
              <a:ea typeface="黑体" panose="02010609060101010101" pitchFamily="49" charset="-122"/>
              <a:sym typeface="+mn-ea"/>
            </a:endParaRPr>
          </a:p>
          <a:p>
            <a:pPr marL="342900" indent="-342900" algn="l">
              <a:buFont typeface="Arial" panose="020B0604020202020204" pitchFamily="34" charset="0"/>
              <a:buChar char="•"/>
            </a:pPr>
            <a:endParaRPr lang="zh-CN" altLang="en-US" sz="2000" dirty="0">
              <a:uFillTx/>
              <a:latin typeface="黑体" panose="02010609060101010101" pitchFamily="49" charset="-122"/>
              <a:ea typeface="黑体" panose="02010609060101010101" pitchFamily="49" charset="-122"/>
              <a:sym typeface="+mn-ea"/>
            </a:endParaRPr>
          </a:p>
        </p:txBody>
      </p:sp>
      <p:sp>
        <p:nvSpPr>
          <p:cNvPr id="21" name="内容占位符 2"/>
          <p:cNvSpPr txBox="1"/>
          <p:nvPr/>
        </p:nvSpPr>
        <p:spPr>
          <a:xfrm>
            <a:off x="529906" y="1989966"/>
            <a:ext cx="7998460" cy="782598"/>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22" name="文本框 21"/>
              <p:cNvSpPr txBox="1"/>
              <p:nvPr/>
            </p:nvSpPr>
            <p:spPr>
              <a:xfrm>
                <a:off x="615631" y="2064678"/>
                <a:ext cx="7912735" cy="707886"/>
              </a:xfrm>
              <a:prstGeom prst="rect">
                <a:avLst/>
              </a:prstGeom>
              <a:noFill/>
            </p:spPr>
            <p:txBody>
              <a:bodyPr wrap="square" rtlCol="0" anchor="t">
                <a:spAutoFit/>
              </a:bodyPr>
              <a:lstStyle/>
              <a:p>
                <a:pPr marL="342900" indent="-342900" algn="l">
                  <a:buFont typeface="Arial" panose="020B0604020202020204" pitchFamily="34" charset="0"/>
                  <a:buChar char="•"/>
                </a:pPr>
                <a:r>
                  <a:rPr lang="en-US" sz="2000" i="1" dirty="0">
                    <a:uFillTx/>
                    <a:latin typeface="Times New Roman" panose="02020603050405020304" pitchFamily="18" charset="0"/>
                    <a:ea typeface="黑体" panose="02010609060101010101" pitchFamily="49" charset="-122"/>
                    <a:sym typeface="+mn-ea"/>
                  </a:rPr>
                  <a:t>BCH</a:t>
                </a:r>
                <a:r>
                  <a:rPr lang="zh-CN" altLang="en-US" sz="2000" dirty="0">
                    <a:uFillTx/>
                    <a:latin typeface="Times New Roman" panose="02020603050405020304" pitchFamily="18" charset="0"/>
                    <a:ea typeface="黑体" panose="02010609060101010101" pitchFamily="49" charset="-122"/>
                    <a:sym typeface="+mn-ea"/>
                  </a:rPr>
                  <a:t>码</a:t>
                </a:r>
                <a:r>
                  <a:rPr lang="zh-CN" altLang="en-US" sz="2000" dirty="0">
                    <a:latin typeface="Times New Roman" panose="02020603050405020304" pitchFamily="18" charset="0"/>
                    <a:ea typeface="黑体" panose="02010609060101010101" pitchFamily="49" charset="-122"/>
                    <a:sym typeface="+mn-ea"/>
                  </a:rPr>
                  <a:t>的码元取值为</a:t>
                </a:r>
                <a:r>
                  <a:rPr lang="en-US" altLang="zh-CN" sz="2000" i="1" dirty="0">
                    <a:latin typeface="Times New Roman" panose="02020603050405020304" pitchFamily="18" charset="0"/>
                    <a:ea typeface="黑体" panose="02010609060101010101" pitchFamily="49" charset="-122"/>
                    <a:sym typeface="+mn-ea"/>
                  </a:rPr>
                  <a:t>GF</a:t>
                </a:r>
                <a:r>
                  <a:rPr lang="en-US" altLang="zh-CN" sz="2000" dirty="0">
                    <a:latin typeface="Times New Roman" panose="02020603050405020304" pitchFamily="18" charset="0"/>
                    <a:ea typeface="黑体" panose="02010609060101010101" pitchFamily="49" charset="-122"/>
                    <a:sym typeface="+mn-ea"/>
                  </a:rPr>
                  <a:t>(</a:t>
                </a:r>
                <a14:m>
                  <m:oMath xmlns:m="http://schemas.openxmlformats.org/officeDocument/2006/math">
                    <m:r>
                      <a:rPr lang="en-US" altLang="zh-CN" sz="2000" i="1" dirty="0" smtClean="0">
                        <a:latin typeface="Cambria Math" panose="02040503050406030204" pitchFamily="18" charset="0"/>
                        <a:ea typeface="黑体" panose="02010609060101010101" pitchFamily="49" charset="-122"/>
                        <a:sym typeface="+mn-ea"/>
                      </a:rPr>
                      <m:t>𝑞</m:t>
                    </m:r>
                  </m:oMath>
                </a14:m>
                <a:r>
                  <a:rPr lang="en-US" altLang="zh-CN" sz="2000" dirty="0">
                    <a:latin typeface="Times New Roman" panose="02020603050405020304" pitchFamily="18" charset="0"/>
                    <a:ea typeface="黑体" panose="02010609060101010101" pitchFamily="49" charset="-122"/>
                    <a:sym typeface="+mn-ea"/>
                  </a:rPr>
                  <a:t>)</a:t>
                </a:r>
                <a:r>
                  <a:rPr lang="zh-CN" altLang="en-US" sz="2000" dirty="0">
                    <a:latin typeface="Times New Roman" panose="02020603050405020304" pitchFamily="18" charset="0"/>
                    <a:ea typeface="黑体" panose="02010609060101010101" pitchFamily="49" charset="-122"/>
                    <a:sym typeface="+mn-ea"/>
                  </a:rPr>
                  <a:t>中的元素，而</a:t>
                </a:r>
                <a:r>
                  <a:rPr lang="en-US" altLang="zh-CN" sz="2000" i="1" dirty="0">
                    <a:latin typeface="Times New Roman" panose="02020603050405020304" pitchFamily="18" charset="0"/>
                    <a:ea typeface="黑体" panose="02010609060101010101" pitchFamily="49" charset="-122"/>
                    <a:sym typeface="+mn-ea"/>
                  </a:rPr>
                  <a:t>RS</a:t>
                </a:r>
                <a:r>
                  <a:rPr lang="zh-CN" altLang="en-US" sz="2000" dirty="0">
                    <a:latin typeface="Times New Roman" panose="02020603050405020304" pitchFamily="18" charset="0"/>
                    <a:ea typeface="黑体" panose="02010609060101010101" pitchFamily="49" charset="-122"/>
                    <a:sym typeface="+mn-ea"/>
                  </a:rPr>
                  <a:t>码的码元取值为</a:t>
                </a:r>
                <a:r>
                  <a:rPr lang="en-US" altLang="zh-CN" sz="2000" i="1" dirty="0">
                    <a:latin typeface="Times New Roman" panose="02020603050405020304" pitchFamily="18" charset="0"/>
                    <a:ea typeface="黑体" panose="02010609060101010101" pitchFamily="49" charset="-122"/>
                    <a:sym typeface="+mn-ea"/>
                  </a:rPr>
                  <a:t>GF</a:t>
                </a:r>
                <a:r>
                  <a:rPr lang="en-US" altLang="zh-CN" sz="2000" dirty="0">
                    <a:latin typeface="Times New Roman" panose="02020603050405020304" pitchFamily="18" charset="0"/>
                    <a:ea typeface="黑体" panose="02010609060101010101" pitchFamily="49" charset="-122"/>
                    <a:sym typeface="+mn-ea"/>
                  </a:rPr>
                  <a:t>(</a:t>
                </a:r>
                <a14:m>
                  <m:oMath xmlns:m="http://schemas.openxmlformats.org/officeDocument/2006/math">
                    <m:sSup>
                      <m:sSupPr>
                        <m:ctrlPr>
                          <a:rPr lang="en-US" altLang="zh-CN" sz="2000" i="1" smtClean="0">
                            <a:solidFill>
                              <a:srgbClr val="836967"/>
                            </a:solidFill>
                            <a:latin typeface="Cambria Math" panose="02040503050406030204" pitchFamily="18" charset="0"/>
                            <a:sym typeface="+mn-ea"/>
                          </a:rPr>
                        </m:ctrlPr>
                      </m:sSupPr>
                      <m:e>
                        <m:r>
                          <a:rPr lang="en-US" altLang="zh-CN" sz="2000" i="1">
                            <a:latin typeface="Cambria Math" panose="02040503050406030204" pitchFamily="18" charset="0"/>
                            <a:sym typeface="+mn-ea"/>
                          </a:rPr>
                          <m:t>𝑞</m:t>
                        </m:r>
                      </m:e>
                      <m:sup>
                        <m:r>
                          <a:rPr lang="en-US" altLang="zh-CN" sz="2000" i="1">
                            <a:latin typeface="Cambria Math" panose="02040503050406030204" pitchFamily="18" charset="0"/>
                            <a:sym typeface="+mn-ea"/>
                          </a:rPr>
                          <m:t>𝑚</m:t>
                        </m:r>
                      </m:sup>
                    </m:sSup>
                  </m:oMath>
                </a14:m>
                <a:r>
                  <a:rPr lang="en-US" altLang="zh-CN" sz="2000" dirty="0">
                    <a:latin typeface="Times New Roman" panose="02020603050405020304" pitchFamily="18" charset="0"/>
                    <a:ea typeface="黑体" panose="02010609060101010101" pitchFamily="49" charset="-122"/>
                    <a:sym typeface="+mn-ea"/>
                  </a:rPr>
                  <a:t>)</a:t>
                </a:r>
                <a:r>
                  <a:rPr lang="zh-CN" altLang="en-US" sz="2000" dirty="0">
                    <a:latin typeface="Times New Roman" panose="02020603050405020304" pitchFamily="18" charset="0"/>
                    <a:ea typeface="黑体" panose="02010609060101010101" pitchFamily="49" charset="-122"/>
                    <a:sym typeface="+mn-ea"/>
                  </a:rPr>
                  <a:t>中的元素</a:t>
                </a:r>
                <a:r>
                  <a:rPr lang="zh-CN" altLang="en-US" sz="2000" dirty="0">
                    <a:uFillTx/>
                    <a:latin typeface="Times New Roman" panose="02020603050405020304" pitchFamily="18" charset="0"/>
                    <a:ea typeface="黑体" panose="02010609060101010101" pitchFamily="49" charset="-122"/>
                    <a:sym typeface="+mn-ea"/>
                  </a:rPr>
                  <a:t>。</a:t>
                </a:r>
                <a:endParaRPr lang="zh-CN" altLang="en-US" sz="2000" dirty="0">
                  <a:uFillTx/>
                  <a:latin typeface="Times New Roman" panose="02020603050405020304" pitchFamily="18" charset="0"/>
                  <a:ea typeface="黑体" panose="02010609060101010101" pitchFamily="49" charset="-122"/>
                  <a:sym typeface="+mn-ea"/>
                </a:endParaRPr>
              </a:p>
            </p:txBody>
          </p:sp>
        </mc:Choice>
        <mc:Fallback>
          <p:sp>
            <p:nvSpPr>
              <p:cNvPr id="22" name="文本框 21"/>
              <p:cNvSpPr txBox="1">
                <a:spLocks noRot="1" noChangeAspect="1" noMove="1" noResize="1" noEditPoints="1" noAdjustHandles="1" noChangeArrowheads="1" noChangeShapeType="1" noTextEdit="1"/>
              </p:cNvSpPr>
              <p:nvPr/>
            </p:nvSpPr>
            <p:spPr>
              <a:xfrm>
                <a:off x="615631" y="2064678"/>
                <a:ext cx="7912735" cy="707886"/>
              </a:xfrm>
              <a:prstGeom prst="rect">
                <a:avLst/>
              </a:prstGeom>
              <a:blipFill rotWithShape="1">
                <a:blip r:embed="rId1"/>
                <a:stretch>
                  <a:fillRect l="-4" t="-41" r="4" b="22"/>
                </a:stretch>
              </a:blipFill>
            </p:spPr>
            <p:txBody>
              <a:bodyPr/>
              <a:lstStyle/>
              <a:p>
                <a:r>
                  <a:rPr lang="zh-CN" altLang="en-US">
                    <a:noFill/>
                  </a:rPr>
                  <a:t> </a:t>
                </a:r>
              </a:p>
            </p:txBody>
          </p:sp>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05229" y="104775"/>
            <a:ext cx="5372072" cy="685800"/>
          </a:xfrm>
        </p:spPr>
        <p:txBody>
          <a:bodyPr/>
          <a:lstStyle/>
          <a:p>
            <a:r>
              <a:rPr lang="en-US" altLang="zh-CN" sz="2400" dirty="0"/>
              <a:t>R-S</a:t>
            </a:r>
            <a:r>
              <a:rPr lang="zh-CN" altLang="en-US" sz="2400" dirty="0"/>
              <a:t>码的纠删原理</a:t>
            </a:r>
            <a:endParaRPr lang="zh-CN" altLang="en-US" sz="2400" dirty="0"/>
          </a:p>
        </p:txBody>
      </p:sp>
      <p:sp>
        <p:nvSpPr>
          <p:cNvPr id="5" name="文本框 4"/>
          <p:cNvSpPr txBox="1"/>
          <p:nvPr/>
        </p:nvSpPr>
        <p:spPr>
          <a:xfrm>
            <a:off x="304911" y="931545"/>
            <a:ext cx="8258063" cy="1323439"/>
          </a:xfrm>
          <a:prstGeom prst="rect">
            <a:avLst/>
          </a:prstGeom>
          <a:noFill/>
          <a:ln>
            <a:solidFill>
              <a:srgbClr val="00B0F0"/>
            </a:solidFill>
          </a:ln>
        </p:spPr>
        <p:txBody>
          <a:bodyPr wrap="square">
            <a:spAutoFit/>
          </a:bodyPr>
          <a:lstStyle/>
          <a:p>
            <a:r>
              <a:rPr lang="en-US" altLang="zh-CN" sz="2000" b="0" i="1" dirty="0">
                <a:solidFill>
                  <a:srgbClr val="2B2B2B"/>
                </a:solidFill>
                <a:effectLst/>
                <a:latin typeface="+mn-lt"/>
                <a:ea typeface="+mn-ea"/>
              </a:rPr>
              <a:t>RS </a:t>
            </a:r>
            <a:r>
              <a:rPr lang="zh-CN" altLang="en-US" sz="2000" b="0" i="0" dirty="0">
                <a:solidFill>
                  <a:srgbClr val="2B2B2B"/>
                </a:solidFill>
                <a:effectLst/>
                <a:latin typeface="+mn-ea"/>
                <a:ea typeface="+mn-ea"/>
              </a:rPr>
              <a:t>编码以 </a:t>
            </a:r>
            <a:r>
              <a:rPr lang="en-US" altLang="zh-CN" sz="2000" i="1" dirty="0">
                <a:solidFill>
                  <a:srgbClr val="2B2B2B"/>
                </a:solidFill>
                <a:latin typeface="+mn-lt"/>
                <a:ea typeface="+mn-ea"/>
              </a:rPr>
              <a:t>word</a:t>
            </a:r>
            <a:r>
              <a:rPr lang="en-US" altLang="zh-CN" sz="2000" b="0" i="0" dirty="0">
                <a:solidFill>
                  <a:srgbClr val="2B2B2B"/>
                </a:solidFill>
                <a:effectLst/>
                <a:latin typeface="+mn-ea"/>
                <a:ea typeface="+mn-ea"/>
              </a:rPr>
              <a:t> </a:t>
            </a:r>
            <a:r>
              <a:rPr lang="zh-CN" altLang="en-US" sz="2000" b="0" i="0" dirty="0">
                <a:solidFill>
                  <a:srgbClr val="2B2B2B"/>
                </a:solidFill>
                <a:effectLst/>
                <a:latin typeface="+mn-ea"/>
                <a:ea typeface="+mn-ea"/>
              </a:rPr>
              <a:t>为编码和解码单位，大的数据块拆分到字长为 </a:t>
            </a:r>
            <a:r>
              <a:rPr lang="en-US" altLang="zh-CN" sz="2000" i="1" dirty="0">
                <a:solidFill>
                  <a:srgbClr val="2B2B2B"/>
                </a:solidFill>
                <a:latin typeface="+mn-lt"/>
                <a:ea typeface="+mn-ea"/>
              </a:rPr>
              <a:t>w</a:t>
            </a:r>
            <a:r>
              <a:rPr lang="zh-CN" altLang="en-US" sz="2000" b="0" i="0" dirty="0">
                <a:solidFill>
                  <a:srgbClr val="2B2B2B"/>
                </a:solidFill>
                <a:effectLst/>
                <a:latin typeface="+mn-ea"/>
                <a:ea typeface="+mn-ea"/>
              </a:rPr>
              <a:t>（取值一般为</a:t>
            </a:r>
            <a:r>
              <a:rPr lang="en-US" altLang="zh-CN" sz="2000" b="0" i="0" dirty="0">
                <a:solidFill>
                  <a:srgbClr val="2B2B2B"/>
                </a:solidFill>
                <a:effectLst/>
                <a:latin typeface="+mn-ea"/>
                <a:ea typeface="+mn-ea"/>
              </a:rPr>
              <a:t>8</a:t>
            </a:r>
            <a:r>
              <a:rPr lang="zh-CN" altLang="en-US" sz="2000" b="0" i="0" dirty="0">
                <a:solidFill>
                  <a:srgbClr val="2B2B2B"/>
                </a:solidFill>
                <a:effectLst/>
                <a:latin typeface="+mn-ea"/>
                <a:ea typeface="+mn-ea"/>
              </a:rPr>
              <a:t>或者</a:t>
            </a:r>
            <a:r>
              <a:rPr lang="en-US" altLang="zh-CN" sz="2000" b="0" i="0" dirty="0">
                <a:solidFill>
                  <a:srgbClr val="2B2B2B"/>
                </a:solidFill>
                <a:effectLst/>
                <a:latin typeface="+mn-ea"/>
                <a:ea typeface="+mn-ea"/>
              </a:rPr>
              <a:t>16</a:t>
            </a:r>
            <a:r>
              <a:rPr lang="zh-CN" altLang="en-US" sz="2000" b="0" i="0" dirty="0">
                <a:solidFill>
                  <a:srgbClr val="2B2B2B"/>
                </a:solidFill>
                <a:effectLst/>
                <a:latin typeface="+mn-ea"/>
                <a:ea typeface="+mn-ea"/>
              </a:rPr>
              <a:t>位）的 </a:t>
            </a:r>
            <a:r>
              <a:rPr lang="en-US" altLang="zh-CN" sz="2000" i="1" dirty="0">
                <a:solidFill>
                  <a:srgbClr val="2B2B2B"/>
                </a:solidFill>
                <a:latin typeface="+mn-lt"/>
                <a:ea typeface="+mn-ea"/>
              </a:rPr>
              <a:t>word</a:t>
            </a:r>
            <a:r>
              <a:rPr lang="zh-CN" altLang="en-US" sz="2000" b="0" i="0" dirty="0">
                <a:solidFill>
                  <a:srgbClr val="2B2B2B"/>
                </a:solidFill>
                <a:effectLst/>
                <a:latin typeface="+mn-ea"/>
                <a:ea typeface="+mn-ea"/>
              </a:rPr>
              <a:t>，然后对 </a:t>
            </a:r>
            <a:r>
              <a:rPr lang="en-US" altLang="zh-CN" sz="2000" i="1" dirty="0">
                <a:solidFill>
                  <a:srgbClr val="2B2B2B"/>
                </a:solidFill>
                <a:latin typeface="+mn-lt"/>
                <a:ea typeface="+mn-ea"/>
              </a:rPr>
              <a:t>word</a:t>
            </a:r>
            <a:r>
              <a:rPr lang="en-US" altLang="zh-CN" sz="2000" b="0" i="0" dirty="0">
                <a:solidFill>
                  <a:srgbClr val="2B2B2B"/>
                </a:solidFill>
                <a:effectLst/>
                <a:latin typeface="+mn-ea"/>
                <a:ea typeface="+mn-ea"/>
              </a:rPr>
              <a:t> </a:t>
            </a:r>
            <a:r>
              <a:rPr lang="zh-CN" altLang="en-US" sz="2000" b="0" i="0" dirty="0">
                <a:solidFill>
                  <a:srgbClr val="2B2B2B"/>
                </a:solidFill>
                <a:effectLst/>
                <a:latin typeface="+mn-ea"/>
                <a:ea typeface="+mn-ea"/>
              </a:rPr>
              <a:t>进行编解码。数据块的编码原理与 </a:t>
            </a:r>
            <a:r>
              <a:rPr lang="en-US" altLang="zh-CN" sz="2000" i="1" dirty="0">
                <a:solidFill>
                  <a:srgbClr val="2B2B2B"/>
                </a:solidFill>
                <a:latin typeface="+mn-lt"/>
                <a:ea typeface="+mn-ea"/>
              </a:rPr>
              <a:t>word</a:t>
            </a:r>
            <a:r>
              <a:rPr lang="en-US" altLang="zh-CN" sz="2000" b="0" i="0" dirty="0">
                <a:solidFill>
                  <a:srgbClr val="2B2B2B"/>
                </a:solidFill>
                <a:effectLst/>
                <a:latin typeface="+mn-ea"/>
                <a:ea typeface="+mn-ea"/>
              </a:rPr>
              <a:t> </a:t>
            </a:r>
            <a:r>
              <a:rPr lang="zh-CN" altLang="en-US" sz="2000" b="0" i="0" dirty="0">
                <a:solidFill>
                  <a:srgbClr val="2B2B2B"/>
                </a:solidFill>
                <a:effectLst/>
                <a:latin typeface="+mn-ea"/>
                <a:ea typeface="+mn-ea"/>
              </a:rPr>
              <a:t>编码原理相同，后文中</a:t>
            </a:r>
            <a:r>
              <a:rPr lang="zh-CN" altLang="en-US" sz="2000" dirty="0">
                <a:solidFill>
                  <a:srgbClr val="2B2B2B"/>
                </a:solidFill>
                <a:latin typeface="+mn-ea"/>
                <a:ea typeface="+mn-ea"/>
              </a:rPr>
              <a:t>以</a:t>
            </a:r>
            <a:r>
              <a:rPr lang="zh-CN" altLang="en-US" sz="2000" b="0" i="0" dirty="0">
                <a:solidFill>
                  <a:srgbClr val="2B2B2B"/>
                </a:solidFill>
                <a:effectLst/>
                <a:latin typeface="+mn-ea"/>
                <a:ea typeface="+mn-ea"/>
              </a:rPr>
              <a:t> </a:t>
            </a:r>
            <a:r>
              <a:rPr lang="en-US" altLang="zh-CN" sz="2000" i="1" dirty="0">
                <a:solidFill>
                  <a:srgbClr val="2B2B2B"/>
                </a:solidFill>
                <a:latin typeface="+mn-lt"/>
                <a:ea typeface="+mn-ea"/>
              </a:rPr>
              <a:t>word</a:t>
            </a:r>
            <a:r>
              <a:rPr lang="en-US" altLang="zh-CN" sz="2000" b="0" i="0" dirty="0">
                <a:solidFill>
                  <a:srgbClr val="2B2B2B"/>
                </a:solidFill>
                <a:effectLst/>
                <a:latin typeface="+mn-ea"/>
                <a:ea typeface="+mn-ea"/>
              </a:rPr>
              <a:t> </a:t>
            </a:r>
            <a:r>
              <a:rPr lang="zh-CN" altLang="en-US" sz="2000" b="0" i="0" dirty="0">
                <a:solidFill>
                  <a:srgbClr val="2B2B2B"/>
                </a:solidFill>
                <a:effectLst/>
                <a:latin typeface="+mn-ea"/>
                <a:ea typeface="+mn-ea"/>
              </a:rPr>
              <a:t>为例说明，变量 </a:t>
            </a:r>
            <a:r>
              <a:rPr lang="en-US" altLang="zh-CN" sz="2000" i="1" dirty="0">
                <a:solidFill>
                  <a:srgbClr val="2B2B2B"/>
                </a:solidFill>
                <a:latin typeface="+mn-lt"/>
                <a:ea typeface="+mn-ea"/>
              </a:rPr>
              <a:t>D</a:t>
            </a:r>
            <a:r>
              <a:rPr lang="en-US" altLang="zh-CN" sz="2000" b="0" i="0" dirty="0">
                <a:solidFill>
                  <a:srgbClr val="2B2B2B"/>
                </a:solidFill>
                <a:effectLst/>
                <a:latin typeface="+mn-ea"/>
                <a:ea typeface="+mn-ea"/>
              </a:rPr>
              <a:t>, </a:t>
            </a:r>
            <a:r>
              <a:rPr lang="en-US" altLang="zh-CN" sz="2000" i="1" dirty="0">
                <a:solidFill>
                  <a:srgbClr val="2B2B2B"/>
                </a:solidFill>
                <a:latin typeface="+mn-lt"/>
                <a:ea typeface="+mn-ea"/>
              </a:rPr>
              <a:t>C</a:t>
            </a:r>
            <a:r>
              <a:rPr lang="en-US" altLang="zh-CN" sz="2000" b="0" i="0" dirty="0">
                <a:solidFill>
                  <a:srgbClr val="2B2B2B"/>
                </a:solidFill>
                <a:effectLst/>
                <a:latin typeface="+mn-ea"/>
                <a:ea typeface="+mn-ea"/>
              </a:rPr>
              <a:t> </a:t>
            </a:r>
            <a:r>
              <a:rPr lang="zh-CN" altLang="en-US" sz="2000" b="0" i="0" dirty="0">
                <a:solidFill>
                  <a:srgbClr val="2B2B2B"/>
                </a:solidFill>
                <a:effectLst/>
                <a:latin typeface="+mn-ea"/>
                <a:ea typeface="+mn-ea"/>
              </a:rPr>
              <a:t>将代表一个 </a:t>
            </a:r>
            <a:r>
              <a:rPr lang="en-US" altLang="zh-CN" sz="2000" i="1" dirty="0">
                <a:solidFill>
                  <a:srgbClr val="2B2B2B"/>
                </a:solidFill>
                <a:latin typeface="+mn-lt"/>
                <a:ea typeface="+mn-ea"/>
              </a:rPr>
              <a:t>word</a:t>
            </a:r>
            <a:r>
              <a:rPr lang="zh-CN" altLang="en-US" sz="2000" b="0" i="0" dirty="0">
                <a:solidFill>
                  <a:srgbClr val="2B2B2B"/>
                </a:solidFill>
                <a:effectLst/>
                <a:latin typeface="+mn-ea"/>
                <a:ea typeface="+mn-ea"/>
              </a:rPr>
              <a:t>。</a:t>
            </a:r>
            <a:endParaRPr lang="zh-CN" altLang="en-US" sz="2000" dirty="0">
              <a:latin typeface="+mn-ea"/>
              <a:ea typeface="+mn-ea"/>
            </a:endParaRPr>
          </a:p>
        </p:txBody>
      </p:sp>
      <p:sp>
        <p:nvSpPr>
          <p:cNvPr id="7" name="文本框 6"/>
          <p:cNvSpPr txBox="1"/>
          <p:nvPr/>
        </p:nvSpPr>
        <p:spPr>
          <a:xfrm>
            <a:off x="304910" y="2413337"/>
            <a:ext cx="8258063" cy="707886"/>
          </a:xfrm>
          <a:prstGeom prst="rect">
            <a:avLst/>
          </a:prstGeom>
          <a:noFill/>
          <a:ln>
            <a:solidFill>
              <a:srgbClr val="00B0F0"/>
            </a:solidFill>
          </a:ln>
        </p:spPr>
        <p:txBody>
          <a:bodyPr wrap="square">
            <a:spAutoFit/>
          </a:bodyPr>
          <a:lstStyle>
            <a:defPPr>
              <a:defRPr lang="zh-CN"/>
            </a:defPPr>
            <a:lvl1pPr>
              <a:defRPr sz="2000" i="1">
                <a:solidFill>
                  <a:srgbClr val="2B2B2B"/>
                </a:solidFill>
                <a:effectLst/>
                <a:latin typeface="+mn-lt"/>
                <a:ea typeface="+mn-ea"/>
              </a:defRPr>
            </a:lvl1pPr>
          </a:lstStyle>
          <a:p>
            <a:r>
              <a:rPr lang="zh-CN" altLang="en-US" i="0" dirty="0"/>
              <a:t>把输入数据视为向量</a:t>
            </a:r>
            <a:r>
              <a:rPr lang="en-US" altLang="zh-CN" dirty="0"/>
              <a:t>D</a:t>
            </a:r>
            <a:r>
              <a:rPr lang="en-US" altLang="zh-CN" i="0" dirty="0"/>
              <a:t>=(</a:t>
            </a:r>
            <a:r>
              <a:rPr lang="en-US" altLang="zh-CN" dirty="0"/>
              <a:t>D</a:t>
            </a:r>
            <a:r>
              <a:rPr lang="en-US" altLang="zh-CN" i="0" dirty="0"/>
              <a:t>1</a:t>
            </a:r>
            <a:r>
              <a:rPr lang="zh-CN" altLang="en-US" i="0" dirty="0"/>
              <a:t>，</a:t>
            </a:r>
            <a:r>
              <a:rPr lang="en-US" altLang="zh-CN" dirty="0"/>
              <a:t>D</a:t>
            </a:r>
            <a:r>
              <a:rPr lang="en-US" altLang="zh-CN" i="0" dirty="0"/>
              <a:t>2</a:t>
            </a:r>
            <a:r>
              <a:rPr lang="zh-CN" altLang="en-US" i="0" dirty="0"/>
              <a:t>，</a:t>
            </a:r>
            <a:r>
              <a:rPr lang="en-US" altLang="zh-CN" i="0" dirty="0"/>
              <a:t>..., </a:t>
            </a:r>
            <a:r>
              <a:rPr lang="en-US" altLang="zh-CN" dirty="0"/>
              <a:t>Dk</a:t>
            </a:r>
            <a:r>
              <a:rPr lang="zh-CN" altLang="en-US" i="0" dirty="0"/>
              <a:t>）</a:t>
            </a:r>
            <a:r>
              <a:rPr lang="en-US" altLang="zh-CN" i="0" dirty="0"/>
              <a:t>, </a:t>
            </a:r>
            <a:r>
              <a:rPr lang="zh-CN" altLang="en-US" i="0" dirty="0"/>
              <a:t>编码后数据视为向量（</a:t>
            </a:r>
            <a:r>
              <a:rPr lang="en-US" altLang="zh-CN" i="0" dirty="0"/>
              <a:t>D1, D2,..., </a:t>
            </a:r>
            <a:r>
              <a:rPr lang="en-US" altLang="zh-CN" dirty="0"/>
              <a:t>Dk</a:t>
            </a:r>
            <a:r>
              <a:rPr lang="en-US" altLang="zh-CN" i="0" dirty="0"/>
              <a:t>, </a:t>
            </a:r>
            <a:r>
              <a:rPr lang="en-US" altLang="zh-CN" dirty="0"/>
              <a:t>C</a:t>
            </a:r>
            <a:r>
              <a:rPr lang="en-US" altLang="zh-CN" i="0" dirty="0"/>
              <a:t>1, </a:t>
            </a:r>
            <a:r>
              <a:rPr lang="en-US" altLang="zh-CN" dirty="0"/>
              <a:t>C</a:t>
            </a:r>
            <a:r>
              <a:rPr lang="en-US" altLang="zh-CN" i="0" dirty="0"/>
              <a:t>2,.., </a:t>
            </a:r>
            <a:r>
              <a:rPr lang="en-US" altLang="zh-CN" dirty="0"/>
              <a:t>Cp</a:t>
            </a:r>
            <a:r>
              <a:rPr lang="en-US" altLang="zh-CN" i="0" dirty="0"/>
              <a:t>)</a:t>
            </a:r>
            <a:r>
              <a:rPr lang="zh-CN" altLang="en-US" i="0" dirty="0"/>
              <a:t>，</a:t>
            </a:r>
            <a:r>
              <a:rPr lang="en-US" altLang="zh-CN" dirty="0"/>
              <a:t>RS</a:t>
            </a:r>
            <a:r>
              <a:rPr lang="en-US" altLang="zh-CN" i="0" dirty="0"/>
              <a:t> </a:t>
            </a:r>
            <a:r>
              <a:rPr lang="zh-CN" altLang="en-US" i="0" dirty="0"/>
              <a:t>编码可视为如下图所示矩阵运算。</a:t>
            </a:r>
            <a:endParaRPr lang="zh-CN" altLang="en-US" i="0" dirty="0"/>
          </a:p>
        </p:txBody>
      </p:sp>
      <p:sp>
        <p:nvSpPr>
          <p:cNvPr id="10" name="矩形 9"/>
          <p:cNvSpPr/>
          <p:nvPr/>
        </p:nvSpPr>
        <p:spPr>
          <a:xfrm>
            <a:off x="1447882" y="3809990"/>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11" name="矩形 10"/>
          <p:cNvSpPr/>
          <p:nvPr/>
        </p:nvSpPr>
        <p:spPr>
          <a:xfrm>
            <a:off x="1752678" y="3809990"/>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12" name="矩形 11"/>
          <p:cNvSpPr/>
          <p:nvPr/>
        </p:nvSpPr>
        <p:spPr>
          <a:xfrm>
            <a:off x="2057474" y="3809990"/>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13" name="矩形 12"/>
          <p:cNvSpPr/>
          <p:nvPr/>
        </p:nvSpPr>
        <p:spPr>
          <a:xfrm>
            <a:off x="2362270" y="3809990"/>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14" name="矩形 13"/>
          <p:cNvSpPr/>
          <p:nvPr/>
        </p:nvSpPr>
        <p:spPr>
          <a:xfrm>
            <a:off x="2667066" y="3809990"/>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15" name="矩形 14"/>
          <p:cNvSpPr/>
          <p:nvPr/>
        </p:nvSpPr>
        <p:spPr>
          <a:xfrm>
            <a:off x="1447862" y="4114121"/>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16" name="矩形 15"/>
          <p:cNvSpPr/>
          <p:nvPr/>
        </p:nvSpPr>
        <p:spPr>
          <a:xfrm>
            <a:off x="1752658" y="4114121"/>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17" name="矩形 16"/>
          <p:cNvSpPr/>
          <p:nvPr/>
        </p:nvSpPr>
        <p:spPr>
          <a:xfrm>
            <a:off x="2057454" y="4114121"/>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18" name="矩形 17"/>
          <p:cNvSpPr/>
          <p:nvPr/>
        </p:nvSpPr>
        <p:spPr>
          <a:xfrm>
            <a:off x="2362250" y="4114121"/>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19" name="矩形 18"/>
          <p:cNvSpPr/>
          <p:nvPr/>
        </p:nvSpPr>
        <p:spPr>
          <a:xfrm>
            <a:off x="2667046" y="4114121"/>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20" name="矩形 19"/>
          <p:cNvSpPr/>
          <p:nvPr/>
        </p:nvSpPr>
        <p:spPr>
          <a:xfrm>
            <a:off x="1447858" y="4418224"/>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21" name="矩形 20"/>
          <p:cNvSpPr/>
          <p:nvPr/>
        </p:nvSpPr>
        <p:spPr>
          <a:xfrm>
            <a:off x="1752654" y="4418224"/>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22" name="矩形 21"/>
          <p:cNvSpPr/>
          <p:nvPr/>
        </p:nvSpPr>
        <p:spPr>
          <a:xfrm>
            <a:off x="2057450" y="4418224"/>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23" name="矩形 22"/>
          <p:cNvSpPr/>
          <p:nvPr/>
        </p:nvSpPr>
        <p:spPr>
          <a:xfrm>
            <a:off x="2362246" y="4418224"/>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24" name="矩形 23"/>
          <p:cNvSpPr/>
          <p:nvPr/>
        </p:nvSpPr>
        <p:spPr>
          <a:xfrm>
            <a:off x="2667042" y="4418224"/>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25" name="矩形 24"/>
          <p:cNvSpPr/>
          <p:nvPr/>
        </p:nvSpPr>
        <p:spPr>
          <a:xfrm>
            <a:off x="1447858" y="4722355"/>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26" name="矩形 25"/>
          <p:cNvSpPr/>
          <p:nvPr/>
        </p:nvSpPr>
        <p:spPr>
          <a:xfrm>
            <a:off x="1752654" y="4722355"/>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27" name="矩形 26"/>
          <p:cNvSpPr/>
          <p:nvPr/>
        </p:nvSpPr>
        <p:spPr>
          <a:xfrm>
            <a:off x="2057450" y="4722355"/>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28" name="矩形 27"/>
          <p:cNvSpPr/>
          <p:nvPr/>
        </p:nvSpPr>
        <p:spPr>
          <a:xfrm>
            <a:off x="2362246" y="4722355"/>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29" name="矩形 28"/>
          <p:cNvSpPr/>
          <p:nvPr/>
        </p:nvSpPr>
        <p:spPr>
          <a:xfrm>
            <a:off x="2667042" y="4722355"/>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30" name="矩形 29"/>
          <p:cNvSpPr/>
          <p:nvPr/>
        </p:nvSpPr>
        <p:spPr>
          <a:xfrm>
            <a:off x="1447858" y="5021334"/>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31" name="矩形 30"/>
          <p:cNvSpPr/>
          <p:nvPr/>
        </p:nvSpPr>
        <p:spPr>
          <a:xfrm>
            <a:off x="1752654" y="5021334"/>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32" name="矩形 31"/>
          <p:cNvSpPr/>
          <p:nvPr/>
        </p:nvSpPr>
        <p:spPr>
          <a:xfrm>
            <a:off x="2057450" y="5021334"/>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33" name="矩形 32"/>
          <p:cNvSpPr/>
          <p:nvPr/>
        </p:nvSpPr>
        <p:spPr>
          <a:xfrm>
            <a:off x="2362246" y="5021334"/>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34" name="矩形 33"/>
          <p:cNvSpPr/>
          <p:nvPr/>
        </p:nvSpPr>
        <p:spPr>
          <a:xfrm>
            <a:off x="2667042" y="5021334"/>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mc:AlternateContent xmlns:mc="http://schemas.openxmlformats.org/markup-compatibility/2006">
        <mc:Choice xmlns:a14="http://schemas.microsoft.com/office/drawing/2010/main" Requires="a14">
          <p:sp>
            <p:nvSpPr>
              <p:cNvPr id="41" name="矩形 40"/>
              <p:cNvSpPr/>
              <p:nvPr/>
            </p:nvSpPr>
            <p:spPr>
              <a:xfrm>
                <a:off x="1752658" y="5321264"/>
                <a:ext cx="304792" cy="304792"/>
              </a:xfrm>
              <a:prstGeom prst="rect">
                <a:avLst/>
              </a:prstGeom>
              <a:solidFill>
                <a:srgbClr val="FFFF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𝐵</m:t>
                          </m:r>
                        </m:e>
                        <m:sub>
                          <m:r>
                            <a:rPr lang="en-US" altLang="zh-CN" sz="1400" b="0" i="1" smtClean="0">
                              <a:solidFill>
                                <a:schemeClr val="tx1"/>
                              </a:solidFill>
                              <a:latin typeface="Cambria Math" panose="02040503050406030204" pitchFamily="18" charset="0"/>
                            </a:rPr>
                            <m:t>12</m:t>
                          </m:r>
                        </m:sub>
                      </m:sSub>
                    </m:oMath>
                  </m:oMathPara>
                </a14:m>
                <a:endParaRPr lang="zh-CN" altLang="en-US" sz="1400" dirty="0">
                  <a:solidFill>
                    <a:schemeClr val="tx1"/>
                  </a:solidFill>
                </a:endParaRPr>
              </a:p>
            </p:txBody>
          </p:sp>
        </mc:Choice>
        <mc:Fallback>
          <p:sp>
            <p:nvSpPr>
              <p:cNvPr id="41" name="矩形 40"/>
              <p:cNvSpPr>
                <a:spLocks noRot="1" noChangeAspect="1" noMove="1" noResize="1" noEditPoints="1" noAdjustHandles="1" noChangeArrowheads="1" noChangeShapeType="1" noTextEdit="1"/>
              </p:cNvSpPr>
              <p:nvPr/>
            </p:nvSpPr>
            <p:spPr>
              <a:xfrm>
                <a:off x="1752658" y="5321264"/>
                <a:ext cx="304792" cy="304792"/>
              </a:xfrm>
              <a:prstGeom prst="rect">
                <a:avLst/>
              </a:prstGeom>
              <a:blipFill rotWithShape="1">
                <a:blip r:embed="rId1"/>
                <a:stretch>
                  <a:fillRect l="-2102" t="-2280" r="-18942" b="-1889"/>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2" name="矩形 41"/>
              <p:cNvSpPr/>
              <p:nvPr/>
            </p:nvSpPr>
            <p:spPr>
              <a:xfrm>
                <a:off x="2057454" y="5321264"/>
                <a:ext cx="304792" cy="304792"/>
              </a:xfrm>
              <a:prstGeom prst="rect">
                <a:avLst/>
              </a:prstGeom>
              <a:solidFill>
                <a:srgbClr val="FFFF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𝐵</m:t>
                          </m:r>
                        </m:e>
                        <m:sub>
                          <m:r>
                            <a:rPr lang="en-US" altLang="zh-CN" sz="1400" b="0" i="1" smtClean="0">
                              <a:solidFill>
                                <a:schemeClr val="tx1"/>
                              </a:solidFill>
                              <a:latin typeface="Cambria Math" panose="02040503050406030204" pitchFamily="18" charset="0"/>
                            </a:rPr>
                            <m:t>13</m:t>
                          </m:r>
                        </m:sub>
                      </m:sSub>
                    </m:oMath>
                  </m:oMathPara>
                </a14:m>
                <a:endParaRPr lang="zh-CN" altLang="en-US" sz="1400" i="1" dirty="0">
                  <a:solidFill>
                    <a:schemeClr val="tx1"/>
                  </a:solidFill>
                  <a:latin typeface="Cambria Math" panose="02040503050406030204" pitchFamily="18" charset="0"/>
                </a:endParaRPr>
              </a:p>
            </p:txBody>
          </p:sp>
        </mc:Choice>
        <mc:Fallback>
          <p:sp>
            <p:nvSpPr>
              <p:cNvPr id="42" name="矩形 41"/>
              <p:cNvSpPr>
                <a:spLocks noRot="1" noChangeAspect="1" noMove="1" noResize="1" noEditPoints="1" noAdjustHandles="1" noChangeArrowheads="1" noChangeShapeType="1" noTextEdit="1"/>
              </p:cNvSpPr>
              <p:nvPr/>
            </p:nvSpPr>
            <p:spPr>
              <a:xfrm>
                <a:off x="2057454" y="5321264"/>
                <a:ext cx="304792" cy="304792"/>
              </a:xfrm>
              <a:prstGeom prst="rect">
                <a:avLst/>
              </a:prstGeom>
              <a:blipFill rotWithShape="1">
                <a:blip r:embed="rId2"/>
                <a:stretch>
                  <a:fillRect l="-2101" t="-2280" r="-18944" b="-1889"/>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3" name="矩形 42"/>
              <p:cNvSpPr/>
              <p:nvPr/>
            </p:nvSpPr>
            <p:spPr>
              <a:xfrm>
                <a:off x="2362250" y="5321264"/>
                <a:ext cx="304792" cy="304792"/>
              </a:xfrm>
              <a:prstGeom prst="rect">
                <a:avLst/>
              </a:prstGeom>
              <a:solidFill>
                <a:srgbClr val="FFFF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𝐵</m:t>
                          </m:r>
                        </m:e>
                        <m:sub>
                          <m:r>
                            <a:rPr lang="en-US" altLang="zh-CN" sz="1400" b="0" i="1" smtClean="0">
                              <a:solidFill>
                                <a:schemeClr val="tx1"/>
                              </a:solidFill>
                              <a:latin typeface="Cambria Math" panose="02040503050406030204" pitchFamily="18" charset="0"/>
                            </a:rPr>
                            <m:t>14</m:t>
                          </m:r>
                        </m:sub>
                      </m:sSub>
                    </m:oMath>
                  </m:oMathPara>
                </a14:m>
                <a:endParaRPr lang="zh-CN" altLang="en-US" sz="1400" dirty="0">
                  <a:solidFill>
                    <a:schemeClr val="tx1"/>
                  </a:solidFill>
                </a:endParaRPr>
              </a:p>
            </p:txBody>
          </p:sp>
        </mc:Choice>
        <mc:Fallback>
          <p:sp>
            <p:nvSpPr>
              <p:cNvPr id="43" name="矩形 42"/>
              <p:cNvSpPr>
                <a:spLocks noRot="1" noChangeAspect="1" noMove="1" noResize="1" noEditPoints="1" noAdjustHandles="1" noChangeArrowheads="1" noChangeShapeType="1" noTextEdit="1"/>
              </p:cNvSpPr>
              <p:nvPr/>
            </p:nvSpPr>
            <p:spPr>
              <a:xfrm>
                <a:off x="2362250" y="5321264"/>
                <a:ext cx="304792" cy="304792"/>
              </a:xfrm>
              <a:prstGeom prst="rect">
                <a:avLst/>
              </a:prstGeom>
              <a:blipFill rotWithShape="1">
                <a:blip r:embed="rId3"/>
                <a:stretch>
                  <a:fillRect l="-2100" t="-2280" r="-18945" b="-1889"/>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4" name="矩形 43"/>
              <p:cNvSpPr/>
              <p:nvPr/>
            </p:nvSpPr>
            <p:spPr>
              <a:xfrm>
                <a:off x="2667046" y="5321264"/>
                <a:ext cx="304792" cy="304792"/>
              </a:xfrm>
              <a:prstGeom prst="rect">
                <a:avLst/>
              </a:prstGeom>
              <a:solidFill>
                <a:srgbClr val="FFFF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𝐵</m:t>
                          </m:r>
                        </m:e>
                        <m:sub>
                          <m:r>
                            <a:rPr lang="en-US" altLang="zh-CN" sz="1400" b="0" i="1" smtClean="0">
                              <a:solidFill>
                                <a:schemeClr val="tx1"/>
                              </a:solidFill>
                              <a:latin typeface="Cambria Math" panose="02040503050406030204" pitchFamily="18" charset="0"/>
                            </a:rPr>
                            <m:t>15</m:t>
                          </m:r>
                        </m:sub>
                      </m:sSub>
                    </m:oMath>
                  </m:oMathPara>
                </a14:m>
                <a:endParaRPr lang="zh-CN" altLang="en-US" sz="1400" dirty="0">
                  <a:solidFill>
                    <a:schemeClr val="tx1"/>
                  </a:solidFill>
                </a:endParaRPr>
              </a:p>
            </p:txBody>
          </p:sp>
        </mc:Choice>
        <mc:Fallback>
          <p:sp>
            <p:nvSpPr>
              <p:cNvPr id="44" name="矩形 43"/>
              <p:cNvSpPr>
                <a:spLocks noRot="1" noChangeAspect="1" noMove="1" noResize="1" noEditPoints="1" noAdjustHandles="1" noChangeArrowheads="1" noChangeShapeType="1" noTextEdit="1"/>
              </p:cNvSpPr>
              <p:nvPr/>
            </p:nvSpPr>
            <p:spPr>
              <a:xfrm>
                <a:off x="2667046" y="5321264"/>
                <a:ext cx="304792" cy="304792"/>
              </a:xfrm>
              <a:prstGeom prst="rect">
                <a:avLst/>
              </a:prstGeom>
              <a:blipFill rotWithShape="1">
                <a:blip r:embed="rId4"/>
                <a:stretch>
                  <a:fillRect l="-2098" t="-2280" r="-18946" b="-1889"/>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5" name="矩形 44"/>
              <p:cNvSpPr/>
              <p:nvPr/>
            </p:nvSpPr>
            <p:spPr>
              <a:xfrm>
                <a:off x="1447858" y="5616801"/>
                <a:ext cx="304792" cy="304792"/>
              </a:xfrm>
              <a:prstGeom prst="rect">
                <a:avLst/>
              </a:prstGeom>
              <a:solidFill>
                <a:srgbClr val="FFFF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i="1" smtClean="0">
                              <a:solidFill>
                                <a:schemeClr val="tx1"/>
                              </a:solidFill>
                              <a:latin typeface="Cambria Math" panose="02040503050406030204" pitchFamily="18" charset="0"/>
                            </a:rPr>
                            <m:t>𝐵</m:t>
                          </m:r>
                        </m:e>
                        <m:sub>
                          <m:r>
                            <a:rPr lang="en-US" altLang="zh-CN" sz="1400" b="0" i="1" smtClean="0">
                              <a:solidFill>
                                <a:schemeClr val="tx1"/>
                              </a:solidFill>
                              <a:latin typeface="Cambria Math" panose="02040503050406030204" pitchFamily="18" charset="0"/>
                            </a:rPr>
                            <m:t>2</m:t>
                          </m:r>
                          <m:r>
                            <a:rPr lang="en-US" altLang="zh-CN" sz="1400" i="1" smtClean="0">
                              <a:solidFill>
                                <a:schemeClr val="tx1"/>
                              </a:solidFill>
                              <a:latin typeface="Cambria Math" panose="02040503050406030204" pitchFamily="18" charset="0"/>
                            </a:rPr>
                            <m:t>1</m:t>
                          </m:r>
                        </m:sub>
                      </m:sSub>
                    </m:oMath>
                  </m:oMathPara>
                </a14:m>
                <a:endParaRPr lang="zh-CN" altLang="en-US" sz="1400" dirty="0">
                  <a:solidFill>
                    <a:schemeClr val="tx1"/>
                  </a:solidFill>
                </a:endParaRPr>
              </a:p>
            </p:txBody>
          </p:sp>
        </mc:Choice>
        <mc:Fallback>
          <p:sp>
            <p:nvSpPr>
              <p:cNvPr id="45" name="矩形 44"/>
              <p:cNvSpPr>
                <a:spLocks noRot="1" noChangeAspect="1" noMove="1" noResize="1" noEditPoints="1" noAdjustHandles="1" noChangeArrowheads="1" noChangeShapeType="1" noTextEdit="1"/>
              </p:cNvSpPr>
              <p:nvPr/>
            </p:nvSpPr>
            <p:spPr>
              <a:xfrm>
                <a:off x="1447858" y="5616801"/>
                <a:ext cx="304792" cy="304792"/>
              </a:xfrm>
              <a:prstGeom prst="rect">
                <a:avLst/>
              </a:prstGeom>
              <a:blipFill rotWithShape="1">
                <a:blip r:embed="rId5"/>
                <a:stretch>
                  <a:fillRect l="-2102" t="-2158" r="-18942" b="-2012"/>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6" name="矩形 45"/>
              <p:cNvSpPr/>
              <p:nvPr/>
            </p:nvSpPr>
            <p:spPr>
              <a:xfrm>
                <a:off x="1752654" y="5616801"/>
                <a:ext cx="304792" cy="304792"/>
              </a:xfrm>
              <a:prstGeom prst="rect">
                <a:avLst/>
              </a:prstGeom>
              <a:solidFill>
                <a:srgbClr val="FFFF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i="1" smtClean="0">
                              <a:solidFill>
                                <a:schemeClr val="tx1"/>
                              </a:solidFill>
                              <a:latin typeface="Cambria Math" panose="02040503050406030204" pitchFamily="18" charset="0"/>
                            </a:rPr>
                            <m:t>𝐵</m:t>
                          </m:r>
                        </m:e>
                        <m:sub>
                          <m:r>
                            <a:rPr lang="en-US" altLang="zh-CN" sz="1400" b="0" i="1" smtClean="0">
                              <a:solidFill>
                                <a:schemeClr val="tx1"/>
                              </a:solidFill>
                              <a:latin typeface="Cambria Math" panose="02040503050406030204" pitchFamily="18" charset="0"/>
                            </a:rPr>
                            <m:t>22</m:t>
                          </m:r>
                        </m:sub>
                      </m:sSub>
                    </m:oMath>
                  </m:oMathPara>
                </a14:m>
                <a:endParaRPr lang="zh-CN" altLang="en-US" sz="1400" dirty="0">
                  <a:solidFill>
                    <a:schemeClr val="tx1"/>
                  </a:solidFill>
                </a:endParaRPr>
              </a:p>
            </p:txBody>
          </p:sp>
        </mc:Choice>
        <mc:Fallback>
          <p:sp>
            <p:nvSpPr>
              <p:cNvPr id="46" name="矩形 45"/>
              <p:cNvSpPr>
                <a:spLocks noRot="1" noChangeAspect="1" noMove="1" noResize="1" noEditPoints="1" noAdjustHandles="1" noChangeArrowheads="1" noChangeShapeType="1" noTextEdit="1"/>
              </p:cNvSpPr>
              <p:nvPr/>
            </p:nvSpPr>
            <p:spPr>
              <a:xfrm>
                <a:off x="1752654" y="5616801"/>
                <a:ext cx="304792" cy="304792"/>
              </a:xfrm>
              <a:prstGeom prst="rect">
                <a:avLst/>
              </a:prstGeom>
              <a:blipFill rotWithShape="1">
                <a:blip r:embed="rId6"/>
                <a:stretch>
                  <a:fillRect l="-2101" t="-2158" r="-18944" b="-2012"/>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7" name="矩形 46"/>
              <p:cNvSpPr/>
              <p:nvPr/>
            </p:nvSpPr>
            <p:spPr>
              <a:xfrm>
                <a:off x="2057450" y="5616801"/>
                <a:ext cx="304792" cy="304792"/>
              </a:xfrm>
              <a:prstGeom prst="rect">
                <a:avLst/>
              </a:prstGeom>
              <a:solidFill>
                <a:srgbClr val="FFFF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i="1" smtClean="0">
                              <a:solidFill>
                                <a:schemeClr val="tx1"/>
                              </a:solidFill>
                              <a:latin typeface="Cambria Math" panose="02040503050406030204" pitchFamily="18" charset="0"/>
                            </a:rPr>
                            <m:t>𝐵</m:t>
                          </m:r>
                        </m:e>
                        <m:sub>
                          <m:r>
                            <a:rPr lang="en-US" altLang="zh-CN" sz="1400" b="0" i="1" smtClean="0">
                              <a:solidFill>
                                <a:schemeClr val="tx1"/>
                              </a:solidFill>
                              <a:latin typeface="Cambria Math" panose="02040503050406030204" pitchFamily="18" charset="0"/>
                            </a:rPr>
                            <m:t>23</m:t>
                          </m:r>
                        </m:sub>
                      </m:sSub>
                    </m:oMath>
                  </m:oMathPara>
                </a14:m>
                <a:endParaRPr lang="zh-CN" altLang="en-US" sz="1400" dirty="0">
                  <a:solidFill>
                    <a:schemeClr val="tx1"/>
                  </a:solidFill>
                </a:endParaRPr>
              </a:p>
            </p:txBody>
          </p:sp>
        </mc:Choice>
        <mc:Fallback>
          <p:sp>
            <p:nvSpPr>
              <p:cNvPr id="47" name="矩形 46"/>
              <p:cNvSpPr>
                <a:spLocks noRot="1" noChangeAspect="1" noMove="1" noResize="1" noEditPoints="1" noAdjustHandles="1" noChangeArrowheads="1" noChangeShapeType="1" noTextEdit="1"/>
              </p:cNvSpPr>
              <p:nvPr/>
            </p:nvSpPr>
            <p:spPr>
              <a:xfrm>
                <a:off x="2057450" y="5616801"/>
                <a:ext cx="304792" cy="304792"/>
              </a:xfrm>
              <a:prstGeom prst="rect">
                <a:avLst/>
              </a:prstGeom>
              <a:blipFill rotWithShape="1">
                <a:blip r:embed="rId7"/>
                <a:stretch>
                  <a:fillRect l="-2100" t="-2158" r="-18945" b="-2012"/>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8" name="矩形 47"/>
              <p:cNvSpPr/>
              <p:nvPr/>
            </p:nvSpPr>
            <p:spPr>
              <a:xfrm>
                <a:off x="2362246" y="5616801"/>
                <a:ext cx="304792" cy="304792"/>
              </a:xfrm>
              <a:prstGeom prst="rect">
                <a:avLst/>
              </a:prstGeom>
              <a:solidFill>
                <a:srgbClr val="FFFF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i="1" smtClean="0">
                              <a:solidFill>
                                <a:schemeClr val="tx1"/>
                              </a:solidFill>
                              <a:latin typeface="Cambria Math" panose="02040503050406030204" pitchFamily="18" charset="0"/>
                            </a:rPr>
                            <m:t>𝐵</m:t>
                          </m:r>
                        </m:e>
                        <m:sub>
                          <m:r>
                            <a:rPr lang="en-US" altLang="zh-CN" sz="1400" b="0" i="1" smtClean="0">
                              <a:solidFill>
                                <a:schemeClr val="tx1"/>
                              </a:solidFill>
                              <a:latin typeface="Cambria Math" panose="02040503050406030204" pitchFamily="18" charset="0"/>
                            </a:rPr>
                            <m:t>24</m:t>
                          </m:r>
                        </m:sub>
                      </m:sSub>
                    </m:oMath>
                  </m:oMathPara>
                </a14:m>
                <a:endParaRPr lang="zh-CN" altLang="en-US" sz="1400" dirty="0">
                  <a:solidFill>
                    <a:schemeClr val="tx1"/>
                  </a:solidFill>
                </a:endParaRPr>
              </a:p>
            </p:txBody>
          </p:sp>
        </mc:Choice>
        <mc:Fallback>
          <p:sp>
            <p:nvSpPr>
              <p:cNvPr id="48" name="矩形 47"/>
              <p:cNvSpPr>
                <a:spLocks noRot="1" noChangeAspect="1" noMove="1" noResize="1" noEditPoints="1" noAdjustHandles="1" noChangeArrowheads="1" noChangeShapeType="1" noTextEdit="1"/>
              </p:cNvSpPr>
              <p:nvPr/>
            </p:nvSpPr>
            <p:spPr>
              <a:xfrm>
                <a:off x="2362246" y="5616801"/>
                <a:ext cx="304792" cy="304792"/>
              </a:xfrm>
              <a:prstGeom prst="rect">
                <a:avLst/>
              </a:prstGeom>
              <a:blipFill rotWithShape="1">
                <a:blip r:embed="rId8"/>
                <a:stretch>
                  <a:fillRect l="-2098" t="-2158" r="-18946" b="-2012"/>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9" name="矩形 48"/>
              <p:cNvSpPr/>
              <p:nvPr/>
            </p:nvSpPr>
            <p:spPr>
              <a:xfrm>
                <a:off x="2667042" y="5616801"/>
                <a:ext cx="304792" cy="304792"/>
              </a:xfrm>
              <a:prstGeom prst="rect">
                <a:avLst/>
              </a:prstGeom>
              <a:solidFill>
                <a:srgbClr val="FFFF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i="1" smtClean="0">
                              <a:solidFill>
                                <a:schemeClr val="tx1"/>
                              </a:solidFill>
                              <a:latin typeface="Cambria Math" panose="02040503050406030204" pitchFamily="18" charset="0"/>
                            </a:rPr>
                            <m:t>𝐵</m:t>
                          </m:r>
                        </m:e>
                        <m:sub>
                          <m:r>
                            <a:rPr lang="en-US" altLang="zh-CN" sz="1400" b="0" i="1" smtClean="0">
                              <a:solidFill>
                                <a:schemeClr val="tx1"/>
                              </a:solidFill>
                              <a:latin typeface="Cambria Math" panose="02040503050406030204" pitchFamily="18" charset="0"/>
                            </a:rPr>
                            <m:t>25</m:t>
                          </m:r>
                        </m:sub>
                      </m:sSub>
                    </m:oMath>
                  </m:oMathPara>
                </a14:m>
                <a:endParaRPr lang="zh-CN" altLang="en-US" sz="1400" dirty="0">
                  <a:solidFill>
                    <a:schemeClr val="tx1"/>
                  </a:solidFill>
                </a:endParaRPr>
              </a:p>
            </p:txBody>
          </p:sp>
        </mc:Choice>
        <mc:Fallback>
          <p:sp>
            <p:nvSpPr>
              <p:cNvPr id="49" name="矩形 48"/>
              <p:cNvSpPr>
                <a:spLocks noRot="1" noChangeAspect="1" noMove="1" noResize="1" noEditPoints="1" noAdjustHandles="1" noChangeArrowheads="1" noChangeShapeType="1" noTextEdit="1"/>
              </p:cNvSpPr>
              <p:nvPr/>
            </p:nvSpPr>
            <p:spPr>
              <a:xfrm>
                <a:off x="2667042" y="5616801"/>
                <a:ext cx="304792" cy="304792"/>
              </a:xfrm>
              <a:prstGeom prst="rect">
                <a:avLst/>
              </a:prstGeom>
              <a:blipFill rotWithShape="1">
                <a:blip r:embed="rId9"/>
                <a:stretch>
                  <a:fillRect l="-2097" t="-2158" r="-18948" b="-2012"/>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0" name="矩形 49"/>
              <p:cNvSpPr/>
              <p:nvPr/>
            </p:nvSpPr>
            <p:spPr>
              <a:xfrm>
                <a:off x="1447854" y="5920904"/>
                <a:ext cx="304792" cy="304792"/>
              </a:xfrm>
              <a:prstGeom prst="rect">
                <a:avLst/>
              </a:prstGeom>
              <a:solidFill>
                <a:srgbClr val="FFFF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i="1" smtClean="0">
                              <a:solidFill>
                                <a:schemeClr val="tx1"/>
                              </a:solidFill>
                              <a:latin typeface="Cambria Math" panose="02040503050406030204" pitchFamily="18" charset="0"/>
                            </a:rPr>
                            <m:t>𝐵</m:t>
                          </m:r>
                        </m:e>
                        <m:sub>
                          <m:r>
                            <a:rPr lang="en-US" altLang="zh-CN" sz="1400" b="0" i="1" smtClean="0">
                              <a:solidFill>
                                <a:schemeClr val="tx1"/>
                              </a:solidFill>
                              <a:latin typeface="Cambria Math" panose="02040503050406030204" pitchFamily="18" charset="0"/>
                            </a:rPr>
                            <m:t>3</m:t>
                          </m:r>
                          <m:r>
                            <a:rPr lang="en-US" altLang="zh-CN" sz="1400" i="1" smtClean="0">
                              <a:solidFill>
                                <a:schemeClr val="tx1"/>
                              </a:solidFill>
                              <a:latin typeface="Cambria Math" panose="02040503050406030204" pitchFamily="18" charset="0"/>
                            </a:rPr>
                            <m:t>1</m:t>
                          </m:r>
                        </m:sub>
                      </m:sSub>
                    </m:oMath>
                  </m:oMathPara>
                </a14:m>
                <a:endParaRPr lang="zh-CN" altLang="en-US" sz="1400" dirty="0">
                  <a:solidFill>
                    <a:schemeClr val="tx1"/>
                  </a:solidFill>
                </a:endParaRPr>
              </a:p>
            </p:txBody>
          </p:sp>
        </mc:Choice>
        <mc:Fallback>
          <p:sp>
            <p:nvSpPr>
              <p:cNvPr id="50" name="矩形 49"/>
              <p:cNvSpPr>
                <a:spLocks noRot="1" noChangeAspect="1" noMove="1" noResize="1" noEditPoints="1" noAdjustHandles="1" noChangeArrowheads="1" noChangeShapeType="1" noTextEdit="1"/>
              </p:cNvSpPr>
              <p:nvPr/>
            </p:nvSpPr>
            <p:spPr>
              <a:xfrm>
                <a:off x="1447854" y="5920904"/>
                <a:ext cx="304792" cy="304792"/>
              </a:xfrm>
              <a:prstGeom prst="rect">
                <a:avLst/>
              </a:prstGeom>
              <a:blipFill rotWithShape="1">
                <a:blip r:embed="rId10"/>
                <a:stretch>
                  <a:fillRect l="-2101" t="-2137" r="-18944" b="-2032"/>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1" name="矩形 50"/>
              <p:cNvSpPr/>
              <p:nvPr/>
            </p:nvSpPr>
            <p:spPr>
              <a:xfrm>
                <a:off x="1752650" y="5920904"/>
                <a:ext cx="304792" cy="304792"/>
              </a:xfrm>
              <a:prstGeom prst="rect">
                <a:avLst/>
              </a:prstGeom>
              <a:solidFill>
                <a:srgbClr val="FFFF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i="1" smtClean="0">
                              <a:solidFill>
                                <a:schemeClr val="tx1"/>
                              </a:solidFill>
                              <a:latin typeface="Cambria Math" panose="02040503050406030204" pitchFamily="18" charset="0"/>
                            </a:rPr>
                            <m:t>𝐵</m:t>
                          </m:r>
                        </m:e>
                        <m:sub>
                          <m:r>
                            <a:rPr lang="en-US" altLang="zh-CN" sz="1400" b="0" i="1" smtClean="0">
                              <a:solidFill>
                                <a:schemeClr val="tx1"/>
                              </a:solidFill>
                              <a:latin typeface="Cambria Math" panose="02040503050406030204" pitchFamily="18" charset="0"/>
                            </a:rPr>
                            <m:t>32</m:t>
                          </m:r>
                        </m:sub>
                      </m:sSub>
                    </m:oMath>
                  </m:oMathPara>
                </a14:m>
                <a:endParaRPr lang="zh-CN" altLang="en-US" sz="1400" dirty="0">
                  <a:solidFill>
                    <a:schemeClr val="tx1"/>
                  </a:solidFill>
                </a:endParaRPr>
              </a:p>
            </p:txBody>
          </p:sp>
        </mc:Choice>
        <mc:Fallback>
          <p:sp>
            <p:nvSpPr>
              <p:cNvPr id="51" name="矩形 50"/>
              <p:cNvSpPr>
                <a:spLocks noRot="1" noChangeAspect="1" noMove="1" noResize="1" noEditPoints="1" noAdjustHandles="1" noChangeArrowheads="1" noChangeShapeType="1" noTextEdit="1"/>
              </p:cNvSpPr>
              <p:nvPr/>
            </p:nvSpPr>
            <p:spPr>
              <a:xfrm>
                <a:off x="1752650" y="5920904"/>
                <a:ext cx="304792" cy="304792"/>
              </a:xfrm>
              <a:prstGeom prst="rect">
                <a:avLst/>
              </a:prstGeom>
              <a:blipFill rotWithShape="1">
                <a:blip r:embed="rId11"/>
                <a:stretch>
                  <a:fillRect l="-2100" t="-2137" r="-18945" b="-2032"/>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2" name="矩形 51"/>
              <p:cNvSpPr/>
              <p:nvPr/>
            </p:nvSpPr>
            <p:spPr>
              <a:xfrm>
                <a:off x="2057446" y="5920904"/>
                <a:ext cx="304792" cy="304792"/>
              </a:xfrm>
              <a:prstGeom prst="rect">
                <a:avLst/>
              </a:prstGeom>
              <a:solidFill>
                <a:srgbClr val="FFFF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i="1" smtClean="0">
                              <a:solidFill>
                                <a:schemeClr val="tx1"/>
                              </a:solidFill>
                              <a:latin typeface="Cambria Math" panose="02040503050406030204" pitchFamily="18" charset="0"/>
                            </a:rPr>
                            <m:t>𝐵</m:t>
                          </m:r>
                        </m:e>
                        <m:sub>
                          <m:r>
                            <a:rPr lang="en-US" altLang="zh-CN" sz="1400" b="0" i="1" smtClean="0">
                              <a:solidFill>
                                <a:schemeClr val="tx1"/>
                              </a:solidFill>
                              <a:latin typeface="Cambria Math" panose="02040503050406030204" pitchFamily="18" charset="0"/>
                            </a:rPr>
                            <m:t>33</m:t>
                          </m:r>
                        </m:sub>
                      </m:sSub>
                    </m:oMath>
                  </m:oMathPara>
                </a14:m>
                <a:endParaRPr lang="zh-CN" altLang="en-US" sz="1400" dirty="0">
                  <a:solidFill>
                    <a:schemeClr val="tx1"/>
                  </a:solidFill>
                </a:endParaRPr>
              </a:p>
            </p:txBody>
          </p:sp>
        </mc:Choice>
        <mc:Fallback>
          <p:sp>
            <p:nvSpPr>
              <p:cNvPr id="52" name="矩形 51"/>
              <p:cNvSpPr>
                <a:spLocks noRot="1" noChangeAspect="1" noMove="1" noResize="1" noEditPoints="1" noAdjustHandles="1" noChangeArrowheads="1" noChangeShapeType="1" noTextEdit="1"/>
              </p:cNvSpPr>
              <p:nvPr/>
            </p:nvSpPr>
            <p:spPr>
              <a:xfrm>
                <a:off x="2057446" y="5920904"/>
                <a:ext cx="304792" cy="304792"/>
              </a:xfrm>
              <a:prstGeom prst="rect">
                <a:avLst/>
              </a:prstGeom>
              <a:blipFill rotWithShape="1">
                <a:blip r:embed="rId12"/>
                <a:stretch>
                  <a:fillRect l="-2098" t="-2137" r="-18946" b="-2032"/>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3" name="矩形 52"/>
              <p:cNvSpPr/>
              <p:nvPr/>
            </p:nvSpPr>
            <p:spPr>
              <a:xfrm>
                <a:off x="2362242" y="5920904"/>
                <a:ext cx="304792" cy="304792"/>
              </a:xfrm>
              <a:prstGeom prst="rect">
                <a:avLst/>
              </a:prstGeom>
              <a:solidFill>
                <a:srgbClr val="FFFF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i="1" smtClean="0">
                              <a:solidFill>
                                <a:schemeClr val="tx1"/>
                              </a:solidFill>
                              <a:latin typeface="Cambria Math" panose="02040503050406030204" pitchFamily="18" charset="0"/>
                            </a:rPr>
                            <m:t>𝐵</m:t>
                          </m:r>
                        </m:e>
                        <m:sub>
                          <m:r>
                            <a:rPr lang="en-US" altLang="zh-CN" sz="1400" b="0" i="1" smtClean="0">
                              <a:solidFill>
                                <a:schemeClr val="tx1"/>
                              </a:solidFill>
                              <a:latin typeface="Cambria Math" panose="02040503050406030204" pitchFamily="18" charset="0"/>
                            </a:rPr>
                            <m:t>34</m:t>
                          </m:r>
                        </m:sub>
                      </m:sSub>
                    </m:oMath>
                  </m:oMathPara>
                </a14:m>
                <a:endParaRPr lang="zh-CN" altLang="en-US" sz="1400" dirty="0">
                  <a:solidFill>
                    <a:schemeClr val="tx1"/>
                  </a:solidFill>
                </a:endParaRPr>
              </a:p>
            </p:txBody>
          </p:sp>
        </mc:Choice>
        <mc:Fallback>
          <p:sp>
            <p:nvSpPr>
              <p:cNvPr id="53" name="矩形 52"/>
              <p:cNvSpPr>
                <a:spLocks noRot="1" noChangeAspect="1" noMove="1" noResize="1" noEditPoints="1" noAdjustHandles="1" noChangeArrowheads="1" noChangeShapeType="1" noTextEdit="1"/>
              </p:cNvSpPr>
              <p:nvPr/>
            </p:nvSpPr>
            <p:spPr>
              <a:xfrm>
                <a:off x="2362242" y="5920904"/>
                <a:ext cx="304792" cy="304792"/>
              </a:xfrm>
              <a:prstGeom prst="rect">
                <a:avLst/>
              </a:prstGeom>
              <a:blipFill rotWithShape="1">
                <a:blip r:embed="rId13"/>
                <a:stretch>
                  <a:fillRect l="-2097" t="-2137" r="-18948" b="-2032"/>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4" name="矩形 53"/>
              <p:cNvSpPr/>
              <p:nvPr/>
            </p:nvSpPr>
            <p:spPr>
              <a:xfrm>
                <a:off x="2667038" y="5920904"/>
                <a:ext cx="304792" cy="304792"/>
              </a:xfrm>
              <a:prstGeom prst="rect">
                <a:avLst/>
              </a:prstGeom>
              <a:solidFill>
                <a:srgbClr val="FFFF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i="1" smtClean="0">
                              <a:solidFill>
                                <a:schemeClr val="tx1"/>
                              </a:solidFill>
                              <a:latin typeface="Cambria Math" panose="02040503050406030204" pitchFamily="18" charset="0"/>
                            </a:rPr>
                            <m:t>𝐵</m:t>
                          </m:r>
                        </m:e>
                        <m:sub>
                          <m:r>
                            <a:rPr lang="en-US" altLang="zh-CN" sz="1400" b="0" i="1" smtClean="0">
                              <a:solidFill>
                                <a:schemeClr val="tx1"/>
                              </a:solidFill>
                              <a:latin typeface="Cambria Math" panose="02040503050406030204" pitchFamily="18" charset="0"/>
                            </a:rPr>
                            <m:t>35</m:t>
                          </m:r>
                        </m:sub>
                      </m:sSub>
                    </m:oMath>
                  </m:oMathPara>
                </a14:m>
                <a:endParaRPr lang="zh-CN" altLang="en-US" sz="1400" dirty="0">
                  <a:solidFill>
                    <a:schemeClr val="tx1"/>
                  </a:solidFill>
                </a:endParaRPr>
              </a:p>
            </p:txBody>
          </p:sp>
        </mc:Choice>
        <mc:Fallback>
          <p:sp>
            <p:nvSpPr>
              <p:cNvPr id="54" name="矩形 53"/>
              <p:cNvSpPr>
                <a:spLocks noRot="1" noChangeAspect="1" noMove="1" noResize="1" noEditPoints="1" noAdjustHandles="1" noChangeArrowheads="1" noChangeShapeType="1" noTextEdit="1"/>
              </p:cNvSpPr>
              <p:nvPr/>
            </p:nvSpPr>
            <p:spPr>
              <a:xfrm>
                <a:off x="2667038" y="5920904"/>
                <a:ext cx="304792" cy="304792"/>
              </a:xfrm>
              <a:prstGeom prst="rect">
                <a:avLst/>
              </a:prstGeom>
              <a:blipFill rotWithShape="1">
                <a:blip r:embed="rId14"/>
                <a:stretch>
                  <a:fillRect l="-2096" t="-2137" r="-18949" b="-2032"/>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5" name="矩形 54"/>
              <p:cNvSpPr/>
              <p:nvPr/>
            </p:nvSpPr>
            <p:spPr>
              <a:xfrm>
                <a:off x="1447886" y="5319886"/>
                <a:ext cx="304792" cy="304792"/>
              </a:xfrm>
              <a:prstGeom prst="rect">
                <a:avLst/>
              </a:prstGeom>
              <a:solidFill>
                <a:srgbClr val="FFFF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𝐵</m:t>
                          </m:r>
                        </m:e>
                        <m:sub>
                          <m:r>
                            <a:rPr lang="en-US" altLang="zh-CN" sz="1400" b="0" i="1" smtClean="0">
                              <a:solidFill>
                                <a:schemeClr val="tx1"/>
                              </a:solidFill>
                              <a:latin typeface="Cambria Math" panose="02040503050406030204" pitchFamily="18" charset="0"/>
                            </a:rPr>
                            <m:t>11</m:t>
                          </m:r>
                        </m:sub>
                      </m:sSub>
                    </m:oMath>
                  </m:oMathPara>
                </a14:m>
                <a:endParaRPr lang="zh-CN" altLang="en-US" sz="1400" dirty="0">
                  <a:solidFill>
                    <a:schemeClr val="tx1"/>
                  </a:solidFill>
                </a:endParaRPr>
              </a:p>
            </p:txBody>
          </p:sp>
        </mc:Choice>
        <mc:Fallback>
          <p:sp>
            <p:nvSpPr>
              <p:cNvPr id="55" name="矩形 54"/>
              <p:cNvSpPr>
                <a:spLocks noRot="1" noChangeAspect="1" noMove="1" noResize="1" noEditPoints="1" noAdjustHandles="1" noChangeArrowheads="1" noChangeShapeType="1" noTextEdit="1"/>
              </p:cNvSpPr>
              <p:nvPr/>
            </p:nvSpPr>
            <p:spPr>
              <a:xfrm>
                <a:off x="1447886" y="5319886"/>
                <a:ext cx="304792" cy="304792"/>
              </a:xfrm>
              <a:prstGeom prst="rect">
                <a:avLst/>
              </a:prstGeom>
              <a:blipFill rotWithShape="1">
                <a:blip r:embed="rId15"/>
                <a:stretch>
                  <a:fillRect l="-2112" t="-2244" r="-18933" b="-1925"/>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6" name="矩形 55"/>
              <p:cNvSpPr/>
              <p:nvPr/>
            </p:nvSpPr>
            <p:spPr>
              <a:xfrm>
                <a:off x="3733832" y="4265828"/>
                <a:ext cx="304792" cy="304792"/>
              </a:xfrm>
              <a:prstGeom prst="rect">
                <a:avLst/>
              </a:prstGeom>
              <a:solidFill>
                <a:srgbClr val="FFC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m:t>
                          </m:r>
                        </m:e>
                        <m:sub>
                          <m:r>
                            <a:rPr lang="en-US" altLang="zh-CN" b="0" i="1" smtClean="0">
                              <a:solidFill>
                                <a:schemeClr val="tx1"/>
                              </a:solidFill>
                              <a:latin typeface="Cambria Math" panose="02040503050406030204" pitchFamily="18" charset="0"/>
                            </a:rPr>
                            <m:t>1</m:t>
                          </m:r>
                        </m:sub>
                      </m:sSub>
                    </m:oMath>
                  </m:oMathPara>
                </a14:m>
                <a:endParaRPr lang="zh-CN" altLang="en-US" dirty="0">
                  <a:solidFill>
                    <a:schemeClr val="tx1"/>
                  </a:solidFill>
                </a:endParaRPr>
              </a:p>
            </p:txBody>
          </p:sp>
        </mc:Choice>
        <mc:Fallback>
          <p:sp>
            <p:nvSpPr>
              <p:cNvPr id="56" name="矩形 55"/>
              <p:cNvSpPr>
                <a:spLocks noRot="1" noChangeAspect="1" noMove="1" noResize="1" noEditPoints="1" noAdjustHandles="1" noChangeArrowheads="1" noChangeShapeType="1" noTextEdit="1"/>
              </p:cNvSpPr>
              <p:nvPr/>
            </p:nvSpPr>
            <p:spPr>
              <a:xfrm>
                <a:off x="3733832" y="4265828"/>
                <a:ext cx="304792" cy="304792"/>
              </a:xfrm>
              <a:prstGeom prst="rect">
                <a:avLst/>
              </a:prstGeom>
              <a:blipFill rotWithShape="1">
                <a:blip r:embed="rId16"/>
                <a:stretch>
                  <a:fillRect l="-2094" t="-2258" r="-16034" b="-1911"/>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7" name="矩形 56"/>
              <p:cNvSpPr/>
              <p:nvPr/>
            </p:nvSpPr>
            <p:spPr>
              <a:xfrm>
                <a:off x="3733812" y="4569959"/>
                <a:ext cx="304792" cy="304792"/>
              </a:xfrm>
              <a:prstGeom prst="rect">
                <a:avLst/>
              </a:prstGeom>
              <a:solidFill>
                <a:srgbClr val="FFC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m:t>
                          </m:r>
                        </m:e>
                        <m:sub>
                          <m:r>
                            <a:rPr lang="en-US" altLang="zh-CN" b="0" i="1" smtClean="0">
                              <a:solidFill>
                                <a:schemeClr val="tx1"/>
                              </a:solidFill>
                              <a:latin typeface="Cambria Math" panose="02040503050406030204" pitchFamily="18" charset="0"/>
                            </a:rPr>
                            <m:t>2</m:t>
                          </m:r>
                        </m:sub>
                      </m:sSub>
                    </m:oMath>
                  </m:oMathPara>
                </a14:m>
                <a:endParaRPr lang="zh-CN" altLang="en-US" dirty="0">
                  <a:solidFill>
                    <a:schemeClr val="tx1"/>
                  </a:solidFill>
                </a:endParaRPr>
              </a:p>
            </p:txBody>
          </p:sp>
        </mc:Choice>
        <mc:Fallback>
          <p:sp>
            <p:nvSpPr>
              <p:cNvPr id="57" name="矩形 56"/>
              <p:cNvSpPr>
                <a:spLocks noRot="1" noChangeAspect="1" noMove="1" noResize="1" noEditPoints="1" noAdjustHandles="1" noChangeArrowheads="1" noChangeShapeType="1" noTextEdit="1"/>
              </p:cNvSpPr>
              <p:nvPr/>
            </p:nvSpPr>
            <p:spPr>
              <a:xfrm>
                <a:off x="3733812" y="4569959"/>
                <a:ext cx="304792" cy="304792"/>
              </a:xfrm>
              <a:prstGeom prst="rect">
                <a:avLst/>
              </a:prstGeom>
              <a:blipFill rotWithShape="1">
                <a:blip r:embed="rId17"/>
                <a:stretch>
                  <a:fillRect l="-2087" t="-2247" r="-16041" b="-1922"/>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8" name="矩形 57"/>
              <p:cNvSpPr/>
              <p:nvPr/>
            </p:nvSpPr>
            <p:spPr>
              <a:xfrm>
                <a:off x="3733808" y="4874062"/>
                <a:ext cx="304792" cy="304792"/>
              </a:xfrm>
              <a:prstGeom prst="rect">
                <a:avLst/>
              </a:prstGeom>
              <a:solidFill>
                <a:srgbClr val="FFC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m:t>
                          </m:r>
                        </m:e>
                        <m:sub>
                          <m:r>
                            <a:rPr lang="en-US" altLang="zh-CN" b="0" i="1" smtClean="0">
                              <a:solidFill>
                                <a:schemeClr val="tx1"/>
                              </a:solidFill>
                              <a:latin typeface="Cambria Math" panose="02040503050406030204" pitchFamily="18" charset="0"/>
                            </a:rPr>
                            <m:t>3</m:t>
                          </m:r>
                        </m:sub>
                      </m:sSub>
                    </m:oMath>
                  </m:oMathPara>
                </a14:m>
                <a:endParaRPr lang="zh-CN" altLang="en-US" dirty="0">
                  <a:solidFill>
                    <a:schemeClr val="tx1"/>
                  </a:solidFill>
                </a:endParaRPr>
              </a:p>
            </p:txBody>
          </p:sp>
        </mc:Choice>
        <mc:Fallback>
          <p:sp>
            <p:nvSpPr>
              <p:cNvPr id="58" name="矩形 57"/>
              <p:cNvSpPr>
                <a:spLocks noRot="1" noChangeAspect="1" noMove="1" noResize="1" noEditPoints="1" noAdjustHandles="1" noChangeArrowheads="1" noChangeShapeType="1" noTextEdit="1"/>
              </p:cNvSpPr>
              <p:nvPr/>
            </p:nvSpPr>
            <p:spPr>
              <a:xfrm>
                <a:off x="3733808" y="4874062"/>
                <a:ext cx="304792" cy="304792"/>
              </a:xfrm>
              <a:prstGeom prst="rect">
                <a:avLst/>
              </a:prstGeom>
              <a:blipFill rotWithShape="1">
                <a:blip r:embed="rId18"/>
                <a:stretch>
                  <a:fillRect l="-2086" t="-2227" r="-16042" b="-1943"/>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9" name="矩形 58"/>
              <p:cNvSpPr/>
              <p:nvPr/>
            </p:nvSpPr>
            <p:spPr>
              <a:xfrm>
                <a:off x="3733808" y="5178193"/>
                <a:ext cx="304792" cy="304792"/>
              </a:xfrm>
              <a:prstGeom prst="rect">
                <a:avLst/>
              </a:prstGeom>
              <a:solidFill>
                <a:srgbClr val="FFC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m:t>
                          </m:r>
                        </m:e>
                        <m:sub>
                          <m:r>
                            <a:rPr lang="en-US" altLang="zh-CN" b="0" i="1" smtClean="0">
                              <a:solidFill>
                                <a:schemeClr val="tx1"/>
                              </a:solidFill>
                              <a:latin typeface="Cambria Math" panose="02040503050406030204" pitchFamily="18" charset="0"/>
                            </a:rPr>
                            <m:t>4</m:t>
                          </m:r>
                        </m:sub>
                      </m:sSub>
                    </m:oMath>
                  </m:oMathPara>
                </a14:m>
                <a:endParaRPr lang="zh-CN" altLang="en-US" dirty="0">
                  <a:solidFill>
                    <a:schemeClr val="tx1"/>
                  </a:solidFill>
                </a:endParaRPr>
              </a:p>
            </p:txBody>
          </p:sp>
        </mc:Choice>
        <mc:Fallback>
          <p:sp>
            <p:nvSpPr>
              <p:cNvPr id="59" name="矩形 58"/>
              <p:cNvSpPr>
                <a:spLocks noRot="1" noChangeAspect="1" noMove="1" noResize="1" noEditPoints="1" noAdjustHandles="1" noChangeArrowheads="1" noChangeShapeType="1" noTextEdit="1"/>
              </p:cNvSpPr>
              <p:nvPr/>
            </p:nvSpPr>
            <p:spPr>
              <a:xfrm>
                <a:off x="3733808" y="5178193"/>
                <a:ext cx="304792" cy="304792"/>
              </a:xfrm>
              <a:prstGeom prst="rect">
                <a:avLst/>
              </a:prstGeom>
              <a:blipFill rotWithShape="1">
                <a:blip r:embed="rId19"/>
                <a:stretch>
                  <a:fillRect l="-2086" t="-2216" r="-16042" b="-1954"/>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0" name="矩形 59"/>
              <p:cNvSpPr/>
              <p:nvPr/>
            </p:nvSpPr>
            <p:spPr>
              <a:xfrm>
                <a:off x="3733808" y="5477172"/>
                <a:ext cx="304792" cy="304792"/>
              </a:xfrm>
              <a:prstGeom prst="rect">
                <a:avLst/>
              </a:prstGeom>
              <a:solidFill>
                <a:srgbClr val="FFC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m:t>
                          </m:r>
                        </m:e>
                        <m:sub>
                          <m:r>
                            <a:rPr lang="en-US" altLang="zh-CN" b="0" i="1" smtClean="0">
                              <a:solidFill>
                                <a:schemeClr val="tx1"/>
                              </a:solidFill>
                              <a:latin typeface="Cambria Math" panose="02040503050406030204" pitchFamily="18" charset="0"/>
                            </a:rPr>
                            <m:t>5</m:t>
                          </m:r>
                        </m:sub>
                      </m:sSub>
                    </m:oMath>
                  </m:oMathPara>
                </a14:m>
                <a:endParaRPr lang="zh-CN" altLang="en-US" dirty="0">
                  <a:solidFill>
                    <a:schemeClr val="tx1"/>
                  </a:solidFill>
                </a:endParaRPr>
              </a:p>
            </p:txBody>
          </p:sp>
        </mc:Choice>
        <mc:Fallback>
          <p:sp>
            <p:nvSpPr>
              <p:cNvPr id="60" name="矩形 59"/>
              <p:cNvSpPr>
                <a:spLocks noRot="1" noChangeAspect="1" noMove="1" noResize="1" noEditPoints="1" noAdjustHandles="1" noChangeArrowheads="1" noChangeShapeType="1" noTextEdit="1"/>
              </p:cNvSpPr>
              <p:nvPr/>
            </p:nvSpPr>
            <p:spPr>
              <a:xfrm>
                <a:off x="3733808" y="5477172"/>
                <a:ext cx="304792" cy="304792"/>
              </a:xfrm>
              <a:prstGeom prst="rect">
                <a:avLst/>
              </a:prstGeom>
              <a:blipFill rotWithShape="1">
                <a:blip r:embed="rId20"/>
                <a:stretch>
                  <a:fillRect l="-2086" t="-2181" r="-16042" b="-1989"/>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1" name="矩形 60"/>
              <p:cNvSpPr/>
              <p:nvPr/>
            </p:nvSpPr>
            <p:spPr>
              <a:xfrm>
                <a:off x="3082149" y="4514995"/>
                <a:ext cx="679993" cy="707886"/>
              </a:xfrm>
              <a:prstGeom prst="rect">
                <a:avLst/>
              </a:prstGeom>
              <a:noFill/>
            </p:spPr>
            <p:txBody>
              <a:bodyPr wrap="none" lIns="91440" tIns="45720" rIns="91440" bIns="45720">
                <a:spAutoFit/>
              </a:bodyPr>
              <a:lstStyle/>
              <a:p>
                <a:pPr algn="ctr"/>
                <a14:m>
                  <m:oMathPara xmlns:m="http://schemas.openxmlformats.org/officeDocument/2006/math">
                    <m:oMathParaPr>
                      <m:jc m:val="centerGroup"/>
                    </m:oMathParaPr>
                    <m:oMath xmlns:m="http://schemas.openxmlformats.org/officeDocument/2006/math">
                      <m:r>
                        <a:rPr lang="en-US" altLang="zh-CN" sz="40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oMath>
                  </m:oMathPara>
                </a14:m>
                <a:endParaRPr lang="zh-CN" altLang="en-US" sz="4000" b="0" cap="none" spc="0" dirty="0">
                  <a:ln w="0"/>
                  <a:solidFill>
                    <a:schemeClr val="tx1"/>
                  </a:solidFill>
                  <a:effectLst>
                    <a:outerShdw blurRad="38100" dist="19050" dir="2700000" algn="tl" rotWithShape="0">
                      <a:schemeClr val="dk1">
                        <a:alpha val="40000"/>
                      </a:schemeClr>
                    </a:outerShdw>
                  </a:effectLst>
                  <a:latin typeface="+mn-lt"/>
                </a:endParaRPr>
              </a:p>
            </p:txBody>
          </p:sp>
        </mc:Choice>
        <mc:Fallback>
          <p:sp>
            <p:nvSpPr>
              <p:cNvPr id="61" name="矩形 60"/>
              <p:cNvSpPr>
                <a:spLocks noRot="1" noChangeAspect="1" noMove="1" noResize="1" noEditPoints="1" noAdjustHandles="1" noChangeArrowheads="1" noChangeShapeType="1" noTextEdit="1"/>
              </p:cNvSpPr>
              <p:nvPr/>
            </p:nvSpPr>
            <p:spPr>
              <a:xfrm>
                <a:off x="3082149" y="4514995"/>
                <a:ext cx="679993" cy="707886"/>
              </a:xfrm>
              <a:prstGeom prst="rect">
                <a:avLst/>
              </a:prstGeom>
              <a:blipFill rotWithShape="1">
                <a:blip r:embed="rId21"/>
                <a:stretch>
                  <a:fillRect l="-73" t="-20" r="59" b="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2" name="矩形 61"/>
              <p:cNvSpPr/>
              <p:nvPr/>
            </p:nvSpPr>
            <p:spPr>
              <a:xfrm>
                <a:off x="4385438" y="4514995"/>
                <a:ext cx="696023" cy="707886"/>
              </a:xfrm>
              <a:prstGeom prst="rect">
                <a:avLst/>
              </a:prstGeom>
              <a:noFill/>
            </p:spPr>
            <p:txBody>
              <a:bodyPr wrap="none" lIns="91440" tIns="45720" rIns="91440" bIns="45720">
                <a:spAutoFit/>
              </a:bodyPr>
              <a:lstStyle/>
              <a:p>
                <a:pPr algn="ctr"/>
                <a14:m>
                  <m:oMathPara xmlns:m="http://schemas.openxmlformats.org/officeDocument/2006/math">
                    <m:oMathParaPr>
                      <m:jc m:val="centerGroup"/>
                    </m:oMathParaPr>
                    <m:oMath xmlns:m="http://schemas.openxmlformats.org/officeDocument/2006/math">
                      <m:r>
                        <a:rPr lang="en-US" altLang="zh-CN" sz="40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oMath>
                  </m:oMathPara>
                </a14:m>
                <a:endParaRPr lang="zh-CN" altLang="en-US" sz="4000" b="0" cap="none" spc="0" dirty="0">
                  <a:ln w="0"/>
                  <a:solidFill>
                    <a:schemeClr val="tx1"/>
                  </a:solidFill>
                  <a:effectLst>
                    <a:outerShdw blurRad="38100" dist="19050" dir="2700000" algn="tl" rotWithShape="0">
                      <a:schemeClr val="dk1">
                        <a:alpha val="40000"/>
                      </a:schemeClr>
                    </a:outerShdw>
                  </a:effectLst>
                  <a:latin typeface="+mn-lt"/>
                </a:endParaRPr>
              </a:p>
            </p:txBody>
          </p:sp>
        </mc:Choice>
        <mc:Fallback>
          <p:sp>
            <p:nvSpPr>
              <p:cNvPr id="62" name="矩形 61"/>
              <p:cNvSpPr>
                <a:spLocks noRot="1" noChangeAspect="1" noMove="1" noResize="1" noEditPoints="1" noAdjustHandles="1" noChangeArrowheads="1" noChangeShapeType="1" noTextEdit="1"/>
              </p:cNvSpPr>
              <p:nvPr/>
            </p:nvSpPr>
            <p:spPr>
              <a:xfrm>
                <a:off x="4385438" y="4514995"/>
                <a:ext cx="696023" cy="707886"/>
              </a:xfrm>
              <a:prstGeom prst="rect">
                <a:avLst/>
              </a:prstGeom>
              <a:blipFill rotWithShape="1">
                <a:blip r:embed="rId22"/>
                <a:stretch>
                  <a:fillRect l="-18" t="-20" r="27" b="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3" name="矩形 62"/>
              <p:cNvSpPr/>
              <p:nvPr/>
            </p:nvSpPr>
            <p:spPr>
              <a:xfrm>
                <a:off x="5357967" y="3809990"/>
                <a:ext cx="304792" cy="304792"/>
              </a:xfrm>
              <a:prstGeom prst="rect">
                <a:avLst/>
              </a:prstGeom>
              <a:solidFill>
                <a:srgbClr val="FFC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m:t>
                          </m:r>
                        </m:e>
                        <m:sub>
                          <m:r>
                            <a:rPr lang="en-US" altLang="zh-CN" b="0" i="1" smtClean="0">
                              <a:solidFill>
                                <a:schemeClr val="tx1"/>
                              </a:solidFill>
                              <a:latin typeface="Cambria Math" panose="02040503050406030204" pitchFamily="18" charset="0"/>
                            </a:rPr>
                            <m:t>1</m:t>
                          </m:r>
                        </m:sub>
                      </m:sSub>
                    </m:oMath>
                  </m:oMathPara>
                </a14:m>
                <a:endParaRPr lang="zh-CN" altLang="en-US" dirty="0">
                  <a:solidFill>
                    <a:schemeClr val="tx1"/>
                  </a:solidFill>
                </a:endParaRPr>
              </a:p>
            </p:txBody>
          </p:sp>
        </mc:Choice>
        <mc:Fallback>
          <p:sp>
            <p:nvSpPr>
              <p:cNvPr id="63" name="矩形 62"/>
              <p:cNvSpPr>
                <a:spLocks noRot="1" noChangeAspect="1" noMove="1" noResize="1" noEditPoints="1" noAdjustHandles="1" noChangeArrowheads="1" noChangeShapeType="1" noTextEdit="1"/>
              </p:cNvSpPr>
              <p:nvPr/>
            </p:nvSpPr>
            <p:spPr>
              <a:xfrm>
                <a:off x="5357967" y="3809990"/>
                <a:ext cx="304792" cy="304792"/>
              </a:xfrm>
              <a:prstGeom prst="rect">
                <a:avLst/>
              </a:prstGeom>
              <a:blipFill rotWithShape="1">
                <a:blip r:embed="rId16"/>
                <a:stretch>
                  <a:fillRect l="-2238" t="-2288" r="-15890" b="-1881"/>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4" name="矩形 63"/>
              <p:cNvSpPr/>
              <p:nvPr/>
            </p:nvSpPr>
            <p:spPr>
              <a:xfrm>
                <a:off x="5357947" y="4114121"/>
                <a:ext cx="304792" cy="304792"/>
              </a:xfrm>
              <a:prstGeom prst="rect">
                <a:avLst/>
              </a:prstGeom>
              <a:solidFill>
                <a:srgbClr val="FFC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m:t>
                          </m:r>
                        </m:e>
                        <m:sub>
                          <m:r>
                            <a:rPr lang="en-US" altLang="zh-CN" b="0" i="1" smtClean="0">
                              <a:solidFill>
                                <a:schemeClr val="tx1"/>
                              </a:solidFill>
                              <a:latin typeface="Cambria Math" panose="02040503050406030204" pitchFamily="18" charset="0"/>
                            </a:rPr>
                            <m:t>2</m:t>
                          </m:r>
                        </m:sub>
                      </m:sSub>
                    </m:oMath>
                  </m:oMathPara>
                </a14:m>
                <a:endParaRPr lang="zh-CN" altLang="en-US" dirty="0">
                  <a:solidFill>
                    <a:schemeClr val="tx1"/>
                  </a:solidFill>
                </a:endParaRPr>
              </a:p>
            </p:txBody>
          </p:sp>
        </mc:Choice>
        <mc:Fallback>
          <p:sp>
            <p:nvSpPr>
              <p:cNvPr id="64" name="矩形 63"/>
              <p:cNvSpPr>
                <a:spLocks noRot="1" noChangeAspect="1" noMove="1" noResize="1" noEditPoints="1" noAdjustHandles="1" noChangeArrowheads="1" noChangeShapeType="1" noTextEdit="1"/>
              </p:cNvSpPr>
              <p:nvPr/>
            </p:nvSpPr>
            <p:spPr>
              <a:xfrm>
                <a:off x="5357947" y="4114121"/>
                <a:ext cx="304792" cy="304792"/>
              </a:xfrm>
              <a:prstGeom prst="rect">
                <a:avLst/>
              </a:prstGeom>
              <a:blipFill rotWithShape="1">
                <a:blip r:embed="rId17"/>
                <a:stretch>
                  <a:fillRect l="-2232" t="-2277" r="-15896" b="-1892"/>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5" name="矩形 64"/>
              <p:cNvSpPr/>
              <p:nvPr/>
            </p:nvSpPr>
            <p:spPr>
              <a:xfrm>
                <a:off x="5357943" y="4418224"/>
                <a:ext cx="304792" cy="304792"/>
              </a:xfrm>
              <a:prstGeom prst="rect">
                <a:avLst/>
              </a:prstGeom>
              <a:solidFill>
                <a:srgbClr val="FFC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m:t>
                          </m:r>
                        </m:e>
                        <m:sub>
                          <m:r>
                            <a:rPr lang="en-US" altLang="zh-CN" b="0" i="1" smtClean="0">
                              <a:solidFill>
                                <a:schemeClr val="tx1"/>
                              </a:solidFill>
                              <a:latin typeface="Cambria Math" panose="02040503050406030204" pitchFamily="18" charset="0"/>
                            </a:rPr>
                            <m:t>3</m:t>
                          </m:r>
                        </m:sub>
                      </m:sSub>
                    </m:oMath>
                  </m:oMathPara>
                </a14:m>
                <a:endParaRPr lang="zh-CN" altLang="en-US" dirty="0">
                  <a:solidFill>
                    <a:schemeClr val="tx1"/>
                  </a:solidFill>
                </a:endParaRPr>
              </a:p>
            </p:txBody>
          </p:sp>
        </mc:Choice>
        <mc:Fallback>
          <p:sp>
            <p:nvSpPr>
              <p:cNvPr id="65" name="矩形 64"/>
              <p:cNvSpPr>
                <a:spLocks noRot="1" noChangeAspect="1" noMove="1" noResize="1" noEditPoints="1" noAdjustHandles="1" noChangeArrowheads="1" noChangeShapeType="1" noTextEdit="1"/>
              </p:cNvSpPr>
              <p:nvPr/>
            </p:nvSpPr>
            <p:spPr>
              <a:xfrm>
                <a:off x="5357943" y="4418224"/>
                <a:ext cx="304792" cy="304792"/>
              </a:xfrm>
              <a:prstGeom prst="rect">
                <a:avLst/>
              </a:prstGeom>
              <a:blipFill rotWithShape="1">
                <a:blip r:embed="rId18"/>
                <a:stretch>
                  <a:fillRect l="-2230" t="-2257" r="-15898" b="-1912"/>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6" name="矩形 65"/>
              <p:cNvSpPr/>
              <p:nvPr/>
            </p:nvSpPr>
            <p:spPr>
              <a:xfrm>
                <a:off x="5357943" y="4722355"/>
                <a:ext cx="304792" cy="304792"/>
              </a:xfrm>
              <a:prstGeom prst="rect">
                <a:avLst/>
              </a:prstGeom>
              <a:solidFill>
                <a:srgbClr val="FFC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m:t>
                          </m:r>
                        </m:e>
                        <m:sub>
                          <m:r>
                            <a:rPr lang="en-US" altLang="zh-CN" b="0" i="1" smtClean="0">
                              <a:solidFill>
                                <a:schemeClr val="tx1"/>
                              </a:solidFill>
                              <a:latin typeface="Cambria Math" panose="02040503050406030204" pitchFamily="18" charset="0"/>
                            </a:rPr>
                            <m:t>4</m:t>
                          </m:r>
                        </m:sub>
                      </m:sSub>
                    </m:oMath>
                  </m:oMathPara>
                </a14:m>
                <a:endParaRPr lang="zh-CN" altLang="en-US" dirty="0">
                  <a:solidFill>
                    <a:schemeClr val="tx1"/>
                  </a:solidFill>
                </a:endParaRPr>
              </a:p>
            </p:txBody>
          </p:sp>
        </mc:Choice>
        <mc:Fallback>
          <p:sp>
            <p:nvSpPr>
              <p:cNvPr id="66" name="矩形 65"/>
              <p:cNvSpPr>
                <a:spLocks noRot="1" noChangeAspect="1" noMove="1" noResize="1" noEditPoints="1" noAdjustHandles="1" noChangeArrowheads="1" noChangeShapeType="1" noTextEdit="1"/>
              </p:cNvSpPr>
              <p:nvPr/>
            </p:nvSpPr>
            <p:spPr>
              <a:xfrm>
                <a:off x="5357943" y="4722355"/>
                <a:ext cx="304792" cy="304792"/>
              </a:xfrm>
              <a:prstGeom prst="rect">
                <a:avLst/>
              </a:prstGeom>
              <a:blipFill rotWithShape="1">
                <a:blip r:embed="rId19"/>
                <a:stretch>
                  <a:fillRect l="-2230" t="-2246" r="-15898" b="-1924"/>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7" name="矩形 66"/>
              <p:cNvSpPr/>
              <p:nvPr/>
            </p:nvSpPr>
            <p:spPr>
              <a:xfrm>
                <a:off x="5357943" y="5021334"/>
                <a:ext cx="304792" cy="304792"/>
              </a:xfrm>
              <a:prstGeom prst="rect">
                <a:avLst/>
              </a:prstGeom>
              <a:solidFill>
                <a:srgbClr val="FFC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m:t>
                          </m:r>
                        </m:e>
                        <m:sub>
                          <m:r>
                            <a:rPr lang="en-US" altLang="zh-CN" b="0" i="1" smtClean="0">
                              <a:solidFill>
                                <a:schemeClr val="tx1"/>
                              </a:solidFill>
                              <a:latin typeface="Cambria Math" panose="02040503050406030204" pitchFamily="18" charset="0"/>
                            </a:rPr>
                            <m:t>5</m:t>
                          </m:r>
                        </m:sub>
                      </m:sSub>
                    </m:oMath>
                  </m:oMathPara>
                </a14:m>
                <a:endParaRPr lang="zh-CN" altLang="en-US" dirty="0">
                  <a:solidFill>
                    <a:schemeClr val="tx1"/>
                  </a:solidFill>
                </a:endParaRPr>
              </a:p>
            </p:txBody>
          </p:sp>
        </mc:Choice>
        <mc:Fallback>
          <p:sp>
            <p:nvSpPr>
              <p:cNvPr id="67" name="矩形 66"/>
              <p:cNvSpPr>
                <a:spLocks noRot="1" noChangeAspect="1" noMove="1" noResize="1" noEditPoints="1" noAdjustHandles="1" noChangeArrowheads="1" noChangeShapeType="1" noTextEdit="1"/>
              </p:cNvSpPr>
              <p:nvPr/>
            </p:nvSpPr>
            <p:spPr>
              <a:xfrm>
                <a:off x="5357943" y="5021334"/>
                <a:ext cx="304792" cy="304792"/>
              </a:xfrm>
              <a:prstGeom prst="rect">
                <a:avLst/>
              </a:prstGeom>
              <a:blipFill rotWithShape="1">
                <a:blip r:embed="rId20"/>
                <a:stretch>
                  <a:fillRect l="-2230" t="-2211" r="-15898" b="-1958"/>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8" name="矩形 67"/>
              <p:cNvSpPr/>
              <p:nvPr/>
            </p:nvSpPr>
            <p:spPr>
              <a:xfrm>
                <a:off x="5357951" y="5321264"/>
                <a:ext cx="304792" cy="304792"/>
              </a:xfrm>
              <a:prstGeom prst="rect">
                <a:avLst/>
              </a:prstGeom>
              <a:solidFill>
                <a:srgbClr val="92D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𝐶</m:t>
                          </m:r>
                        </m:e>
                        <m:sub>
                          <m:r>
                            <a:rPr lang="en-US" altLang="zh-CN" sz="1400" b="0" i="1" smtClean="0">
                              <a:solidFill>
                                <a:schemeClr val="tx1"/>
                              </a:solidFill>
                              <a:latin typeface="Cambria Math" panose="02040503050406030204" pitchFamily="18" charset="0"/>
                            </a:rPr>
                            <m:t>1</m:t>
                          </m:r>
                        </m:sub>
                      </m:sSub>
                    </m:oMath>
                  </m:oMathPara>
                </a14:m>
                <a:endParaRPr lang="zh-CN" altLang="en-US" sz="1400" dirty="0">
                  <a:solidFill>
                    <a:schemeClr val="tx1"/>
                  </a:solidFill>
                </a:endParaRPr>
              </a:p>
            </p:txBody>
          </p:sp>
        </mc:Choice>
        <mc:Fallback>
          <p:sp>
            <p:nvSpPr>
              <p:cNvPr id="68" name="矩形 67"/>
              <p:cNvSpPr>
                <a:spLocks noRot="1" noChangeAspect="1" noMove="1" noResize="1" noEditPoints="1" noAdjustHandles="1" noChangeArrowheads="1" noChangeShapeType="1" noTextEdit="1"/>
              </p:cNvSpPr>
              <p:nvPr/>
            </p:nvSpPr>
            <p:spPr>
              <a:xfrm>
                <a:off x="5357951" y="5321264"/>
                <a:ext cx="304792" cy="304792"/>
              </a:xfrm>
              <a:prstGeom prst="rect">
                <a:avLst/>
              </a:prstGeom>
              <a:blipFill rotWithShape="1">
                <a:blip r:embed="rId23"/>
                <a:stretch>
                  <a:fillRect l="-2233" t="-2280" r="-1936" b="-1889"/>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9" name="矩形 68"/>
              <p:cNvSpPr/>
              <p:nvPr/>
            </p:nvSpPr>
            <p:spPr>
              <a:xfrm>
                <a:off x="5357947" y="5616801"/>
                <a:ext cx="304792" cy="304792"/>
              </a:xfrm>
              <a:prstGeom prst="rect">
                <a:avLst/>
              </a:prstGeom>
              <a:solidFill>
                <a:srgbClr val="92D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𝐶</m:t>
                          </m:r>
                        </m:e>
                        <m:sub>
                          <m:r>
                            <a:rPr lang="en-US" altLang="zh-CN" sz="1400" b="0" i="1" smtClean="0">
                              <a:solidFill>
                                <a:schemeClr val="tx1"/>
                              </a:solidFill>
                              <a:latin typeface="Cambria Math" panose="02040503050406030204" pitchFamily="18" charset="0"/>
                            </a:rPr>
                            <m:t>2</m:t>
                          </m:r>
                        </m:sub>
                      </m:sSub>
                    </m:oMath>
                  </m:oMathPara>
                </a14:m>
                <a:endParaRPr lang="zh-CN" altLang="en-US" sz="1400" dirty="0">
                  <a:solidFill>
                    <a:schemeClr val="tx1"/>
                  </a:solidFill>
                </a:endParaRPr>
              </a:p>
            </p:txBody>
          </p:sp>
        </mc:Choice>
        <mc:Fallback>
          <p:sp>
            <p:nvSpPr>
              <p:cNvPr id="69" name="矩形 68"/>
              <p:cNvSpPr>
                <a:spLocks noRot="1" noChangeAspect="1" noMove="1" noResize="1" noEditPoints="1" noAdjustHandles="1" noChangeArrowheads="1" noChangeShapeType="1" noTextEdit="1"/>
              </p:cNvSpPr>
              <p:nvPr/>
            </p:nvSpPr>
            <p:spPr>
              <a:xfrm>
                <a:off x="5357947" y="5616801"/>
                <a:ext cx="304792" cy="304792"/>
              </a:xfrm>
              <a:prstGeom prst="rect">
                <a:avLst/>
              </a:prstGeom>
              <a:blipFill rotWithShape="1">
                <a:blip r:embed="rId24"/>
                <a:stretch>
                  <a:fillRect l="-2232" t="-2158" r="-1938" b="-2012"/>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0" name="矩形 69"/>
              <p:cNvSpPr/>
              <p:nvPr/>
            </p:nvSpPr>
            <p:spPr>
              <a:xfrm>
                <a:off x="5357943" y="5920904"/>
                <a:ext cx="304792" cy="304792"/>
              </a:xfrm>
              <a:prstGeom prst="rect">
                <a:avLst/>
              </a:prstGeom>
              <a:solidFill>
                <a:srgbClr val="92D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𝐶</m:t>
                          </m:r>
                        </m:e>
                        <m:sub>
                          <m:r>
                            <a:rPr lang="en-US" altLang="zh-CN" sz="1400" b="0" i="1" smtClean="0">
                              <a:solidFill>
                                <a:schemeClr val="tx1"/>
                              </a:solidFill>
                              <a:latin typeface="Cambria Math" panose="02040503050406030204" pitchFamily="18" charset="0"/>
                            </a:rPr>
                            <m:t>3</m:t>
                          </m:r>
                        </m:sub>
                      </m:sSub>
                    </m:oMath>
                  </m:oMathPara>
                </a14:m>
                <a:endParaRPr lang="zh-CN" altLang="en-US" sz="1400" dirty="0">
                  <a:solidFill>
                    <a:schemeClr val="tx1"/>
                  </a:solidFill>
                </a:endParaRPr>
              </a:p>
            </p:txBody>
          </p:sp>
        </mc:Choice>
        <mc:Fallback>
          <p:sp>
            <p:nvSpPr>
              <p:cNvPr id="70" name="矩形 69"/>
              <p:cNvSpPr>
                <a:spLocks noRot="1" noChangeAspect="1" noMove="1" noResize="1" noEditPoints="1" noAdjustHandles="1" noChangeArrowheads="1" noChangeShapeType="1" noTextEdit="1"/>
              </p:cNvSpPr>
              <p:nvPr/>
            </p:nvSpPr>
            <p:spPr>
              <a:xfrm>
                <a:off x="5357943" y="5920904"/>
                <a:ext cx="304792" cy="304792"/>
              </a:xfrm>
              <a:prstGeom prst="rect">
                <a:avLst/>
              </a:prstGeom>
              <a:blipFill rotWithShape="1">
                <a:blip r:embed="rId25"/>
                <a:stretch>
                  <a:fillRect l="-2230" t="-2137" r="-1939" b="-2032"/>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5" name="矩形 74"/>
              <p:cNvSpPr/>
              <p:nvPr/>
            </p:nvSpPr>
            <p:spPr>
              <a:xfrm>
                <a:off x="2001009" y="3110177"/>
                <a:ext cx="525337" cy="584775"/>
              </a:xfrm>
              <a:prstGeom prst="rect">
                <a:avLst/>
              </a:prstGeom>
              <a:noFill/>
            </p:spPr>
            <p:txBody>
              <a:bodyPr wrap="none" lIns="91440" tIns="45720" rIns="91440" bIns="45720">
                <a:spAutoFit/>
              </a:bodyPr>
              <a:lstStyle/>
              <a:p>
                <a:pPr algn="ctr"/>
                <a14:m>
                  <m:oMathPara xmlns:m="http://schemas.openxmlformats.org/officeDocument/2006/math">
                    <m:oMathParaPr>
                      <m:jc m:val="centerGroup"/>
                    </m:oMathParaPr>
                    <m:oMath xmlns:m="http://schemas.openxmlformats.org/officeDocument/2006/math">
                      <m:r>
                        <a:rPr lang="en-US" altLang="zh-CN" sz="32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𝑘</m:t>
                      </m:r>
                    </m:oMath>
                  </m:oMathPara>
                </a14:m>
                <a:endParaRPr lang="zh-CN" altLang="en-US" sz="3200" b="0" cap="none" spc="0" dirty="0">
                  <a:ln w="0"/>
                  <a:solidFill>
                    <a:schemeClr val="tx1"/>
                  </a:solidFill>
                  <a:effectLst>
                    <a:outerShdw blurRad="38100" dist="19050" dir="2700000" algn="tl" rotWithShape="0">
                      <a:schemeClr val="dk1">
                        <a:alpha val="40000"/>
                      </a:schemeClr>
                    </a:outerShdw>
                  </a:effectLst>
                  <a:latin typeface="+mn-lt"/>
                </a:endParaRPr>
              </a:p>
            </p:txBody>
          </p:sp>
        </mc:Choice>
        <mc:Fallback>
          <p:sp>
            <p:nvSpPr>
              <p:cNvPr id="75" name="矩形 74"/>
              <p:cNvSpPr>
                <a:spLocks noRot="1" noChangeAspect="1" noMove="1" noResize="1" noEditPoints="1" noAdjustHandles="1" noChangeArrowheads="1" noChangeShapeType="1" noTextEdit="1"/>
              </p:cNvSpPr>
              <p:nvPr/>
            </p:nvSpPr>
            <p:spPr>
              <a:xfrm>
                <a:off x="2001009" y="3110177"/>
                <a:ext cx="525337" cy="584775"/>
              </a:xfrm>
              <a:prstGeom prst="rect">
                <a:avLst/>
              </a:prstGeom>
              <a:blipFill rotWithShape="1">
                <a:blip r:embed="rId26"/>
                <a:stretch>
                  <a:fillRect l="-24" t="-100" r="60" b="8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6" name="矩形 75"/>
              <p:cNvSpPr/>
              <p:nvPr/>
            </p:nvSpPr>
            <p:spPr>
              <a:xfrm>
                <a:off x="425192" y="4621741"/>
                <a:ext cx="858760" cy="584775"/>
              </a:xfrm>
              <a:prstGeom prst="rect">
                <a:avLst/>
              </a:prstGeom>
              <a:noFill/>
            </p:spPr>
            <p:txBody>
              <a:bodyPr wrap="none" lIns="91440" tIns="45720" rIns="91440" bIns="45720">
                <a:spAutoFit/>
              </a:bodyPr>
              <a:lstStyle/>
              <a:p>
                <a:pPr algn="ctr"/>
                <a14:m>
                  <m:oMath xmlns:m="http://schemas.openxmlformats.org/officeDocument/2006/math">
                    <m:r>
                      <a:rPr lang="en-US" altLang="zh-CN" sz="32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𝑘</m:t>
                    </m:r>
                  </m:oMath>
                </a14:m>
                <a:r>
                  <a:rPr lang="en-US" altLang="zh-CN" sz="3200" b="0" cap="none" spc="0" dirty="0">
                    <a:ln w="0"/>
                    <a:solidFill>
                      <a:schemeClr val="tx1"/>
                    </a:solidFill>
                    <a:effectLst>
                      <a:outerShdw blurRad="38100" dist="19050" dir="2700000" algn="tl" rotWithShape="0">
                        <a:schemeClr val="dk1">
                          <a:alpha val="40000"/>
                        </a:schemeClr>
                      </a:outerShdw>
                    </a:effectLst>
                    <a:latin typeface="+mn-lt"/>
                  </a:rPr>
                  <a:t>+</a:t>
                </a:r>
                <a:r>
                  <a:rPr lang="en-US" altLang="zh-CN" sz="3200" b="0" i="1" cap="none" spc="0" dirty="0">
                    <a:ln w="0"/>
                    <a:solidFill>
                      <a:schemeClr val="tx1"/>
                    </a:solidFill>
                    <a:effectLst>
                      <a:outerShdw blurRad="38100" dist="19050" dir="2700000" algn="tl" rotWithShape="0">
                        <a:schemeClr val="dk1">
                          <a:alpha val="40000"/>
                        </a:schemeClr>
                      </a:outerShdw>
                    </a:effectLst>
                    <a:latin typeface="+mn-lt"/>
                  </a:rPr>
                  <a:t>p</a:t>
                </a:r>
                <a:endParaRPr lang="zh-CN" altLang="en-US" sz="3200" b="0" i="1" cap="none" spc="0" dirty="0">
                  <a:ln w="0"/>
                  <a:solidFill>
                    <a:schemeClr val="tx1"/>
                  </a:solidFill>
                  <a:effectLst>
                    <a:outerShdw blurRad="38100" dist="19050" dir="2700000" algn="tl" rotWithShape="0">
                      <a:schemeClr val="dk1">
                        <a:alpha val="40000"/>
                      </a:schemeClr>
                    </a:outerShdw>
                  </a:effectLst>
                  <a:latin typeface="+mn-lt"/>
                </a:endParaRPr>
              </a:p>
            </p:txBody>
          </p:sp>
        </mc:Choice>
        <mc:Fallback>
          <p:sp>
            <p:nvSpPr>
              <p:cNvPr id="76" name="矩形 75"/>
              <p:cNvSpPr>
                <a:spLocks noRot="1" noChangeAspect="1" noMove="1" noResize="1" noEditPoints="1" noAdjustHandles="1" noChangeArrowheads="1" noChangeShapeType="1" noTextEdit="1"/>
              </p:cNvSpPr>
              <p:nvPr/>
            </p:nvSpPr>
            <p:spPr>
              <a:xfrm>
                <a:off x="425192" y="4621741"/>
                <a:ext cx="858760" cy="584775"/>
              </a:xfrm>
              <a:prstGeom prst="rect">
                <a:avLst/>
              </a:prstGeom>
              <a:blipFill rotWithShape="1">
                <a:blip r:embed="rId27"/>
                <a:stretch>
                  <a:fillRect l="-44" t="-36" r="-1333" b="26"/>
                </a:stretch>
              </a:blipFill>
            </p:spPr>
            <p:txBody>
              <a:bodyPr/>
              <a:lstStyle/>
              <a:p>
                <a:r>
                  <a:rPr lang="zh-CN" altLang="en-US">
                    <a:noFill/>
                  </a:rPr>
                  <a:t> </a:t>
                </a:r>
              </a:p>
            </p:txBody>
          </p:sp>
        </mc:Fallback>
      </mc:AlternateContent>
      <p:sp>
        <p:nvSpPr>
          <p:cNvPr id="78" name="左大括号 77"/>
          <p:cNvSpPr/>
          <p:nvPr/>
        </p:nvSpPr>
        <p:spPr bwMode="auto">
          <a:xfrm>
            <a:off x="1222124" y="3954562"/>
            <a:ext cx="174979" cy="2133544"/>
          </a:xfrm>
          <a:prstGeom prst="leftBrace">
            <a:avLst/>
          </a:prstGeom>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lstStyle/>
          <a:p>
            <a:pPr marL="342900" marR="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v"/>
            </a:pPr>
            <a:endParaRPr kumimoji="1" lang="zh-CN" altLang="en-US" sz="2800" b="0" i="0" u="none" strike="noStrike" cap="none" normalizeH="0" baseline="0">
              <a:ln>
                <a:noFill/>
              </a:ln>
              <a:solidFill>
                <a:srgbClr val="336699"/>
              </a:solidFill>
              <a:effectLst/>
              <a:latin typeface="黑体" panose="02010609060101010101" pitchFamily="49" charset="-122"/>
              <a:ea typeface="黑体" panose="02010609060101010101" pitchFamily="49" charset="-122"/>
            </a:endParaRPr>
          </a:p>
        </p:txBody>
      </p:sp>
      <p:sp>
        <p:nvSpPr>
          <p:cNvPr id="79" name="左大括号 78"/>
          <p:cNvSpPr/>
          <p:nvPr/>
        </p:nvSpPr>
        <p:spPr bwMode="auto">
          <a:xfrm rot="5400000">
            <a:off x="2160895" y="3019239"/>
            <a:ext cx="97893" cy="1383275"/>
          </a:xfrm>
          <a:prstGeom prst="leftBrace">
            <a:avLst/>
          </a:prstGeom>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lstStyle/>
          <a:p>
            <a:pPr marL="342900" marR="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v"/>
            </a:pPr>
            <a:endParaRPr kumimoji="1" lang="zh-CN" altLang="en-US" sz="2800" b="0" i="0" u="none" strike="noStrike" cap="none" normalizeH="0" baseline="0">
              <a:ln>
                <a:noFill/>
              </a:ln>
              <a:solidFill>
                <a:srgbClr val="336699"/>
              </a:solidFill>
              <a:effectLst/>
              <a:latin typeface="黑体" panose="02010609060101010101" pitchFamily="49" charset="-122"/>
              <a:ea typeface="黑体" panose="02010609060101010101" pitchFamily="49"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05229" y="104775"/>
            <a:ext cx="5372072" cy="685800"/>
          </a:xfrm>
        </p:spPr>
        <p:txBody>
          <a:bodyPr/>
          <a:lstStyle/>
          <a:p>
            <a:r>
              <a:rPr lang="en-US" altLang="zh-CN" sz="2400" dirty="0"/>
              <a:t>R-S</a:t>
            </a:r>
            <a:r>
              <a:rPr lang="zh-CN" altLang="en-US" sz="2400" dirty="0"/>
              <a:t>码的纠删原理</a:t>
            </a:r>
            <a:endParaRPr lang="zh-CN" altLang="en-US" sz="2400" dirty="0"/>
          </a:p>
        </p:txBody>
      </p:sp>
      <p:sp>
        <p:nvSpPr>
          <p:cNvPr id="5" name="文本框 4"/>
          <p:cNvSpPr txBox="1"/>
          <p:nvPr/>
        </p:nvSpPr>
        <p:spPr>
          <a:xfrm>
            <a:off x="450850" y="1143060"/>
            <a:ext cx="7550060" cy="400110"/>
          </a:xfrm>
          <a:prstGeom prst="rect">
            <a:avLst/>
          </a:prstGeom>
          <a:noFill/>
        </p:spPr>
        <p:txBody>
          <a:bodyPr wrap="square">
            <a:spAutoFit/>
          </a:bodyPr>
          <a:lstStyle/>
          <a:p>
            <a:r>
              <a:rPr lang="en-US" altLang="zh-CN" sz="2000" b="0" i="1" dirty="0">
                <a:solidFill>
                  <a:srgbClr val="2B2B2B"/>
                </a:solidFill>
                <a:effectLst/>
                <a:latin typeface="+mn-lt"/>
              </a:rPr>
              <a:t>RS</a:t>
            </a:r>
            <a:r>
              <a:rPr lang="zh-CN" altLang="en-US" sz="2000" dirty="0">
                <a:solidFill>
                  <a:srgbClr val="2B2B2B"/>
                </a:solidFill>
                <a:latin typeface="黑体" panose="02010609060101010101" pitchFamily="49" charset="-122"/>
                <a:ea typeface="黑体" panose="02010609060101010101" pitchFamily="49" charset="-122"/>
              </a:rPr>
              <a:t>纠删码</a:t>
            </a:r>
            <a:r>
              <a:rPr lang="zh-CN" altLang="en-US" sz="2000" b="0" i="0" dirty="0">
                <a:solidFill>
                  <a:srgbClr val="2B2B2B"/>
                </a:solidFill>
                <a:effectLst/>
                <a:latin typeface="黑体" panose="02010609060101010101" pitchFamily="49" charset="-122"/>
                <a:ea typeface="黑体" panose="02010609060101010101" pitchFamily="49" charset="-122"/>
              </a:rPr>
              <a:t>最多能容忍</a:t>
            </a:r>
            <a:r>
              <a:rPr lang="en-US" altLang="zh-CN" sz="2000" b="0" i="1" dirty="0">
                <a:solidFill>
                  <a:srgbClr val="2B2B2B"/>
                </a:solidFill>
                <a:effectLst/>
                <a:latin typeface="+mn-lt"/>
              </a:rPr>
              <a:t>m</a:t>
            </a:r>
            <a:r>
              <a:rPr lang="zh-CN" altLang="en-US" sz="2000" b="0" i="0" dirty="0">
                <a:solidFill>
                  <a:srgbClr val="2B2B2B"/>
                </a:solidFill>
                <a:effectLst/>
                <a:latin typeface="黑体" panose="02010609060101010101" pitchFamily="49" charset="-122"/>
                <a:ea typeface="黑体" panose="02010609060101010101" pitchFamily="49" charset="-122"/>
              </a:rPr>
              <a:t>个数据块被删除。数据恢复的过程如下：</a:t>
            </a:r>
            <a:endParaRPr lang="zh-CN" altLang="en-US" sz="2000" dirty="0">
              <a:latin typeface="黑体" panose="02010609060101010101" pitchFamily="49" charset="-122"/>
              <a:ea typeface="黑体" panose="02010609060101010101" pitchFamily="49" charset="-122"/>
            </a:endParaRPr>
          </a:p>
        </p:txBody>
      </p:sp>
      <p:sp>
        <p:nvSpPr>
          <p:cNvPr id="9" name="文本框 8"/>
          <p:cNvSpPr txBox="1"/>
          <p:nvPr/>
        </p:nvSpPr>
        <p:spPr>
          <a:xfrm>
            <a:off x="450850" y="2057436"/>
            <a:ext cx="7863870" cy="707886"/>
          </a:xfrm>
          <a:prstGeom prst="rect">
            <a:avLst/>
          </a:prstGeom>
          <a:noFill/>
        </p:spPr>
        <p:txBody>
          <a:bodyPr wrap="square">
            <a:spAutoFit/>
          </a:bodyPr>
          <a:lstStyle/>
          <a:p>
            <a:pPr marL="342900" indent="-342900">
              <a:buFont typeface="Arial" panose="020B0604020202020204" pitchFamily="34" charset="0"/>
              <a:buChar char="•"/>
            </a:pPr>
            <a:r>
              <a:rPr lang="zh-CN" altLang="en-US" sz="2000" dirty="0">
                <a:solidFill>
                  <a:srgbClr val="2B2B2B"/>
                </a:solidFill>
                <a:latin typeface="黑体" panose="02010609060101010101" pitchFamily="49" charset="-122"/>
                <a:ea typeface="黑体" panose="02010609060101010101" pitchFamily="49" charset="-122"/>
              </a:rPr>
              <a:t>假设</a:t>
            </a:r>
            <a:r>
              <a:rPr lang="en-US" altLang="zh-CN" sz="2000" i="1" dirty="0">
                <a:solidFill>
                  <a:srgbClr val="2B2B2B"/>
                </a:solidFill>
                <a:latin typeface="+mn-lt"/>
                <a:ea typeface="黑体" panose="02010609060101010101" pitchFamily="49" charset="-122"/>
              </a:rPr>
              <a:t>D</a:t>
            </a:r>
            <a:r>
              <a:rPr lang="en-US" altLang="zh-CN" sz="2000" dirty="0">
                <a:solidFill>
                  <a:srgbClr val="2B2B2B"/>
                </a:solidFill>
                <a:latin typeface="+mn-lt"/>
                <a:ea typeface="黑体" panose="02010609060101010101" pitchFamily="49" charset="-122"/>
              </a:rPr>
              <a:t>1</a:t>
            </a:r>
            <a:r>
              <a:rPr lang="zh-CN" altLang="en-US" sz="2000" dirty="0">
                <a:solidFill>
                  <a:srgbClr val="2B2B2B"/>
                </a:solidFill>
                <a:latin typeface="+mn-lt"/>
                <a:ea typeface="黑体" panose="02010609060101010101" pitchFamily="49" charset="-122"/>
              </a:rPr>
              <a:t>、</a:t>
            </a:r>
            <a:r>
              <a:rPr lang="en-US" altLang="zh-CN" sz="2000" i="1" dirty="0">
                <a:solidFill>
                  <a:srgbClr val="2B2B2B"/>
                </a:solidFill>
                <a:latin typeface="+mn-lt"/>
                <a:ea typeface="黑体" panose="02010609060101010101" pitchFamily="49" charset="-122"/>
              </a:rPr>
              <a:t>D</a:t>
            </a:r>
            <a:r>
              <a:rPr lang="en-US" altLang="zh-CN" sz="2000" dirty="0">
                <a:solidFill>
                  <a:srgbClr val="2B2B2B"/>
                </a:solidFill>
                <a:latin typeface="+mn-lt"/>
                <a:ea typeface="黑体" panose="02010609060101010101" pitchFamily="49" charset="-122"/>
              </a:rPr>
              <a:t>4</a:t>
            </a:r>
            <a:r>
              <a:rPr lang="zh-CN" altLang="en-US" sz="2000" dirty="0">
                <a:solidFill>
                  <a:srgbClr val="2B2B2B"/>
                </a:solidFill>
                <a:latin typeface="+mn-lt"/>
                <a:ea typeface="黑体" panose="02010609060101010101" pitchFamily="49" charset="-122"/>
              </a:rPr>
              <a:t>、</a:t>
            </a:r>
            <a:r>
              <a:rPr lang="en-US" altLang="zh-CN" sz="2000" i="1" dirty="0">
                <a:solidFill>
                  <a:srgbClr val="2B2B2B"/>
                </a:solidFill>
                <a:latin typeface="+mn-lt"/>
                <a:ea typeface="黑体" panose="02010609060101010101" pitchFamily="49" charset="-122"/>
              </a:rPr>
              <a:t>C</a:t>
            </a:r>
            <a:r>
              <a:rPr lang="en-US" altLang="zh-CN" sz="2000" dirty="0">
                <a:solidFill>
                  <a:srgbClr val="2B2B2B"/>
                </a:solidFill>
                <a:latin typeface="+mn-lt"/>
                <a:ea typeface="黑体" panose="02010609060101010101" pitchFamily="49" charset="-122"/>
              </a:rPr>
              <a:t>2</a:t>
            </a:r>
            <a:r>
              <a:rPr lang="zh-CN" altLang="en-US" sz="2000" dirty="0">
                <a:solidFill>
                  <a:srgbClr val="2B2B2B"/>
                </a:solidFill>
                <a:latin typeface="黑体" panose="02010609060101010101" pitchFamily="49" charset="-122"/>
                <a:ea typeface="黑体" panose="02010609060101010101" pitchFamily="49" charset="-122"/>
              </a:rPr>
              <a:t>丢失，从编码矩阵中删掉丢失的数据块</a:t>
            </a:r>
            <a:r>
              <a:rPr lang="en-US" altLang="zh-CN" sz="2000" dirty="0">
                <a:solidFill>
                  <a:srgbClr val="2B2B2B"/>
                </a:solidFill>
                <a:latin typeface="黑体" panose="02010609060101010101" pitchFamily="49" charset="-122"/>
                <a:ea typeface="黑体" panose="02010609060101010101" pitchFamily="49" charset="-122"/>
              </a:rPr>
              <a:t>/</a:t>
            </a:r>
            <a:r>
              <a:rPr lang="zh-CN" altLang="en-US" sz="2000" dirty="0">
                <a:solidFill>
                  <a:srgbClr val="2B2B2B"/>
                </a:solidFill>
                <a:latin typeface="黑体" panose="02010609060101010101" pitchFamily="49" charset="-122"/>
                <a:ea typeface="黑体" panose="02010609060101010101" pitchFamily="49" charset="-122"/>
              </a:rPr>
              <a:t>编码块对应的行。根据</a:t>
            </a:r>
            <a:r>
              <a:rPr lang="en-US" altLang="zh-CN" sz="2000" i="1" dirty="0">
                <a:solidFill>
                  <a:srgbClr val="2B2B2B"/>
                </a:solidFill>
                <a:latin typeface="+mn-lt"/>
                <a:ea typeface="黑体" panose="02010609060101010101" pitchFamily="49" charset="-122"/>
              </a:rPr>
              <a:t>RS</a:t>
            </a:r>
            <a:r>
              <a:rPr lang="zh-CN" altLang="en-US" sz="2000" dirty="0">
                <a:solidFill>
                  <a:srgbClr val="2B2B2B"/>
                </a:solidFill>
                <a:latin typeface="黑体" panose="02010609060101010101" pitchFamily="49" charset="-122"/>
                <a:ea typeface="黑体" panose="02010609060101010101" pitchFamily="49" charset="-122"/>
              </a:rPr>
              <a:t>编码运算等式，可以得到如下</a:t>
            </a:r>
            <a:r>
              <a:rPr lang="en-US" altLang="zh-CN" sz="2000" i="1" dirty="0">
                <a:solidFill>
                  <a:srgbClr val="2B2B2B"/>
                </a:solidFill>
                <a:latin typeface="+mn-lt"/>
                <a:ea typeface="黑体" panose="02010609060101010101" pitchFamily="49" charset="-122"/>
              </a:rPr>
              <a:t>B'</a:t>
            </a:r>
            <a:r>
              <a:rPr lang="en-US" altLang="zh-CN" sz="2000" dirty="0">
                <a:solidFill>
                  <a:srgbClr val="2B2B2B"/>
                </a:solidFill>
                <a:latin typeface="黑体" panose="02010609060101010101" pitchFamily="49" charset="-122"/>
                <a:ea typeface="黑体" panose="02010609060101010101" pitchFamily="49" charset="-122"/>
              </a:rPr>
              <a:t> </a:t>
            </a:r>
            <a:r>
              <a:rPr lang="zh-CN" altLang="en-US" sz="2000" dirty="0">
                <a:solidFill>
                  <a:srgbClr val="2B2B2B"/>
                </a:solidFill>
                <a:latin typeface="黑体" panose="02010609060101010101" pitchFamily="49" charset="-122"/>
                <a:ea typeface="黑体" panose="02010609060101010101" pitchFamily="49" charset="-122"/>
              </a:rPr>
              <a:t>以及等式。</a:t>
            </a:r>
            <a:endParaRPr lang="zh-CN" altLang="en-US" sz="2000" dirty="0">
              <a:solidFill>
                <a:srgbClr val="2B2B2B"/>
              </a:solidFill>
              <a:latin typeface="黑体" panose="02010609060101010101" pitchFamily="49" charset="-122"/>
              <a:ea typeface="黑体" panose="02010609060101010101" pitchFamily="49" charset="-122"/>
            </a:endParaRPr>
          </a:p>
        </p:txBody>
      </p:sp>
      <p:sp>
        <p:nvSpPr>
          <p:cNvPr id="10" name="矩形 9"/>
          <p:cNvSpPr/>
          <p:nvPr/>
        </p:nvSpPr>
        <p:spPr>
          <a:xfrm>
            <a:off x="847802" y="3281514"/>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11" name="矩形 10"/>
          <p:cNvSpPr/>
          <p:nvPr/>
        </p:nvSpPr>
        <p:spPr>
          <a:xfrm>
            <a:off x="1152598" y="3281514"/>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12" name="矩形 11"/>
          <p:cNvSpPr/>
          <p:nvPr/>
        </p:nvSpPr>
        <p:spPr>
          <a:xfrm>
            <a:off x="1457394" y="3281514"/>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13" name="矩形 12"/>
          <p:cNvSpPr/>
          <p:nvPr/>
        </p:nvSpPr>
        <p:spPr>
          <a:xfrm>
            <a:off x="1762190" y="3281514"/>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14" name="矩形 13"/>
          <p:cNvSpPr/>
          <p:nvPr/>
        </p:nvSpPr>
        <p:spPr>
          <a:xfrm>
            <a:off x="2066986" y="3281514"/>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15" name="矩形 14"/>
          <p:cNvSpPr/>
          <p:nvPr/>
        </p:nvSpPr>
        <p:spPr>
          <a:xfrm>
            <a:off x="847782" y="3585645"/>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16" name="矩形 15"/>
          <p:cNvSpPr/>
          <p:nvPr/>
        </p:nvSpPr>
        <p:spPr>
          <a:xfrm>
            <a:off x="1152578" y="3585645"/>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17" name="矩形 16"/>
          <p:cNvSpPr/>
          <p:nvPr/>
        </p:nvSpPr>
        <p:spPr>
          <a:xfrm>
            <a:off x="1457374" y="3585645"/>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18" name="矩形 17"/>
          <p:cNvSpPr/>
          <p:nvPr/>
        </p:nvSpPr>
        <p:spPr>
          <a:xfrm>
            <a:off x="1762170" y="3585645"/>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19" name="矩形 18"/>
          <p:cNvSpPr/>
          <p:nvPr/>
        </p:nvSpPr>
        <p:spPr>
          <a:xfrm>
            <a:off x="2066966" y="3585645"/>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20" name="矩形 19"/>
          <p:cNvSpPr/>
          <p:nvPr/>
        </p:nvSpPr>
        <p:spPr>
          <a:xfrm>
            <a:off x="847778" y="3889748"/>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21" name="矩形 20"/>
          <p:cNvSpPr/>
          <p:nvPr/>
        </p:nvSpPr>
        <p:spPr>
          <a:xfrm>
            <a:off x="1152574" y="3889748"/>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22" name="矩形 21"/>
          <p:cNvSpPr/>
          <p:nvPr/>
        </p:nvSpPr>
        <p:spPr>
          <a:xfrm>
            <a:off x="1457370" y="3889748"/>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23" name="矩形 22"/>
          <p:cNvSpPr/>
          <p:nvPr/>
        </p:nvSpPr>
        <p:spPr>
          <a:xfrm>
            <a:off x="1762166" y="3889748"/>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24" name="矩形 23"/>
          <p:cNvSpPr/>
          <p:nvPr/>
        </p:nvSpPr>
        <p:spPr>
          <a:xfrm>
            <a:off x="2066962" y="3889748"/>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25" name="矩形 24"/>
          <p:cNvSpPr/>
          <p:nvPr/>
        </p:nvSpPr>
        <p:spPr>
          <a:xfrm>
            <a:off x="847778" y="4193879"/>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26" name="矩形 25"/>
          <p:cNvSpPr/>
          <p:nvPr/>
        </p:nvSpPr>
        <p:spPr>
          <a:xfrm>
            <a:off x="1152574" y="4193879"/>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27" name="矩形 26"/>
          <p:cNvSpPr/>
          <p:nvPr/>
        </p:nvSpPr>
        <p:spPr>
          <a:xfrm>
            <a:off x="1457370" y="4193879"/>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28" name="矩形 27"/>
          <p:cNvSpPr/>
          <p:nvPr/>
        </p:nvSpPr>
        <p:spPr>
          <a:xfrm>
            <a:off x="1762166" y="4193879"/>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29" name="矩形 28"/>
          <p:cNvSpPr/>
          <p:nvPr/>
        </p:nvSpPr>
        <p:spPr>
          <a:xfrm>
            <a:off x="2066962" y="4193879"/>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30" name="矩形 29"/>
          <p:cNvSpPr/>
          <p:nvPr/>
        </p:nvSpPr>
        <p:spPr>
          <a:xfrm>
            <a:off x="847778" y="4492858"/>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31" name="矩形 30"/>
          <p:cNvSpPr/>
          <p:nvPr/>
        </p:nvSpPr>
        <p:spPr>
          <a:xfrm>
            <a:off x="1152574" y="4492858"/>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32" name="矩形 31"/>
          <p:cNvSpPr/>
          <p:nvPr/>
        </p:nvSpPr>
        <p:spPr>
          <a:xfrm>
            <a:off x="1457370" y="4492858"/>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33" name="矩形 32"/>
          <p:cNvSpPr/>
          <p:nvPr/>
        </p:nvSpPr>
        <p:spPr>
          <a:xfrm>
            <a:off x="1762166" y="4492858"/>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34" name="矩形 33"/>
          <p:cNvSpPr/>
          <p:nvPr/>
        </p:nvSpPr>
        <p:spPr>
          <a:xfrm>
            <a:off x="2066962" y="4492858"/>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mc:AlternateContent xmlns:mc="http://schemas.openxmlformats.org/markup-compatibility/2006">
        <mc:Choice xmlns:a14="http://schemas.microsoft.com/office/drawing/2010/main" Requires="a14">
          <p:sp>
            <p:nvSpPr>
              <p:cNvPr id="35" name="矩形 34"/>
              <p:cNvSpPr/>
              <p:nvPr/>
            </p:nvSpPr>
            <p:spPr>
              <a:xfrm>
                <a:off x="1152578" y="4792788"/>
                <a:ext cx="304792" cy="304792"/>
              </a:xfrm>
              <a:prstGeom prst="rect">
                <a:avLst/>
              </a:prstGeom>
              <a:solidFill>
                <a:srgbClr val="FFFF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𝐵</m:t>
                          </m:r>
                        </m:e>
                        <m:sub>
                          <m:r>
                            <a:rPr lang="en-US" altLang="zh-CN" sz="1400" b="0" i="1" smtClean="0">
                              <a:solidFill>
                                <a:schemeClr val="tx1"/>
                              </a:solidFill>
                              <a:latin typeface="Cambria Math" panose="02040503050406030204" pitchFamily="18" charset="0"/>
                            </a:rPr>
                            <m:t>12</m:t>
                          </m:r>
                        </m:sub>
                      </m:sSub>
                    </m:oMath>
                  </m:oMathPara>
                </a14:m>
                <a:endParaRPr lang="zh-CN" altLang="en-US" sz="1400" dirty="0">
                  <a:solidFill>
                    <a:schemeClr val="tx1"/>
                  </a:solidFill>
                </a:endParaRPr>
              </a:p>
            </p:txBody>
          </p:sp>
        </mc:Choice>
        <mc:Fallback>
          <p:sp>
            <p:nvSpPr>
              <p:cNvPr id="35" name="矩形 34"/>
              <p:cNvSpPr>
                <a:spLocks noRot="1" noChangeAspect="1" noMove="1" noResize="1" noEditPoints="1" noAdjustHandles="1" noChangeArrowheads="1" noChangeShapeType="1" noTextEdit="1"/>
              </p:cNvSpPr>
              <p:nvPr/>
            </p:nvSpPr>
            <p:spPr>
              <a:xfrm>
                <a:off x="1152578" y="4792788"/>
                <a:ext cx="304792" cy="304792"/>
              </a:xfrm>
              <a:prstGeom prst="rect">
                <a:avLst/>
              </a:prstGeom>
              <a:blipFill rotWithShape="1">
                <a:blip r:embed="rId1"/>
                <a:stretch>
                  <a:fillRect l="-2101" t="-2229" r="-18944" b="-1941"/>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6" name="矩形 35"/>
              <p:cNvSpPr/>
              <p:nvPr/>
            </p:nvSpPr>
            <p:spPr>
              <a:xfrm>
                <a:off x="1457374" y="4792788"/>
                <a:ext cx="304792" cy="304792"/>
              </a:xfrm>
              <a:prstGeom prst="rect">
                <a:avLst/>
              </a:prstGeom>
              <a:solidFill>
                <a:srgbClr val="FFFF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𝐵</m:t>
                          </m:r>
                        </m:e>
                        <m:sub>
                          <m:r>
                            <a:rPr lang="en-US" altLang="zh-CN" sz="1400" b="0" i="1" smtClean="0">
                              <a:solidFill>
                                <a:schemeClr val="tx1"/>
                              </a:solidFill>
                              <a:latin typeface="Cambria Math" panose="02040503050406030204" pitchFamily="18" charset="0"/>
                            </a:rPr>
                            <m:t>13</m:t>
                          </m:r>
                        </m:sub>
                      </m:sSub>
                    </m:oMath>
                  </m:oMathPara>
                </a14:m>
                <a:endParaRPr lang="zh-CN" altLang="en-US" sz="1400" i="1" dirty="0">
                  <a:solidFill>
                    <a:schemeClr val="tx1"/>
                  </a:solidFill>
                  <a:latin typeface="Cambria Math" panose="02040503050406030204" pitchFamily="18" charset="0"/>
                </a:endParaRPr>
              </a:p>
            </p:txBody>
          </p:sp>
        </mc:Choice>
        <mc:Fallback>
          <p:sp>
            <p:nvSpPr>
              <p:cNvPr id="36" name="矩形 35"/>
              <p:cNvSpPr>
                <a:spLocks noRot="1" noChangeAspect="1" noMove="1" noResize="1" noEditPoints="1" noAdjustHandles="1" noChangeArrowheads="1" noChangeShapeType="1" noTextEdit="1"/>
              </p:cNvSpPr>
              <p:nvPr/>
            </p:nvSpPr>
            <p:spPr>
              <a:xfrm>
                <a:off x="1457374" y="4792788"/>
                <a:ext cx="304792" cy="304792"/>
              </a:xfrm>
              <a:prstGeom prst="rect">
                <a:avLst/>
              </a:prstGeom>
              <a:blipFill rotWithShape="1">
                <a:blip r:embed="rId2"/>
                <a:stretch>
                  <a:fillRect l="-2099" t="-2229" r="-18945" b="-1941"/>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矩形 36"/>
              <p:cNvSpPr/>
              <p:nvPr/>
            </p:nvSpPr>
            <p:spPr>
              <a:xfrm>
                <a:off x="1762170" y="4792788"/>
                <a:ext cx="304792" cy="304792"/>
              </a:xfrm>
              <a:prstGeom prst="rect">
                <a:avLst/>
              </a:prstGeom>
              <a:solidFill>
                <a:srgbClr val="FFFF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𝐵</m:t>
                          </m:r>
                        </m:e>
                        <m:sub>
                          <m:r>
                            <a:rPr lang="en-US" altLang="zh-CN" sz="1400" b="0" i="1" smtClean="0">
                              <a:solidFill>
                                <a:schemeClr val="tx1"/>
                              </a:solidFill>
                              <a:latin typeface="Cambria Math" panose="02040503050406030204" pitchFamily="18" charset="0"/>
                            </a:rPr>
                            <m:t>14</m:t>
                          </m:r>
                        </m:sub>
                      </m:sSub>
                    </m:oMath>
                  </m:oMathPara>
                </a14:m>
                <a:endParaRPr lang="zh-CN" altLang="en-US" sz="1400" dirty="0">
                  <a:solidFill>
                    <a:schemeClr val="tx1"/>
                  </a:solidFill>
                </a:endParaRPr>
              </a:p>
            </p:txBody>
          </p:sp>
        </mc:Choice>
        <mc:Fallback>
          <p:sp>
            <p:nvSpPr>
              <p:cNvPr id="37" name="矩形 36"/>
              <p:cNvSpPr>
                <a:spLocks noRot="1" noChangeAspect="1" noMove="1" noResize="1" noEditPoints="1" noAdjustHandles="1" noChangeArrowheads="1" noChangeShapeType="1" noTextEdit="1"/>
              </p:cNvSpPr>
              <p:nvPr/>
            </p:nvSpPr>
            <p:spPr>
              <a:xfrm>
                <a:off x="1762170" y="4792788"/>
                <a:ext cx="304792" cy="304792"/>
              </a:xfrm>
              <a:prstGeom prst="rect">
                <a:avLst/>
              </a:prstGeom>
              <a:blipFill rotWithShape="1">
                <a:blip r:embed="rId3"/>
                <a:stretch>
                  <a:fillRect l="-2098" t="-2229" r="-18947" b="-1941"/>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 name="矩形 37"/>
              <p:cNvSpPr/>
              <p:nvPr/>
            </p:nvSpPr>
            <p:spPr>
              <a:xfrm>
                <a:off x="2066966" y="4792788"/>
                <a:ext cx="304792" cy="304792"/>
              </a:xfrm>
              <a:prstGeom prst="rect">
                <a:avLst/>
              </a:prstGeom>
              <a:solidFill>
                <a:srgbClr val="FFFF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𝐵</m:t>
                          </m:r>
                        </m:e>
                        <m:sub>
                          <m:r>
                            <a:rPr lang="en-US" altLang="zh-CN" sz="1400" b="0" i="1" smtClean="0">
                              <a:solidFill>
                                <a:schemeClr val="tx1"/>
                              </a:solidFill>
                              <a:latin typeface="Cambria Math" panose="02040503050406030204" pitchFamily="18" charset="0"/>
                            </a:rPr>
                            <m:t>15</m:t>
                          </m:r>
                        </m:sub>
                      </m:sSub>
                    </m:oMath>
                  </m:oMathPara>
                </a14:m>
                <a:endParaRPr lang="zh-CN" altLang="en-US" sz="1400" dirty="0">
                  <a:solidFill>
                    <a:schemeClr val="tx1"/>
                  </a:solidFill>
                </a:endParaRPr>
              </a:p>
            </p:txBody>
          </p:sp>
        </mc:Choice>
        <mc:Fallback>
          <p:sp>
            <p:nvSpPr>
              <p:cNvPr id="38" name="矩形 37"/>
              <p:cNvSpPr>
                <a:spLocks noRot="1" noChangeAspect="1" noMove="1" noResize="1" noEditPoints="1" noAdjustHandles="1" noChangeArrowheads="1" noChangeShapeType="1" noTextEdit="1"/>
              </p:cNvSpPr>
              <p:nvPr/>
            </p:nvSpPr>
            <p:spPr>
              <a:xfrm>
                <a:off x="2066966" y="4792788"/>
                <a:ext cx="304792" cy="304792"/>
              </a:xfrm>
              <a:prstGeom prst="rect">
                <a:avLst/>
              </a:prstGeom>
              <a:blipFill rotWithShape="1">
                <a:blip r:embed="rId4"/>
                <a:stretch>
                  <a:fillRect l="-2097" t="-2229" r="-18948" b="-1941"/>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 name="矩形 38"/>
              <p:cNvSpPr/>
              <p:nvPr/>
            </p:nvSpPr>
            <p:spPr>
              <a:xfrm>
                <a:off x="847778" y="5088325"/>
                <a:ext cx="304792" cy="304792"/>
              </a:xfrm>
              <a:prstGeom prst="rect">
                <a:avLst/>
              </a:prstGeom>
              <a:solidFill>
                <a:srgbClr val="FFFF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i="1" smtClean="0">
                              <a:solidFill>
                                <a:schemeClr val="tx1"/>
                              </a:solidFill>
                              <a:latin typeface="Cambria Math" panose="02040503050406030204" pitchFamily="18" charset="0"/>
                            </a:rPr>
                            <m:t>𝐵</m:t>
                          </m:r>
                        </m:e>
                        <m:sub>
                          <m:r>
                            <a:rPr lang="en-US" altLang="zh-CN" sz="1400" b="0" i="1" smtClean="0">
                              <a:solidFill>
                                <a:schemeClr val="tx1"/>
                              </a:solidFill>
                              <a:latin typeface="Cambria Math" panose="02040503050406030204" pitchFamily="18" charset="0"/>
                            </a:rPr>
                            <m:t>2</m:t>
                          </m:r>
                          <m:r>
                            <a:rPr lang="en-US" altLang="zh-CN" sz="1400" i="1" smtClean="0">
                              <a:solidFill>
                                <a:schemeClr val="tx1"/>
                              </a:solidFill>
                              <a:latin typeface="Cambria Math" panose="02040503050406030204" pitchFamily="18" charset="0"/>
                            </a:rPr>
                            <m:t>1</m:t>
                          </m:r>
                        </m:sub>
                      </m:sSub>
                    </m:oMath>
                  </m:oMathPara>
                </a14:m>
                <a:endParaRPr lang="zh-CN" altLang="en-US" sz="1400" dirty="0">
                  <a:solidFill>
                    <a:schemeClr val="tx1"/>
                  </a:solidFill>
                </a:endParaRPr>
              </a:p>
            </p:txBody>
          </p:sp>
        </mc:Choice>
        <mc:Fallback>
          <p:sp>
            <p:nvSpPr>
              <p:cNvPr id="39" name="矩形 38"/>
              <p:cNvSpPr>
                <a:spLocks noRot="1" noChangeAspect="1" noMove="1" noResize="1" noEditPoints="1" noAdjustHandles="1" noChangeArrowheads="1" noChangeShapeType="1" noTextEdit="1"/>
              </p:cNvSpPr>
              <p:nvPr/>
            </p:nvSpPr>
            <p:spPr>
              <a:xfrm>
                <a:off x="847778" y="5088325"/>
                <a:ext cx="304792" cy="304792"/>
              </a:xfrm>
              <a:prstGeom prst="rect">
                <a:avLst/>
              </a:prstGeom>
              <a:blipFill rotWithShape="1">
                <a:blip r:embed="rId5"/>
                <a:stretch>
                  <a:fillRect l="-2101" t="-2106" r="-18944" b="-2063"/>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0" name="矩形 39"/>
              <p:cNvSpPr/>
              <p:nvPr/>
            </p:nvSpPr>
            <p:spPr>
              <a:xfrm>
                <a:off x="1152574" y="5088325"/>
                <a:ext cx="304792" cy="304792"/>
              </a:xfrm>
              <a:prstGeom prst="rect">
                <a:avLst/>
              </a:prstGeom>
              <a:solidFill>
                <a:srgbClr val="FFFF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i="1" smtClean="0">
                              <a:solidFill>
                                <a:schemeClr val="tx1"/>
                              </a:solidFill>
                              <a:latin typeface="Cambria Math" panose="02040503050406030204" pitchFamily="18" charset="0"/>
                            </a:rPr>
                            <m:t>𝐵</m:t>
                          </m:r>
                        </m:e>
                        <m:sub>
                          <m:r>
                            <a:rPr lang="en-US" altLang="zh-CN" sz="1400" b="0" i="1" smtClean="0">
                              <a:solidFill>
                                <a:schemeClr val="tx1"/>
                              </a:solidFill>
                              <a:latin typeface="Cambria Math" panose="02040503050406030204" pitchFamily="18" charset="0"/>
                            </a:rPr>
                            <m:t>22</m:t>
                          </m:r>
                        </m:sub>
                      </m:sSub>
                    </m:oMath>
                  </m:oMathPara>
                </a14:m>
                <a:endParaRPr lang="zh-CN" altLang="en-US" sz="1400" dirty="0">
                  <a:solidFill>
                    <a:schemeClr val="tx1"/>
                  </a:solidFill>
                </a:endParaRPr>
              </a:p>
            </p:txBody>
          </p:sp>
        </mc:Choice>
        <mc:Fallback>
          <p:sp>
            <p:nvSpPr>
              <p:cNvPr id="40" name="矩形 39"/>
              <p:cNvSpPr>
                <a:spLocks noRot="1" noChangeAspect="1" noMove="1" noResize="1" noEditPoints="1" noAdjustHandles="1" noChangeArrowheads="1" noChangeShapeType="1" noTextEdit="1"/>
              </p:cNvSpPr>
              <p:nvPr/>
            </p:nvSpPr>
            <p:spPr>
              <a:xfrm>
                <a:off x="1152574" y="5088325"/>
                <a:ext cx="304792" cy="304792"/>
              </a:xfrm>
              <a:prstGeom prst="rect">
                <a:avLst/>
              </a:prstGeom>
              <a:blipFill rotWithShape="1">
                <a:blip r:embed="rId6"/>
                <a:stretch>
                  <a:fillRect l="-2099" t="-2106" r="-18945" b="-2063"/>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1" name="矩形 40"/>
              <p:cNvSpPr/>
              <p:nvPr/>
            </p:nvSpPr>
            <p:spPr>
              <a:xfrm>
                <a:off x="1457370" y="5088325"/>
                <a:ext cx="304792" cy="304792"/>
              </a:xfrm>
              <a:prstGeom prst="rect">
                <a:avLst/>
              </a:prstGeom>
              <a:solidFill>
                <a:srgbClr val="FFFF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i="1" smtClean="0">
                              <a:solidFill>
                                <a:schemeClr val="tx1"/>
                              </a:solidFill>
                              <a:latin typeface="Cambria Math" panose="02040503050406030204" pitchFamily="18" charset="0"/>
                            </a:rPr>
                            <m:t>𝐵</m:t>
                          </m:r>
                        </m:e>
                        <m:sub>
                          <m:r>
                            <a:rPr lang="en-US" altLang="zh-CN" sz="1400" b="0" i="1" smtClean="0">
                              <a:solidFill>
                                <a:schemeClr val="tx1"/>
                              </a:solidFill>
                              <a:latin typeface="Cambria Math" panose="02040503050406030204" pitchFamily="18" charset="0"/>
                            </a:rPr>
                            <m:t>23</m:t>
                          </m:r>
                        </m:sub>
                      </m:sSub>
                    </m:oMath>
                  </m:oMathPara>
                </a14:m>
                <a:endParaRPr lang="zh-CN" altLang="en-US" sz="1400" dirty="0">
                  <a:solidFill>
                    <a:schemeClr val="tx1"/>
                  </a:solidFill>
                </a:endParaRPr>
              </a:p>
            </p:txBody>
          </p:sp>
        </mc:Choice>
        <mc:Fallback>
          <p:sp>
            <p:nvSpPr>
              <p:cNvPr id="41" name="矩形 40"/>
              <p:cNvSpPr>
                <a:spLocks noRot="1" noChangeAspect="1" noMove="1" noResize="1" noEditPoints="1" noAdjustHandles="1" noChangeArrowheads="1" noChangeShapeType="1" noTextEdit="1"/>
              </p:cNvSpPr>
              <p:nvPr/>
            </p:nvSpPr>
            <p:spPr>
              <a:xfrm>
                <a:off x="1457370" y="5088325"/>
                <a:ext cx="304792" cy="304792"/>
              </a:xfrm>
              <a:prstGeom prst="rect">
                <a:avLst/>
              </a:prstGeom>
              <a:blipFill rotWithShape="1">
                <a:blip r:embed="rId7"/>
                <a:stretch>
                  <a:fillRect l="-2098" t="-2106" r="-18947" b="-2063"/>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2" name="矩形 41"/>
              <p:cNvSpPr/>
              <p:nvPr/>
            </p:nvSpPr>
            <p:spPr>
              <a:xfrm>
                <a:off x="1762166" y="5088325"/>
                <a:ext cx="304792" cy="304792"/>
              </a:xfrm>
              <a:prstGeom prst="rect">
                <a:avLst/>
              </a:prstGeom>
              <a:solidFill>
                <a:srgbClr val="FFFF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i="1" smtClean="0">
                              <a:solidFill>
                                <a:schemeClr val="tx1"/>
                              </a:solidFill>
                              <a:latin typeface="Cambria Math" panose="02040503050406030204" pitchFamily="18" charset="0"/>
                            </a:rPr>
                            <m:t>𝐵</m:t>
                          </m:r>
                        </m:e>
                        <m:sub>
                          <m:r>
                            <a:rPr lang="en-US" altLang="zh-CN" sz="1400" b="0" i="1" smtClean="0">
                              <a:solidFill>
                                <a:schemeClr val="tx1"/>
                              </a:solidFill>
                              <a:latin typeface="Cambria Math" panose="02040503050406030204" pitchFamily="18" charset="0"/>
                            </a:rPr>
                            <m:t>24</m:t>
                          </m:r>
                        </m:sub>
                      </m:sSub>
                    </m:oMath>
                  </m:oMathPara>
                </a14:m>
                <a:endParaRPr lang="zh-CN" altLang="en-US" sz="1400" dirty="0">
                  <a:solidFill>
                    <a:schemeClr val="tx1"/>
                  </a:solidFill>
                </a:endParaRPr>
              </a:p>
            </p:txBody>
          </p:sp>
        </mc:Choice>
        <mc:Fallback>
          <p:sp>
            <p:nvSpPr>
              <p:cNvPr id="42" name="矩形 41"/>
              <p:cNvSpPr>
                <a:spLocks noRot="1" noChangeAspect="1" noMove="1" noResize="1" noEditPoints="1" noAdjustHandles="1" noChangeArrowheads="1" noChangeShapeType="1" noTextEdit="1"/>
              </p:cNvSpPr>
              <p:nvPr/>
            </p:nvSpPr>
            <p:spPr>
              <a:xfrm>
                <a:off x="1762166" y="5088325"/>
                <a:ext cx="304792" cy="304792"/>
              </a:xfrm>
              <a:prstGeom prst="rect">
                <a:avLst/>
              </a:prstGeom>
              <a:blipFill rotWithShape="1">
                <a:blip r:embed="rId8"/>
                <a:stretch>
                  <a:fillRect l="-2097" t="-2106" r="-18948" b="-2063"/>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3" name="矩形 42"/>
              <p:cNvSpPr/>
              <p:nvPr/>
            </p:nvSpPr>
            <p:spPr>
              <a:xfrm>
                <a:off x="2066962" y="5088325"/>
                <a:ext cx="304792" cy="304792"/>
              </a:xfrm>
              <a:prstGeom prst="rect">
                <a:avLst/>
              </a:prstGeom>
              <a:solidFill>
                <a:srgbClr val="FFFF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i="1" smtClean="0">
                              <a:solidFill>
                                <a:schemeClr val="tx1"/>
                              </a:solidFill>
                              <a:latin typeface="Cambria Math" panose="02040503050406030204" pitchFamily="18" charset="0"/>
                            </a:rPr>
                            <m:t>𝐵</m:t>
                          </m:r>
                        </m:e>
                        <m:sub>
                          <m:r>
                            <a:rPr lang="en-US" altLang="zh-CN" sz="1400" b="0" i="1" smtClean="0">
                              <a:solidFill>
                                <a:schemeClr val="tx1"/>
                              </a:solidFill>
                              <a:latin typeface="Cambria Math" panose="02040503050406030204" pitchFamily="18" charset="0"/>
                            </a:rPr>
                            <m:t>25</m:t>
                          </m:r>
                        </m:sub>
                      </m:sSub>
                    </m:oMath>
                  </m:oMathPara>
                </a14:m>
                <a:endParaRPr lang="zh-CN" altLang="en-US" sz="1400" dirty="0">
                  <a:solidFill>
                    <a:schemeClr val="tx1"/>
                  </a:solidFill>
                </a:endParaRPr>
              </a:p>
            </p:txBody>
          </p:sp>
        </mc:Choice>
        <mc:Fallback>
          <p:sp>
            <p:nvSpPr>
              <p:cNvPr id="43" name="矩形 42"/>
              <p:cNvSpPr>
                <a:spLocks noRot="1" noChangeAspect="1" noMove="1" noResize="1" noEditPoints="1" noAdjustHandles="1" noChangeArrowheads="1" noChangeShapeType="1" noTextEdit="1"/>
              </p:cNvSpPr>
              <p:nvPr/>
            </p:nvSpPr>
            <p:spPr>
              <a:xfrm>
                <a:off x="2066962" y="5088325"/>
                <a:ext cx="304792" cy="304792"/>
              </a:xfrm>
              <a:prstGeom prst="rect">
                <a:avLst/>
              </a:prstGeom>
              <a:blipFill rotWithShape="1">
                <a:blip r:embed="rId9"/>
                <a:stretch>
                  <a:fillRect l="-2096" t="-2106" r="-18949" b="-2063"/>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4" name="矩形 43"/>
              <p:cNvSpPr/>
              <p:nvPr/>
            </p:nvSpPr>
            <p:spPr>
              <a:xfrm>
                <a:off x="847774" y="5392428"/>
                <a:ext cx="304792" cy="304792"/>
              </a:xfrm>
              <a:prstGeom prst="rect">
                <a:avLst/>
              </a:prstGeom>
              <a:solidFill>
                <a:srgbClr val="FFFF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i="1" smtClean="0">
                              <a:solidFill>
                                <a:schemeClr val="tx1"/>
                              </a:solidFill>
                              <a:latin typeface="Cambria Math" panose="02040503050406030204" pitchFamily="18" charset="0"/>
                            </a:rPr>
                            <m:t>𝐵</m:t>
                          </m:r>
                        </m:e>
                        <m:sub>
                          <m:r>
                            <a:rPr lang="en-US" altLang="zh-CN" sz="1400" b="0" i="1" smtClean="0">
                              <a:solidFill>
                                <a:schemeClr val="tx1"/>
                              </a:solidFill>
                              <a:latin typeface="Cambria Math" panose="02040503050406030204" pitchFamily="18" charset="0"/>
                            </a:rPr>
                            <m:t>3</m:t>
                          </m:r>
                          <m:r>
                            <a:rPr lang="en-US" altLang="zh-CN" sz="1400" i="1" smtClean="0">
                              <a:solidFill>
                                <a:schemeClr val="tx1"/>
                              </a:solidFill>
                              <a:latin typeface="Cambria Math" panose="02040503050406030204" pitchFamily="18" charset="0"/>
                            </a:rPr>
                            <m:t>1</m:t>
                          </m:r>
                        </m:sub>
                      </m:sSub>
                    </m:oMath>
                  </m:oMathPara>
                </a14:m>
                <a:endParaRPr lang="zh-CN" altLang="en-US" sz="1400" dirty="0">
                  <a:solidFill>
                    <a:schemeClr val="tx1"/>
                  </a:solidFill>
                </a:endParaRPr>
              </a:p>
            </p:txBody>
          </p:sp>
        </mc:Choice>
        <mc:Fallback>
          <p:sp>
            <p:nvSpPr>
              <p:cNvPr id="44" name="矩形 43"/>
              <p:cNvSpPr>
                <a:spLocks noRot="1" noChangeAspect="1" noMove="1" noResize="1" noEditPoints="1" noAdjustHandles="1" noChangeArrowheads="1" noChangeShapeType="1" noTextEdit="1"/>
              </p:cNvSpPr>
              <p:nvPr/>
            </p:nvSpPr>
            <p:spPr>
              <a:xfrm>
                <a:off x="847774" y="5392428"/>
                <a:ext cx="304792" cy="304792"/>
              </a:xfrm>
              <a:prstGeom prst="rect">
                <a:avLst/>
              </a:prstGeom>
              <a:blipFill rotWithShape="1">
                <a:blip r:embed="rId10"/>
                <a:stretch>
                  <a:fillRect l="-2099" t="-2086" r="-18945" b="-2083"/>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5" name="矩形 44"/>
              <p:cNvSpPr/>
              <p:nvPr/>
            </p:nvSpPr>
            <p:spPr>
              <a:xfrm>
                <a:off x="1152570" y="5392428"/>
                <a:ext cx="304792" cy="304792"/>
              </a:xfrm>
              <a:prstGeom prst="rect">
                <a:avLst/>
              </a:prstGeom>
              <a:solidFill>
                <a:srgbClr val="FFFF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i="1" smtClean="0">
                              <a:solidFill>
                                <a:schemeClr val="tx1"/>
                              </a:solidFill>
                              <a:latin typeface="Cambria Math" panose="02040503050406030204" pitchFamily="18" charset="0"/>
                            </a:rPr>
                            <m:t>𝐵</m:t>
                          </m:r>
                        </m:e>
                        <m:sub>
                          <m:r>
                            <a:rPr lang="en-US" altLang="zh-CN" sz="1400" b="0" i="1" smtClean="0">
                              <a:solidFill>
                                <a:schemeClr val="tx1"/>
                              </a:solidFill>
                              <a:latin typeface="Cambria Math" panose="02040503050406030204" pitchFamily="18" charset="0"/>
                            </a:rPr>
                            <m:t>32</m:t>
                          </m:r>
                        </m:sub>
                      </m:sSub>
                    </m:oMath>
                  </m:oMathPara>
                </a14:m>
                <a:endParaRPr lang="zh-CN" altLang="en-US" sz="1400" dirty="0">
                  <a:solidFill>
                    <a:schemeClr val="tx1"/>
                  </a:solidFill>
                </a:endParaRPr>
              </a:p>
            </p:txBody>
          </p:sp>
        </mc:Choice>
        <mc:Fallback>
          <p:sp>
            <p:nvSpPr>
              <p:cNvPr id="45" name="矩形 44"/>
              <p:cNvSpPr>
                <a:spLocks noRot="1" noChangeAspect="1" noMove="1" noResize="1" noEditPoints="1" noAdjustHandles="1" noChangeArrowheads="1" noChangeShapeType="1" noTextEdit="1"/>
              </p:cNvSpPr>
              <p:nvPr/>
            </p:nvSpPr>
            <p:spPr>
              <a:xfrm>
                <a:off x="1152570" y="5392428"/>
                <a:ext cx="304792" cy="304792"/>
              </a:xfrm>
              <a:prstGeom prst="rect">
                <a:avLst/>
              </a:prstGeom>
              <a:blipFill rotWithShape="1">
                <a:blip r:embed="rId11"/>
                <a:stretch>
                  <a:fillRect l="-2098" t="-2086" r="-18947" b="-2083"/>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6" name="矩形 45"/>
              <p:cNvSpPr/>
              <p:nvPr/>
            </p:nvSpPr>
            <p:spPr>
              <a:xfrm>
                <a:off x="1457366" y="5392428"/>
                <a:ext cx="304792" cy="304792"/>
              </a:xfrm>
              <a:prstGeom prst="rect">
                <a:avLst/>
              </a:prstGeom>
              <a:solidFill>
                <a:srgbClr val="FFFF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i="1" smtClean="0">
                              <a:solidFill>
                                <a:schemeClr val="tx1"/>
                              </a:solidFill>
                              <a:latin typeface="Cambria Math" panose="02040503050406030204" pitchFamily="18" charset="0"/>
                            </a:rPr>
                            <m:t>𝐵</m:t>
                          </m:r>
                        </m:e>
                        <m:sub>
                          <m:r>
                            <a:rPr lang="en-US" altLang="zh-CN" sz="1400" b="0" i="1" smtClean="0">
                              <a:solidFill>
                                <a:schemeClr val="tx1"/>
                              </a:solidFill>
                              <a:latin typeface="Cambria Math" panose="02040503050406030204" pitchFamily="18" charset="0"/>
                            </a:rPr>
                            <m:t>33</m:t>
                          </m:r>
                        </m:sub>
                      </m:sSub>
                    </m:oMath>
                  </m:oMathPara>
                </a14:m>
                <a:endParaRPr lang="zh-CN" altLang="en-US" sz="1400" dirty="0">
                  <a:solidFill>
                    <a:schemeClr val="tx1"/>
                  </a:solidFill>
                </a:endParaRPr>
              </a:p>
            </p:txBody>
          </p:sp>
        </mc:Choice>
        <mc:Fallback>
          <p:sp>
            <p:nvSpPr>
              <p:cNvPr id="46" name="矩形 45"/>
              <p:cNvSpPr>
                <a:spLocks noRot="1" noChangeAspect="1" noMove="1" noResize="1" noEditPoints="1" noAdjustHandles="1" noChangeArrowheads="1" noChangeShapeType="1" noTextEdit="1"/>
              </p:cNvSpPr>
              <p:nvPr/>
            </p:nvSpPr>
            <p:spPr>
              <a:xfrm>
                <a:off x="1457366" y="5392428"/>
                <a:ext cx="304792" cy="304792"/>
              </a:xfrm>
              <a:prstGeom prst="rect">
                <a:avLst/>
              </a:prstGeom>
              <a:blipFill rotWithShape="1">
                <a:blip r:embed="rId12"/>
                <a:stretch>
                  <a:fillRect l="-2097" t="-2086" r="-18948" b="-2083"/>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7" name="矩形 46"/>
              <p:cNvSpPr/>
              <p:nvPr/>
            </p:nvSpPr>
            <p:spPr>
              <a:xfrm>
                <a:off x="1762162" y="5392428"/>
                <a:ext cx="304792" cy="304792"/>
              </a:xfrm>
              <a:prstGeom prst="rect">
                <a:avLst/>
              </a:prstGeom>
              <a:solidFill>
                <a:srgbClr val="FFFF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i="1" smtClean="0">
                              <a:solidFill>
                                <a:schemeClr val="tx1"/>
                              </a:solidFill>
                              <a:latin typeface="Cambria Math" panose="02040503050406030204" pitchFamily="18" charset="0"/>
                            </a:rPr>
                            <m:t>𝐵</m:t>
                          </m:r>
                        </m:e>
                        <m:sub>
                          <m:r>
                            <a:rPr lang="en-US" altLang="zh-CN" sz="1400" b="0" i="1" smtClean="0">
                              <a:solidFill>
                                <a:schemeClr val="tx1"/>
                              </a:solidFill>
                              <a:latin typeface="Cambria Math" panose="02040503050406030204" pitchFamily="18" charset="0"/>
                            </a:rPr>
                            <m:t>34</m:t>
                          </m:r>
                        </m:sub>
                      </m:sSub>
                    </m:oMath>
                  </m:oMathPara>
                </a14:m>
                <a:endParaRPr lang="zh-CN" altLang="en-US" sz="1400" dirty="0">
                  <a:solidFill>
                    <a:schemeClr val="tx1"/>
                  </a:solidFill>
                </a:endParaRPr>
              </a:p>
            </p:txBody>
          </p:sp>
        </mc:Choice>
        <mc:Fallback>
          <p:sp>
            <p:nvSpPr>
              <p:cNvPr id="47" name="矩形 46"/>
              <p:cNvSpPr>
                <a:spLocks noRot="1" noChangeAspect="1" noMove="1" noResize="1" noEditPoints="1" noAdjustHandles="1" noChangeArrowheads="1" noChangeShapeType="1" noTextEdit="1"/>
              </p:cNvSpPr>
              <p:nvPr/>
            </p:nvSpPr>
            <p:spPr>
              <a:xfrm>
                <a:off x="1762162" y="5392428"/>
                <a:ext cx="304792" cy="304792"/>
              </a:xfrm>
              <a:prstGeom prst="rect">
                <a:avLst/>
              </a:prstGeom>
              <a:blipFill rotWithShape="1">
                <a:blip r:embed="rId13"/>
                <a:stretch>
                  <a:fillRect l="-2096" t="-2086" r="-18949" b="-2083"/>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8" name="矩形 47"/>
              <p:cNvSpPr/>
              <p:nvPr/>
            </p:nvSpPr>
            <p:spPr>
              <a:xfrm>
                <a:off x="2066958" y="5392428"/>
                <a:ext cx="304792" cy="304792"/>
              </a:xfrm>
              <a:prstGeom prst="rect">
                <a:avLst/>
              </a:prstGeom>
              <a:solidFill>
                <a:srgbClr val="FFFF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i="1" smtClean="0">
                              <a:solidFill>
                                <a:schemeClr val="tx1"/>
                              </a:solidFill>
                              <a:latin typeface="Cambria Math" panose="02040503050406030204" pitchFamily="18" charset="0"/>
                            </a:rPr>
                            <m:t>𝐵</m:t>
                          </m:r>
                        </m:e>
                        <m:sub>
                          <m:r>
                            <a:rPr lang="en-US" altLang="zh-CN" sz="1400" b="0" i="1" smtClean="0">
                              <a:solidFill>
                                <a:schemeClr val="tx1"/>
                              </a:solidFill>
                              <a:latin typeface="Cambria Math" panose="02040503050406030204" pitchFamily="18" charset="0"/>
                            </a:rPr>
                            <m:t>35</m:t>
                          </m:r>
                        </m:sub>
                      </m:sSub>
                    </m:oMath>
                  </m:oMathPara>
                </a14:m>
                <a:endParaRPr lang="zh-CN" altLang="en-US" sz="1400" dirty="0">
                  <a:solidFill>
                    <a:schemeClr val="tx1"/>
                  </a:solidFill>
                </a:endParaRPr>
              </a:p>
            </p:txBody>
          </p:sp>
        </mc:Choice>
        <mc:Fallback>
          <p:sp>
            <p:nvSpPr>
              <p:cNvPr id="48" name="矩形 47"/>
              <p:cNvSpPr>
                <a:spLocks noRot="1" noChangeAspect="1" noMove="1" noResize="1" noEditPoints="1" noAdjustHandles="1" noChangeArrowheads="1" noChangeShapeType="1" noTextEdit="1"/>
              </p:cNvSpPr>
              <p:nvPr/>
            </p:nvSpPr>
            <p:spPr>
              <a:xfrm>
                <a:off x="2066958" y="5392428"/>
                <a:ext cx="304792" cy="304792"/>
              </a:xfrm>
              <a:prstGeom prst="rect">
                <a:avLst/>
              </a:prstGeom>
              <a:blipFill rotWithShape="1">
                <a:blip r:embed="rId14"/>
                <a:stretch>
                  <a:fillRect l="-2094" t="-2086" r="-18951" b="-2083"/>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9" name="矩形 48"/>
              <p:cNvSpPr/>
              <p:nvPr/>
            </p:nvSpPr>
            <p:spPr>
              <a:xfrm>
                <a:off x="847806" y="4791410"/>
                <a:ext cx="304792" cy="304792"/>
              </a:xfrm>
              <a:prstGeom prst="rect">
                <a:avLst/>
              </a:prstGeom>
              <a:solidFill>
                <a:srgbClr val="FFFF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𝐵</m:t>
                          </m:r>
                        </m:e>
                        <m:sub>
                          <m:r>
                            <a:rPr lang="en-US" altLang="zh-CN" sz="1400" b="0" i="1" smtClean="0">
                              <a:solidFill>
                                <a:schemeClr val="tx1"/>
                              </a:solidFill>
                              <a:latin typeface="Cambria Math" panose="02040503050406030204" pitchFamily="18" charset="0"/>
                            </a:rPr>
                            <m:t>11</m:t>
                          </m:r>
                        </m:sub>
                      </m:sSub>
                    </m:oMath>
                  </m:oMathPara>
                </a14:m>
                <a:endParaRPr lang="zh-CN" altLang="en-US" sz="1400" dirty="0">
                  <a:solidFill>
                    <a:schemeClr val="tx1"/>
                  </a:solidFill>
                </a:endParaRPr>
              </a:p>
            </p:txBody>
          </p:sp>
        </mc:Choice>
        <mc:Fallback>
          <p:sp>
            <p:nvSpPr>
              <p:cNvPr id="49" name="矩形 48"/>
              <p:cNvSpPr>
                <a:spLocks noRot="1" noChangeAspect="1" noMove="1" noResize="1" noEditPoints="1" noAdjustHandles="1" noChangeArrowheads="1" noChangeShapeType="1" noTextEdit="1"/>
              </p:cNvSpPr>
              <p:nvPr/>
            </p:nvSpPr>
            <p:spPr>
              <a:xfrm>
                <a:off x="847806" y="4791410"/>
                <a:ext cx="304792" cy="304792"/>
              </a:xfrm>
              <a:prstGeom prst="rect">
                <a:avLst/>
              </a:prstGeom>
              <a:blipFill rotWithShape="1">
                <a:blip r:embed="rId15"/>
                <a:stretch>
                  <a:fillRect l="-2110" t="-2193" r="-18935" b="-1976"/>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1" name="矩形 50"/>
              <p:cNvSpPr/>
              <p:nvPr/>
            </p:nvSpPr>
            <p:spPr>
              <a:xfrm>
                <a:off x="3133753" y="3281514"/>
                <a:ext cx="304792" cy="304792"/>
              </a:xfrm>
              <a:prstGeom prst="rect">
                <a:avLst/>
              </a:prstGeom>
              <a:solidFill>
                <a:srgbClr val="FFC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m:t>
                          </m:r>
                        </m:e>
                        <m:sub>
                          <m:r>
                            <a:rPr lang="en-US" altLang="zh-CN" b="0" i="1" smtClean="0">
                              <a:solidFill>
                                <a:schemeClr val="tx1"/>
                              </a:solidFill>
                              <a:latin typeface="Cambria Math" panose="02040503050406030204" pitchFamily="18" charset="0"/>
                            </a:rPr>
                            <m:t>1</m:t>
                          </m:r>
                        </m:sub>
                      </m:sSub>
                    </m:oMath>
                  </m:oMathPara>
                </a14:m>
                <a:endParaRPr lang="zh-CN" altLang="en-US" dirty="0">
                  <a:solidFill>
                    <a:schemeClr val="tx1"/>
                  </a:solidFill>
                </a:endParaRPr>
              </a:p>
            </p:txBody>
          </p:sp>
        </mc:Choice>
        <mc:Fallback>
          <p:sp>
            <p:nvSpPr>
              <p:cNvPr id="51" name="矩形 50"/>
              <p:cNvSpPr>
                <a:spLocks noRot="1" noChangeAspect="1" noMove="1" noResize="1" noEditPoints="1" noAdjustHandles="1" noChangeArrowheads="1" noChangeShapeType="1" noTextEdit="1"/>
              </p:cNvSpPr>
              <p:nvPr/>
            </p:nvSpPr>
            <p:spPr>
              <a:xfrm>
                <a:off x="3133753" y="3281514"/>
                <a:ext cx="304792" cy="304792"/>
              </a:xfrm>
              <a:prstGeom prst="rect">
                <a:avLst/>
              </a:prstGeom>
              <a:blipFill rotWithShape="1">
                <a:blip r:embed="rId16"/>
                <a:stretch>
                  <a:fillRect l="-2093" t="-2237" r="-16036" b="-1932"/>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2" name="矩形 51"/>
              <p:cNvSpPr/>
              <p:nvPr/>
            </p:nvSpPr>
            <p:spPr>
              <a:xfrm>
                <a:off x="3133733" y="3585645"/>
                <a:ext cx="304792" cy="304792"/>
              </a:xfrm>
              <a:prstGeom prst="rect">
                <a:avLst/>
              </a:prstGeom>
              <a:solidFill>
                <a:srgbClr val="FFC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m:t>
                          </m:r>
                        </m:e>
                        <m:sub>
                          <m:r>
                            <a:rPr lang="en-US" altLang="zh-CN" b="0" i="1" smtClean="0">
                              <a:solidFill>
                                <a:schemeClr val="tx1"/>
                              </a:solidFill>
                              <a:latin typeface="Cambria Math" panose="02040503050406030204" pitchFamily="18" charset="0"/>
                            </a:rPr>
                            <m:t>2</m:t>
                          </m:r>
                        </m:sub>
                      </m:sSub>
                    </m:oMath>
                  </m:oMathPara>
                </a14:m>
                <a:endParaRPr lang="zh-CN" altLang="en-US" dirty="0">
                  <a:solidFill>
                    <a:schemeClr val="tx1"/>
                  </a:solidFill>
                </a:endParaRPr>
              </a:p>
            </p:txBody>
          </p:sp>
        </mc:Choice>
        <mc:Fallback>
          <p:sp>
            <p:nvSpPr>
              <p:cNvPr id="52" name="矩形 51"/>
              <p:cNvSpPr>
                <a:spLocks noRot="1" noChangeAspect="1" noMove="1" noResize="1" noEditPoints="1" noAdjustHandles="1" noChangeArrowheads="1" noChangeShapeType="1" noTextEdit="1"/>
              </p:cNvSpPr>
              <p:nvPr/>
            </p:nvSpPr>
            <p:spPr>
              <a:xfrm>
                <a:off x="3133733" y="3585645"/>
                <a:ext cx="304792" cy="304792"/>
              </a:xfrm>
              <a:prstGeom prst="rect">
                <a:avLst/>
              </a:prstGeom>
              <a:blipFill rotWithShape="1">
                <a:blip r:embed="rId17"/>
                <a:stretch>
                  <a:fillRect l="-2086" t="-2226" r="-16042" b="-1943"/>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3" name="矩形 52"/>
              <p:cNvSpPr/>
              <p:nvPr/>
            </p:nvSpPr>
            <p:spPr>
              <a:xfrm>
                <a:off x="3133729" y="3889748"/>
                <a:ext cx="304792" cy="304792"/>
              </a:xfrm>
              <a:prstGeom prst="rect">
                <a:avLst/>
              </a:prstGeom>
              <a:solidFill>
                <a:srgbClr val="FFC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m:t>
                          </m:r>
                        </m:e>
                        <m:sub>
                          <m:r>
                            <a:rPr lang="en-US" altLang="zh-CN" b="0" i="1" smtClean="0">
                              <a:solidFill>
                                <a:schemeClr val="tx1"/>
                              </a:solidFill>
                              <a:latin typeface="Cambria Math" panose="02040503050406030204" pitchFamily="18" charset="0"/>
                            </a:rPr>
                            <m:t>3</m:t>
                          </m:r>
                        </m:sub>
                      </m:sSub>
                    </m:oMath>
                  </m:oMathPara>
                </a14:m>
                <a:endParaRPr lang="zh-CN" altLang="en-US" dirty="0">
                  <a:solidFill>
                    <a:schemeClr val="tx1"/>
                  </a:solidFill>
                </a:endParaRPr>
              </a:p>
            </p:txBody>
          </p:sp>
        </mc:Choice>
        <mc:Fallback>
          <p:sp>
            <p:nvSpPr>
              <p:cNvPr id="53" name="矩形 52"/>
              <p:cNvSpPr>
                <a:spLocks noRot="1" noChangeAspect="1" noMove="1" noResize="1" noEditPoints="1" noAdjustHandles="1" noChangeArrowheads="1" noChangeShapeType="1" noTextEdit="1"/>
              </p:cNvSpPr>
              <p:nvPr/>
            </p:nvSpPr>
            <p:spPr>
              <a:xfrm>
                <a:off x="3133729" y="3889748"/>
                <a:ext cx="304792" cy="304792"/>
              </a:xfrm>
              <a:prstGeom prst="rect">
                <a:avLst/>
              </a:prstGeom>
              <a:blipFill rotWithShape="1">
                <a:blip r:embed="rId18"/>
                <a:stretch>
                  <a:fillRect l="-2085" t="-2206" r="-16043" b="-1964"/>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4" name="矩形 53"/>
              <p:cNvSpPr/>
              <p:nvPr/>
            </p:nvSpPr>
            <p:spPr>
              <a:xfrm>
                <a:off x="3133729" y="4193879"/>
                <a:ext cx="304792" cy="304792"/>
              </a:xfrm>
              <a:prstGeom prst="rect">
                <a:avLst/>
              </a:prstGeom>
              <a:solidFill>
                <a:srgbClr val="FFC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m:t>
                          </m:r>
                        </m:e>
                        <m:sub>
                          <m:r>
                            <a:rPr lang="en-US" altLang="zh-CN" b="0" i="1" smtClean="0">
                              <a:solidFill>
                                <a:schemeClr val="tx1"/>
                              </a:solidFill>
                              <a:latin typeface="Cambria Math" panose="02040503050406030204" pitchFamily="18" charset="0"/>
                            </a:rPr>
                            <m:t>4</m:t>
                          </m:r>
                        </m:sub>
                      </m:sSub>
                    </m:oMath>
                  </m:oMathPara>
                </a14:m>
                <a:endParaRPr lang="zh-CN" altLang="en-US" dirty="0">
                  <a:solidFill>
                    <a:schemeClr val="tx1"/>
                  </a:solidFill>
                </a:endParaRPr>
              </a:p>
            </p:txBody>
          </p:sp>
        </mc:Choice>
        <mc:Fallback>
          <p:sp>
            <p:nvSpPr>
              <p:cNvPr id="54" name="矩形 53"/>
              <p:cNvSpPr>
                <a:spLocks noRot="1" noChangeAspect="1" noMove="1" noResize="1" noEditPoints="1" noAdjustHandles="1" noChangeArrowheads="1" noChangeShapeType="1" noTextEdit="1"/>
              </p:cNvSpPr>
              <p:nvPr/>
            </p:nvSpPr>
            <p:spPr>
              <a:xfrm>
                <a:off x="3133729" y="4193879"/>
                <a:ext cx="304792" cy="304792"/>
              </a:xfrm>
              <a:prstGeom prst="rect">
                <a:avLst/>
              </a:prstGeom>
              <a:blipFill rotWithShape="1">
                <a:blip r:embed="rId19"/>
                <a:stretch>
                  <a:fillRect l="-2085" t="-2195" r="-16043" b="-1975"/>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5" name="矩形 54"/>
              <p:cNvSpPr/>
              <p:nvPr/>
            </p:nvSpPr>
            <p:spPr>
              <a:xfrm>
                <a:off x="3133729" y="4492858"/>
                <a:ext cx="304792" cy="304792"/>
              </a:xfrm>
              <a:prstGeom prst="rect">
                <a:avLst/>
              </a:prstGeom>
              <a:solidFill>
                <a:srgbClr val="FFC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m:t>
                          </m:r>
                        </m:e>
                        <m:sub>
                          <m:r>
                            <a:rPr lang="en-US" altLang="zh-CN" b="0" i="1" smtClean="0">
                              <a:solidFill>
                                <a:schemeClr val="tx1"/>
                              </a:solidFill>
                              <a:latin typeface="Cambria Math" panose="02040503050406030204" pitchFamily="18" charset="0"/>
                            </a:rPr>
                            <m:t>5</m:t>
                          </m:r>
                        </m:sub>
                      </m:sSub>
                    </m:oMath>
                  </m:oMathPara>
                </a14:m>
                <a:endParaRPr lang="zh-CN" altLang="en-US" dirty="0">
                  <a:solidFill>
                    <a:schemeClr val="tx1"/>
                  </a:solidFill>
                </a:endParaRPr>
              </a:p>
            </p:txBody>
          </p:sp>
        </mc:Choice>
        <mc:Fallback>
          <p:sp>
            <p:nvSpPr>
              <p:cNvPr id="55" name="矩形 54"/>
              <p:cNvSpPr>
                <a:spLocks noRot="1" noChangeAspect="1" noMove="1" noResize="1" noEditPoints="1" noAdjustHandles="1" noChangeArrowheads="1" noChangeShapeType="1" noTextEdit="1"/>
              </p:cNvSpPr>
              <p:nvPr/>
            </p:nvSpPr>
            <p:spPr>
              <a:xfrm>
                <a:off x="3133729" y="4492858"/>
                <a:ext cx="304792" cy="304792"/>
              </a:xfrm>
              <a:prstGeom prst="rect">
                <a:avLst/>
              </a:prstGeom>
              <a:blipFill rotWithShape="1">
                <a:blip r:embed="rId20"/>
                <a:stretch>
                  <a:fillRect l="-2085" t="-2160" r="-16043" b="-2010"/>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6" name="矩形 55"/>
              <p:cNvSpPr/>
              <p:nvPr/>
            </p:nvSpPr>
            <p:spPr>
              <a:xfrm>
                <a:off x="3133737" y="4792788"/>
                <a:ext cx="304792" cy="304792"/>
              </a:xfrm>
              <a:prstGeom prst="rect">
                <a:avLst/>
              </a:prstGeom>
              <a:solidFill>
                <a:srgbClr val="92D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1</m:t>
                          </m:r>
                        </m:sub>
                      </m:sSub>
                    </m:oMath>
                  </m:oMathPara>
                </a14:m>
                <a:endParaRPr lang="zh-CN" altLang="en-US" dirty="0">
                  <a:solidFill>
                    <a:schemeClr val="tx1"/>
                  </a:solidFill>
                </a:endParaRPr>
              </a:p>
            </p:txBody>
          </p:sp>
        </mc:Choice>
        <mc:Fallback>
          <p:sp>
            <p:nvSpPr>
              <p:cNvPr id="56" name="矩形 55"/>
              <p:cNvSpPr>
                <a:spLocks noRot="1" noChangeAspect="1" noMove="1" noResize="1" noEditPoints="1" noAdjustHandles="1" noChangeArrowheads="1" noChangeShapeType="1" noTextEdit="1"/>
              </p:cNvSpPr>
              <p:nvPr/>
            </p:nvSpPr>
            <p:spPr>
              <a:xfrm>
                <a:off x="3133737" y="4792788"/>
                <a:ext cx="304792" cy="304792"/>
              </a:xfrm>
              <a:prstGeom prst="rect">
                <a:avLst/>
              </a:prstGeom>
              <a:blipFill rotWithShape="1">
                <a:blip r:embed="rId21"/>
                <a:stretch>
                  <a:fillRect l="-2087" t="-2229" r="-8957" b="-1941"/>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7" name="矩形 56"/>
              <p:cNvSpPr/>
              <p:nvPr/>
            </p:nvSpPr>
            <p:spPr>
              <a:xfrm>
                <a:off x="3133733" y="5088325"/>
                <a:ext cx="304792" cy="304792"/>
              </a:xfrm>
              <a:prstGeom prst="rect">
                <a:avLst/>
              </a:prstGeom>
              <a:solidFill>
                <a:srgbClr val="92D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2</m:t>
                          </m:r>
                        </m:sub>
                      </m:sSub>
                    </m:oMath>
                  </m:oMathPara>
                </a14:m>
                <a:endParaRPr lang="zh-CN" altLang="en-US" dirty="0">
                  <a:solidFill>
                    <a:schemeClr val="tx1"/>
                  </a:solidFill>
                </a:endParaRPr>
              </a:p>
            </p:txBody>
          </p:sp>
        </mc:Choice>
        <mc:Fallback>
          <p:sp>
            <p:nvSpPr>
              <p:cNvPr id="57" name="矩形 56"/>
              <p:cNvSpPr>
                <a:spLocks noRot="1" noChangeAspect="1" noMove="1" noResize="1" noEditPoints="1" noAdjustHandles="1" noChangeArrowheads="1" noChangeShapeType="1" noTextEdit="1"/>
              </p:cNvSpPr>
              <p:nvPr/>
            </p:nvSpPr>
            <p:spPr>
              <a:xfrm>
                <a:off x="3133733" y="5088325"/>
                <a:ext cx="304792" cy="304792"/>
              </a:xfrm>
              <a:prstGeom prst="rect">
                <a:avLst/>
              </a:prstGeom>
              <a:blipFill rotWithShape="1">
                <a:blip r:embed="rId22"/>
                <a:stretch>
                  <a:fillRect l="-2086" t="-2106" r="-8959" b="-2063"/>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8" name="矩形 57"/>
              <p:cNvSpPr/>
              <p:nvPr/>
            </p:nvSpPr>
            <p:spPr>
              <a:xfrm>
                <a:off x="3133729" y="5392428"/>
                <a:ext cx="304792" cy="304792"/>
              </a:xfrm>
              <a:prstGeom prst="rect">
                <a:avLst/>
              </a:prstGeom>
              <a:solidFill>
                <a:srgbClr val="92D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3</m:t>
                          </m:r>
                        </m:sub>
                      </m:sSub>
                    </m:oMath>
                  </m:oMathPara>
                </a14:m>
                <a:endParaRPr lang="zh-CN" altLang="en-US" dirty="0">
                  <a:solidFill>
                    <a:schemeClr val="tx1"/>
                  </a:solidFill>
                </a:endParaRPr>
              </a:p>
            </p:txBody>
          </p:sp>
        </mc:Choice>
        <mc:Fallback>
          <p:sp>
            <p:nvSpPr>
              <p:cNvPr id="58" name="矩形 57"/>
              <p:cNvSpPr>
                <a:spLocks noRot="1" noChangeAspect="1" noMove="1" noResize="1" noEditPoints="1" noAdjustHandles="1" noChangeArrowheads="1" noChangeShapeType="1" noTextEdit="1"/>
              </p:cNvSpPr>
              <p:nvPr/>
            </p:nvSpPr>
            <p:spPr>
              <a:xfrm>
                <a:off x="3133729" y="5392428"/>
                <a:ext cx="304792" cy="304792"/>
              </a:xfrm>
              <a:prstGeom prst="rect">
                <a:avLst/>
              </a:prstGeom>
              <a:blipFill rotWithShape="1">
                <a:blip r:embed="rId23"/>
                <a:stretch>
                  <a:fillRect l="-2085" t="-2086" r="-8960" b="-2083"/>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3" name="矩形 62"/>
              <p:cNvSpPr/>
              <p:nvPr/>
            </p:nvSpPr>
            <p:spPr>
              <a:xfrm>
                <a:off x="3021748" y="3047775"/>
                <a:ext cx="679993" cy="707886"/>
              </a:xfrm>
              <a:prstGeom prst="rect">
                <a:avLst/>
              </a:prstGeom>
              <a:noFill/>
            </p:spPr>
            <p:txBody>
              <a:bodyPr wrap="none" lIns="91440" tIns="45720" rIns="91440" bIns="45720">
                <a:spAutoFit/>
              </a:bodyPr>
              <a:lstStyle/>
              <a:p>
                <a:pPr algn="ctr"/>
                <a14:m>
                  <m:oMathPara xmlns:m="http://schemas.openxmlformats.org/officeDocument/2006/math">
                    <m:oMathParaPr>
                      <m:jc m:val="centerGroup"/>
                    </m:oMathParaPr>
                    <m:oMath xmlns:m="http://schemas.openxmlformats.org/officeDocument/2006/math">
                      <m:r>
                        <a:rPr lang="en-US" altLang="zh-CN" sz="40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oMath>
                  </m:oMathPara>
                </a14:m>
                <a:endParaRPr lang="zh-CN" altLang="en-US" sz="4000" b="0" cap="none" spc="0" dirty="0">
                  <a:ln w="0"/>
                  <a:solidFill>
                    <a:schemeClr val="tx1"/>
                  </a:solidFill>
                  <a:effectLst>
                    <a:outerShdw blurRad="38100" dist="19050" dir="2700000" algn="tl" rotWithShape="0">
                      <a:schemeClr val="dk1">
                        <a:alpha val="40000"/>
                      </a:schemeClr>
                    </a:outerShdw>
                  </a:effectLst>
                  <a:latin typeface="+mn-lt"/>
                </a:endParaRPr>
              </a:p>
            </p:txBody>
          </p:sp>
        </mc:Choice>
        <mc:Fallback>
          <p:sp>
            <p:nvSpPr>
              <p:cNvPr id="63" name="矩形 62"/>
              <p:cNvSpPr>
                <a:spLocks noRot="1" noChangeAspect="1" noMove="1" noResize="1" noEditPoints="1" noAdjustHandles="1" noChangeArrowheads="1" noChangeShapeType="1" noTextEdit="1"/>
              </p:cNvSpPr>
              <p:nvPr/>
            </p:nvSpPr>
            <p:spPr>
              <a:xfrm>
                <a:off x="3021748" y="3047775"/>
                <a:ext cx="679993" cy="707886"/>
              </a:xfrm>
              <a:prstGeom prst="rect">
                <a:avLst/>
              </a:prstGeom>
              <a:blipFill rotWithShape="1">
                <a:blip r:embed="rId24"/>
                <a:stretch>
                  <a:fillRect l="-61" t="-58" r="48" b="3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4" name="矩形 63"/>
              <p:cNvSpPr/>
              <p:nvPr/>
            </p:nvSpPr>
            <p:spPr>
              <a:xfrm>
                <a:off x="3065159" y="3954160"/>
                <a:ext cx="593172" cy="707886"/>
              </a:xfrm>
              <a:prstGeom prst="rect">
                <a:avLst/>
              </a:prstGeom>
              <a:noFill/>
            </p:spPr>
            <p:txBody>
              <a:bodyPr wrap="square" lIns="91440" tIns="45720" rIns="91440" bIns="45720">
                <a:spAutoFit/>
              </a:bodyPr>
              <a:lstStyle/>
              <a:p>
                <a:pPr algn="ctr"/>
                <a14:m>
                  <m:oMathPara xmlns:m="http://schemas.openxmlformats.org/officeDocument/2006/math">
                    <m:oMathParaPr>
                      <m:jc m:val="centerGroup"/>
                    </m:oMathParaPr>
                    <m:oMath xmlns:m="http://schemas.openxmlformats.org/officeDocument/2006/math">
                      <m:r>
                        <a:rPr lang="en-US" altLang="zh-CN" sz="40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oMath>
                  </m:oMathPara>
                </a14:m>
                <a:endParaRPr lang="zh-CN" altLang="en-US" sz="4000" b="0" cap="none" spc="0" dirty="0">
                  <a:ln w="0"/>
                  <a:solidFill>
                    <a:schemeClr val="tx1"/>
                  </a:solidFill>
                  <a:effectLst>
                    <a:outerShdw blurRad="38100" dist="19050" dir="2700000" algn="tl" rotWithShape="0">
                      <a:schemeClr val="dk1">
                        <a:alpha val="40000"/>
                      </a:schemeClr>
                    </a:outerShdw>
                  </a:effectLst>
                  <a:latin typeface="+mn-lt"/>
                </a:endParaRPr>
              </a:p>
            </p:txBody>
          </p:sp>
        </mc:Choice>
        <mc:Fallback>
          <p:sp>
            <p:nvSpPr>
              <p:cNvPr id="64" name="矩形 63"/>
              <p:cNvSpPr>
                <a:spLocks noRot="1" noChangeAspect="1" noMove="1" noResize="1" noEditPoints="1" noAdjustHandles="1" noChangeArrowheads="1" noChangeShapeType="1" noTextEdit="1"/>
              </p:cNvSpPr>
              <p:nvPr/>
            </p:nvSpPr>
            <p:spPr>
              <a:xfrm>
                <a:off x="3065159" y="3954160"/>
                <a:ext cx="593172" cy="707886"/>
              </a:xfrm>
              <a:prstGeom prst="rect">
                <a:avLst/>
              </a:prstGeom>
              <a:blipFill rotWithShape="1">
                <a:blip r:embed="rId25"/>
                <a:stretch>
                  <a:fillRect l="-2" t="-2" r="16" b="72"/>
                </a:stretch>
              </a:blipFill>
            </p:spPr>
            <p:txBody>
              <a:bodyPr/>
              <a:lstStyle/>
              <a:p>
                <a:r>
                  <a:rPr lang="zh-CN" altLang="en-US">
                    <a:noFill/>
                  </a:rPr>
                  <a:t> </a:t>
                </a:r>
              </a:p>
            </p:txBody>
          </p:sp>
        </mc:Fallback>
      </mc:AlternateContent>
      <p:sp>
        <p:nvSpPr>
          <p:cNvPr id="66" name="箭头: 右 65"/>
          <p:cNvSpPr/>
          <p:nvPr/>
        </p:nvSpPr>
        <p:spPr>
          <a:xfrm>
            <a:off x="3726901" y="4215306"/>
            <a:ext cx="914376" cy="41258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4886295" y="3683644"/>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68" name="矩形 67"/>
          <p:cNvSpPr/>
          <p:nvPr/>
        </p:nvSpPr>
        <p:spPr>
          <a:xfrm>
            <a:off x="5191091" y="3683644"/>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69" name="矩形 68"/>
          <p:cNvSpPr/>
          <p:nvPr/>
        </p:nvSpPr>
        <p:spPr>
          <a:xfrm>
            <a:off x="5495887" y="3683644"/>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70" name="矩形 69"/>
          <p:cNvSpPr/>
          <p:nvPr/>
        </p:nvSpPr>
        <p:spPr>
          <a:xfrm>
            <a:off x="5800683" y="3683644"/>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71" name="矩形 70"/>
          <p:cNvSpPr/>
          <p:nvPr/>
        </p:nvSpPr>
        <p:spPr>
          <a:xfrm>
            <a:off x="6105479" y="3683644"/>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72" name="矩形 71"/>
          <p:cNvSpPr/>
          <p:nvPr/>
        </p:nvSpPr>
        <p:spPr>
          <a:xfrm>
            <a:off x="4886291" y="3987747"/>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73" name="矩形 72"/>
          <p:cNvSpPr/>
          <p:nvPr/>
        </p:nvSpPr>
        <p:spPr>
          <a:xfrm>
            <a:off x="5191087" y="3987747"/>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74" name="矩形 73"/>
          <p:cNvSpPr/>
          <p:nvPr/>
        </p:nvSpPr>
        <p:spPr>
          <a:xfrm>
            <a:off x="5495883" y="3987747"/>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75" name="矩形 74"/>
          <p:cNvSpPr/>
          <p:nvPr/>
        </p:nvSpPr>
        <p:spPr>
          <a:xfrm>
            <a:off x="5800679" y="3987747"/>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76" name="矩形 75"/>
          <p:cNvSpPr/>
          <p:nvPr/>
        </p:nvSpPr>
        <p:spPr>
          <a:xfrm>
            <a:off x="6105475" y="3987747"/>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77" name="矩形 76"/>
          <p:cNvSpPr/>
          <p:nvPr/>
        </p:nvSpPr>
        <p:spPr>
          <a:xfrm>
            <a:off x="4886287" y="4291850"/>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78" name="矩形 77"/>
          <p:cNvSpPr/>
          <p:nvPr/>
        </p:nvSpPr>
        <p:spPr>
          <a:xfrm>
            <a:off x="5191083" y="4291850"/>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79" name="矩形 78"/>
          <p:cNvSpPr/>
          <p:nvPr/>
        </p:nvSpPr>
        <p:spPr>
          <a:xfrm>
            <a:off x="5495879" y="4291850"/>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80" name="矩形 79"/>
          <p:cNvSpPr/>
          <p:nvPr/>
        </p:nvSpPr>
        <p:spPr>
          <a:xfrm>
            <a:off x="5800675" y="4291850"/>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81" name="矩形 80"/>
          <p:cNvSpPr/>
          <p:nvPr/>
        </p:nvSpPr>
        <p:spPr>
          <a:xfrm>
            <a:off x="6105471" y="4291850"/>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mc:AlternateContent xmlns:mc="http://schemas.openxmlformats.org/markup-compatibility/2006">
        <mc:Choice xmlns:a14="http://schemas.microsoft.com/office/drawing/2010/main" Requires="a14">
          <p:sp>
            <p:nvSpPr>
              <p:cNvPr id="82" name="矩形 81"/>
              <p:cNvSpPr/>
              <p:nvPr/>
            </p:nvSpPr>
            <p:spPr>
              <a:xfrm>
                <a:off x="5191079" y="4595953"/>
                <a:ext cx="304792" cy="304792"/>
              </a:xfrm>
              <a:prstGeom prst="rect">
                <a:avLst/>
              </a:prstGeom>
              <a:solidFill>
                <a:srgbClr val="FFFF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𝐵</m:t>
                          </m:r>
                        </m:e>
                        <m:sub>
                          <m:r>
                            <a:rPr lang="en-US" altLang="zh-CN" sz="1400" b="0" i="1" smtClean="0">
                              <a:solidFill>
                                <a:schemeClr val="tx1"/>
                              </a:solidFill>
                              <a:latin typeface="Cambria Math" panose="02040503050406030204" pitchFamily="18" charset="0"/>
                            </a:rPr>
                            <m:t>12</m:t>
                          </m:r>
                        </m:sub>
                      </m:sSub>
                    </m:oMath>
                  </m:oMathPara>
                </a14:m>
                <a:endParaRPr lang="zh-CN" altLang="en-US" sz="1400" dirty="0">
                  <a:solidFill>
                    <a:schemeClr val="tx1"/>
                  </a:solidFill>
                </a:endParaRPr>
              </a:p>
            </p:txBody>
          </p:sp>
        </mc:Choice>
        <mc:Fallback>
          <p:sp>
            <p:nvSpPr>
              <p:cNvPr id="82" name="矩形 81"/>
              <p:cNvSpPr>
                <a:spLocks noRot="1" noChangeAspect="1" noMove="1" noResize="1" noEditPoints="1" noAdjustHandles="1" noChangeArrowheads="1" noChangeShapeType="1" noTextEdit="1"/>
              </p:cNvSpPr>
              <p:nvPr/>
            </p:nvSpPr>
            <p:spPr>
              <a:xfrm>
                <a:off x="5191079" y="4595953"/>
                <a:ext cx="304792" cy="304792"/>
              </a:xfrm>
              <a:prstGeom prst="rect">
                <a:avLst/>
              </a:prstGeom>
              <a:blipFill rotWithShape="1">
                <a:blip r:embed="rId1"/>
                <a:stretch>
                  <a:fillRect l="-2277" t="-2234" r="-18768" b="-1936"/>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3" name="矩形 82"/>
              <p:cNvSpPr/>
              <p:nvPr/>
            </p:nvSpPr>
            <p:spPr>
              <a:xfrm>
                <a:off x="5495875" y="4595953"/>
                <a:ext cx="304792" cy="304792"/>
              </a:xfrm>
              <a:prstGeom prst="rect">
                <a:avLst/>
              </a:prstGeom>
              <a:solidFill>
                <a:srgbClr val="FFFF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𝐵</m:t>
                          </m:r>
                        </m:e>
                        <m:sub>
                          <m:r>
                            <a:rPr lang="en-US" altLang="zh-CN" sz="1400" b="0" i="1" smtClean="0">
                              <a:solidFill>
                                <a:schemeClr val="tx1"/>
                              </a:solidFill>
                              <a:latin typeface="Cambria Math" panose="02040503050406030204" pitchFamily="18" charset="0"/>
                            </a:rPr>
                            <m:t>13</m:t>
                          </m:r>
                        </m:sub>
                      </m:sSub>
                    </m:oMath>
                  </m:oMathPara>
                </a14:m>
                <a:endParaRPr lang="zh-CN" altLang="en-US" sz="1400" i="1" dirty="0">
                  <a:solidFill>
                    <a:schemeClr val="tx1"/>
                  </a:solidFill>
                  <a:latin typeface="Cambria Math" panose="02040503050406030204" pitchFamily="18" charset="0"/>
                </a:endParaRPr>
              </a:p>
            </p:txBody>
          </p:sp>
        </mc:Choice>
        <mc:Fallback>
          <p:sp>
            <p:nvSpPr>
              <p:cNvPr id="83" name="矩形 82"/>
              <p:cNvSpPr>
                <a:spLocks noRot="1" noChangeAspect="1" noMove="1" noResize="1" noEditPoints="1" noAdjustHandles="1" noChangeArrowheads="1" noChangeShapeType="1" noTextEdit="1"/>
              </p:cNvSpPr>
              <p:nvPr/>
            </p:nvSpPr>
            <p:spPr>
              <a:xfrm>
                <a:off x="5495875" y="4595953"/>
                <a:ext cx="304792" cy="304792"/>
              </a:xfrm>
              <a:prstGeom prst="rect">
                <a:avLst/>
              </a:prstGeom>
              <a:blipFill rotWithShape="1">
                <a:blip r:embed="rId2"/>
                <a:stretch>
                  <a:fillRect l="-2275" t="-2234" r="-18770" b="-1936"/>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4" name="矩形 83"/>
              <p:cNvSpPr/>
              <p:nvPr/>
            </p:nvSpPr>
            <p:spPr>
              <a:xfrm>
                <a:off x="5800671" y="4595953"/>
                <a:ext cx="304792" cy="304792"/>
              </a:xfrm>
              <a:prstGeom prst="rect">
                <a:avLst/>
              </a:prstGeom>
              <a:solidFill>
                <a:srgbClr val="FFFF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𝐵</m:t>
                          </m:r>
                        </m:e>
                        <m:sub>
                          <m:r>
                            <a:rPr lang="en-US" altLang="zh-CN" sz="1400" b="0" i="1" smtClean="0">
                              <a:solidFill>
                                <a:schemeClr val="tx1"/>
                              </a:solidFill>
                              <a:latin typeface="Cambria Math" panose="02040503050406030204" pitchFamily="18" charset="0"/>
                            </a:rPr>
                            <m:t>14</m:t>
                          </m:r>
                        </m:sub>
                      </m:sSub>
                    </m:oMath>
                  </m:oMathPara>
                </a14:m>
                <a:endParaRPr lang="zh-CN" altLang="en-US" sz="1400" dirty="0">
                  <a:solidFill>
                    <a:schemeClr val="tx1"/>
                  </a:solidFill>
                </a:endParaRPr>
              </a:p>
            </p:txBody>
          </p:sp>
        </mc:Choice>
        <mc:Fallback>
          <p:sp>
            <p:nvSpPr>
              <p:cNvPr id="84" name="矩形 83"/>
              <p:cNvSpPr>
                <a:spLocks noRot="1" noChangeAspect="1" noMove="1" noResize="1" noEditPoints="1" noAdjustHandles="1" noChangeArrowheads="1" noChangeShapeType="1" noTextEdit="1"/>
              </p:cNvSpPr>
              <p:nvPr/>
            </p:nvSpPr>
            <p:spPr>
              <a:xfrm>
                <a:off x="5800671" y="4595953"/>
                <a:ext cx="304792" cy="304792"/>
              </a:xfrm>
              <a:prstGeom prst="rect">
                <a:avLst/>
              </a:prstGeom>
              <a:blipFill rotWithShape="1">
                <a:blip r:embed="rId3"/>
                <a:stretch>
                  <a:fillRect l="-2274" t="-2234" r="-18771" b="-1936"/>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5" name="矩形 84"/>
              <p:cNvSpPr/>
              <p:nvPr/>
            </p:nvSpPr>
            <p:spPr>
              <a:xfrm>
                <a:off x="6105467" y="4595953"/>
                <a:ext cx="304792" cy="304792"/>
              </a:xfrm>
              <a:prstGeom prst="rect">
                <a:avLst/>
              </a:prstGeom>
              <a:solidFill>
                <a:srgbClr val="FFFF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𝐵</m:t>
                          </m:r>
                        </m:e>
                        <m:sub>
                          <m:r>
                            <a:rPr lang="en-US" altLang="zh-CN" sz="1400" b="0" i="1" smtClean="0">
                              <a:solidFill>
                                <a:schemeClr val="tx1"/>
                              </a:solidFill>
                              <a:latin typeface="Cambria Math" panose="02040503050406030204" pitchFamily="18" charset="0"/>
                            </a:rPr>
                            <m:t>15</m:t>
                          </m:r>
                        </m:sub>
                      </m:sSub>
                    </m:oMath>
                  </m:oMathPara>
                </a14:m>
                <a:endParaRPr lang="zh-CN" altLang="en-US" sz="1400" dirty="0">
                  <a:solidFill>
                    <a:schemeClr val="tx1"/>
                  </a:solidFill>
                </a:endParaRPr>
              </a:p>
            </p:txBody>
          </p:sp>
        </mc:Choice>
        <mc:Fallback>
          <p:sp>
            <p:nvSpPr>
              <p:cNvPr id="85" name="矩形 84"/>
              <p:cNvSpPr>
                <a:spLocks noRot="1" noChangeAspect="1" noMove="1" noResize="1" noEditPoints="1" noAdjustHandles="1" noChangeArrowheads="1" noChangeShapeType="1" noTextEdit="1"/>
              </p:cNvSpPr>
              <p:nvPr/>
            </p:nvSpPr>
            <p:spPr>
              <a:xfrm>
                <a:off x="6105467" y="4595953"/>
                <a:ext cx="304792" cy="304792"/>
              </a:xfrm>
              <a:prstGeom prst="rect">
                <a:avLst/>
              </a:prstGeom>
              <a:blipFill rotWithShape="1">
                <a:blip r:embed="rId4"/>
                <a:stretch>
                  <a:fillRect l="-2273" t="-2234" r="-18772" b="-1936"/>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6" name="矩形 85"/>
              <p:cNvSpPr/>
              <p:nvPr/>
            </p:nvSpPr>
            <p:spPr>
              <a:xfrm>
                <a:off x="4886307" y="4594575"/>
                <a:ext cx="304792" cy="304792"/>
              </a:xfrm>
              <a:prstGeom prst="rect">
                <a:avLst/>
              </a:prstGeom>
              <a:solidFill>
                <a:srgbClr val="FFFF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𝐵</m:t>
                          </m:r>
                        </m:e>
                        <m:sub>
                          <m:r>
                            <a:rPr lang="en-US" altLang="zh-CN" sz="1400" b="0" i="1" smtClean="0">
                              <a:solidFill>
                                <a:schemeClr val="tx1"/>
                              </a:solidFill>
                              <a:latin typeface="Cambria Math" panose="02040503050406030204" pitchFamily="18" charset="0"/>
                            </a:rPr>
                            <m:t>11</m:t>
                          </m:r>
                        </m:sub>
                      </m:sSub>
                    </m:oMath>
                  </m:oMathPara>
                </a14:m>
                <a:endParaRPr lang="zh-CN" altLang="en-US" sz="1400" dirty="0">
                  <a:solidFill>
                    <a:schemeClr val="tx1"/>
                  </a:solidFill>
                </a:endParaRPr>
              </a:p>
            </p:txBody>
          </p:sp>
        </mc:Choice>
        <mc:Fallback>
          <p:sp>
            <p:nvSpPr>
              <p:cNvPr id="86" name="矩形 85"/>
              <p:cNvSpPr>
                <a:spLocks noRot="1" noChangeAspect="1" noMove="1" noResize="1" noEditPoints="1" noAdjustHandles="1" noChangeArrowheads="1" noChangeShapeType="1" noTextEdit="1"/>
              </p:cNvSpPr>
              <p:nvPr/>
            </p:nvSpPr>
            <p:spPr>
              <a:xfrm>
                <a:off x="4886307" y="4594575"/>
                <a:ext cx="304792" cy="304792"/>
              </a:xfrm>
              <a:prstGeom prst="rect">
                <a:avLst/>
              </a:prstGeom>
              <a:blipFill rotWithShape="1">
                <a:blip r:embed="rId15"/>
                <a:stretch>
                  <a:fillRect l="-2286" t="-2198" r="-18759" b="-1971"/>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7" name="矩形 86"/>
              <p:cNvSpPr/>
              <p:nvPr/>
            </p:nvSpPr>
            <p:spPr>
              <a:xfrm>
                <a:off x="4886279" y="4898678"/>
                <a:ext cx="304792" cy="304792"/>
              </a:xfrm>
              <a:prstGeom prst="rect">
                <a:avLst/>
              </a:prstGeom>
              <a:solidFill>
                <a:srgbClr val="FFFF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i="1" smtClean="0">
                              <a:solidFill>
                                <a:schemeClr val="tx1"/>
                              </a:solidFill>
                              <a:latin typeface="Cambria Math" panose="02040503050406030204" pitchFamily="18" charset="0"/>
                            </a:rPr>
                            <m:t>𝐵</m:t>
                          </m:r>
                        </m:e>
                        <m:sub>
                          <m:r>
                            <a:rPr lang="en-US" altLang="zh-CN" sz="1400" b="0" i="1" smtClean="0">
                              <a:solidFill>
                                <a:schemeClr val="tx1"/>
                              </a:solidFill>
                              <a:latin typeface="Cambria Math" panose="02040503050406030204" pitchFamily="18" charset="0"/>
                            </a:rPr>
                            <m:t>3</m:t>
                          </m:r>
                          <m:r>
                            <a:rPr lang="en-US" altLang="zh-CN" sz="1400" i="1" smtClean="0">
                              <a:solidFill>
                                <a:schemeClr val="tx1"/>
                              </a:solidFill>
                              <a:latin typeface="Cambria Math" panose="02040503050406030204" pitchFamily="18" charset="0"/>
                            </a:rPr>
                            <m:t>1</m:t>
                          </m:r>
                        </m:sub>
                      </m:sSub>
                    </m:oMath>
                  </m:oMathPara>
                </a14:m>
                <a:endParaRPr lang="zh-CN" altLang="en-US" sz="1400" dirty="0">
                  <a:solidFill>
                    <a:schemeClr val="tx1"/>
                  </a:solidFill>
                </a:endParaRPr>
              </a:p>
            </p:txBody>
          </p:sp>
        </mc:Choice>
        <mc:Fallback>
          <p:sp>
            <p:nvSpPr>
              <p:cNvPr id="87" name="矩形 86"/>
              <p:cNvSpPr>
                <a:spLocks noRot="1" noChangeAspect="1" noMove="1" noResize="1" noEditPoints="1" noAdjustHandles="1" noChangeArrowheads="1" noChangeShapeType="1" noTextEdit="1"/>
              </p:cNvSpPr>
              <p:nvPr/>
            </p:nvSpPr>
            <p:spPr>
              <a:xfrm>
                <a:off x="4886279" y="4898678"/>
                <a:ext cx="304792" cy="304792"/>
              </a:xfrm>
              <a:prstGeom prst="rect">
                <a:avLst/>
              </a:prstGeom>
              <a:blipFill rotWithShape="1">
                <a:blip r:embed="rId10"/>
                <a:stretch>
                  <a:fillRect l="-2277" t="-2178" r="-18768" b="-1992"/>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8" name="矩形 87"/>
              <p:cNvSpPr/>
              <p:nvPr/>
            </p:nvSpPr>
            <p:spPr>
              <a:xfrm>
                <a:off x="5191075" y="4898678"/>
                <a:ext cx="304792" cy="304792"/>
              </a:xfrm>
              <a:prstGeom prst="rect">
                <a:avLst/>
              </a:prstGeom>
              <a:solidFill>
                <a:srgbClr val="FFFF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i="1" smtClean="0">
                              <a:solidFill>
                                <a:schemeClr val="tx1"/>
                              </a:solidFill>
                              <a:latin typeface="Cambria Math" panose="02040503050406030204" pitchFamily="18" charset="0"/>
                            </a:rPr>
                            <m:t>𝐵</m:t>
                          </m:r>
                        </m:e>
                        <m:sub>
                          <m:r>
                            <a:rPr lang="en-US" altLang="zh-CN" sz="1400" b="0" i="1" smtClean="0">
                              <a:solidFill>
                                <a:schemeClr val="tx1"/>
                              </a:solidFill>
                              <a:latin typeface="Cambria Math" panose="02040503050406030204" pitchFamily="18" charset="0"/>
                            </a:rPr>
                            <m:t>32</m:t>
                          </m:r>
                        </m:sub>
                      </m:sSub>
                    </m:oMath>
                  </m:oMathPara>
                </a14:m>
                <a:endParaRPr lang="zh-CN" altLang="en-US" sz="1400" dirty="0">
                  <a:solidFill>
                    <a:schemeClr val="tx1"/>
                  </a:solidFill>
                </a:endParaRPr>
              </a:p>
            </p:txBody>
          </p:sp>
        </mc:Choice>
        <mc:Fallback>
          <p:sp>
            <p:nvSpPr>
              <p:cNvPr id="88" name="矩形 87"/>
              <p:cNvSpPr>
                <a:spLocks noRot="1" noChangeAspect="1" noMove="1" noResize="1" noEditPoints="1" noAdjustHandles="1" noChangeArrowheads="1" noChangeShapeType="1" noTextEdit="1"/>
              </p:cNvSpPr>
              <p:nvPr/>
            </p:nvSpPr>
            <p:spPr>
              <a:xfrm>
                <a:off x="5191075" y="4898678"/>
                <a:ext cx="304792" cy="304792"/>
              </a:xfrm>
              <a:prstGeom prst="rect">
                <a:avLst/>
              </a:prstGeom>
              <a:blipFill rotWithShape="1">
                <a:blip r:embed="rId11"/>
                <a:stretch>
                  <a:fillRect l="-2275" t="-2178" r="-18770" b="-1992"/>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9" name="矩形 88"/>
              <p:cNvSpPr/>
              <p:nvPr/>
            </p:nvSpPr>
            <p:spPr>
              <a:xfrm>
                <a:off x="5495871" y="4898678"/>
                <a:ext cx="304792" cy="304792"/>
              </a:xfrm>
              <a:prstGeom prst="rect">
                <a:avLst/>
              </a:prstGeom>
              <a:solidFill>
                <a:srgbClr val="FFFF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i="1" smtClean="0">
                              <a:solidFill>
                                <a:schemeClr val="tx1"/>
                              </a:solidFill>
                              <a:latin typeface="Cambria Math" panose="02040503050406030204" pitchFamily="18" charset="0"/>
                            </a:rPr>
                            <m:t>𝐵</m:t>
                          </m:r>
                        </m:e>
                        <m:sub>
                          <m:r>
                            <a:rPr lang="en-US" altLang="zh-CN" sz="1400" b="0" i="1" smtClean="0">
                              <a:solidFill>
                                <a:schemeClr val="tx1"/>
                              </a:solidFill>
                              <a:latin typeface="Cambria Math" panose="02040503050406030204" pitchFamily="18" charset="0"/>
                            </a:rPr>
                            <m:t>33</m:t>
                          </m:r>
                        </m:sub>
                      </m:sSub>
                    </m:oMath>
                  </m:oMathPara>
                </a14:m>
                <a:endParaRPr lang="zh-CN" altLang="en-US" sz="1400" dirty="0">
                  <a:solidFill>
                    <a:schemeClr val="tx1"/>
                  </a:solidFill>
                </a:endParaRPr>
              </a:p>
            </p:txBody>
          </p:sp>
        </mc:Choice>
        <mc:Fallback>
          <p:sp>
            <p:nvSpPr>
              <p:cNvPr id="89" name="矩形 88"/>
              <p:cNvSpPr>
                <a:spLocks noRot="1" noChangeAspect="1" noMove="1" noResize="1" noEditPoints="1" noAdjustHandles="1" noChangeArrowheads="1" noChangeShapeType="1" noTextEdit="1"/>
              </p:cNvSpPr>
              <p:nvPr/>
            </p:nvSpPr>
            <p:spPr>
              <a:xfrm>
                <a:off x="5495871" y="4898678"/>
                <a:ext cx="304792" cy="304792"/>
              </a:xfrm>
              <a:prstGeom prst="rect">
                <a:avLst/>
              </a:prstGeom>
              <a:blipFill rotWithShape="1">
                <a:blip r:embed="rId12"/>
                <a:stretch>
                  <a:fillRect l="-2274" t="-2178" r="-18771" b="-1992"/>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0" name="矩形 89"/>
              <p:cNvSpPr/>
              <p:nvPr/>
            </p:nvSpPr>
            <p:spPr>
              <a:xfrm>
                <a:off x="5800667" y="4898678"/>
                <a:ext cx="304792" cy="304792"/>
              </a:xfrm>
              <a:prstGeom prst="rect">
                <a:avLst/>
              </a:prstGeom>
              <a:solidFill>
                <a:srgbClr val="FFFF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i="1" smtClean="0">
                              <a:solidFill>
                                <a:schemeClr val="tx1"/>
                              </a:solidFill>
                              <a:latin typeface="Cambria Math" panose="02040503050406030204" pitchFamily="18" charset="0"/>
                            </a:rPr>
                            <m:t>𝐵</m:t>
                          </m:r>
                        </m:e>
                        <m:sub>
                          <m:r>
                            <a:rPr lang="en-US" altLang="zh-CN" sz="1400" b="0" i="1" smtClean="0">
                              <a:solidFill>
                                <a:schemeClr val="tx1"/>
                              </a:solidFill>
                              <a:latin typeface="Cambria Math" panose="02040503050406030204" pitchFamily="18" charset="0"/>
                            </a:rPr>
                            <m:t>34</m:t>
                          </m:r>
                        </m:sub>
                      </m:sSub>
                    </m:oMath>
                  </m:oMathPara>
                </a14:m>
                <a:endParaRPr lang="zh-CN" altLang="en-US" sz="1400" dirty="0">
                  <a:solidFill>
                    <a:schemeClr val="tx1"/>
                  </a:solidFill>
                </a:endParaRPr>
              </a:p>
            </p:txBody>
          </p:sp>
        </mc:Choice>
        <mc:Fallback>
          <p:sp>
            <p:nvSpPr>
              <p:cNvPr id="90" name="矩形 89"/>
              <p:cNvSpPr>
                <a:spLocks noRot="1" noChangeAspect="1" noMove="1" noResize="1" noEditPoints="1" noAdjustHandles="1" noChangeArrowheads="1" noChangeShapeType="1" noTextEdit="1"/>
              </p:cNvSpPr>
              <p:nvPr/>
            </p:nvSpPr>
            <p:spPr>
              <a:xfrm>
                <a:off x="5800667" y="4898678"/>
                <a:ext cx="304792" cy="304792"/>
              </a:xfrm>
              <a:prstGeom prst="rect">
                <a:avLst/>
              </a:prstGeom>
              <a:blipFill rotWithShape="1">
                <a:blip r:embed="rId13"/>
                <a:stretch>
                  <a:fillRect l="-2273" t="-2178" r="-18772" b="-1992"/>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1" name="矩形 90"/>
              <p:cNvSpPr/>
              <p:nvPr/>
            </p:nvSpPr>
            <p:spPr>
              <a:xfrm>
                <a:off x="6105463" y="4898678"/>
                <a:ext cx="304792" cy="304792"/>
              </a:xfrm>
              <a:prstGeom prst="rect">
                <a:avLst/>
              </a:prstGeom>
              <a:solidFill>
                <a:srgbClr val="FFFF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i="1" smtClean="0">
                              <a:solidFill>
                                <a:schemeClr val="tx1"/>
                              </a:solidFill>
                              <a:latin typeface="Cambria Math" panose="02040503050406030204" pitchFamily="18" charset="0"/>
                            </a:rPr>
                            <m:t>𝐵</m:t>
                          </m:r>
                        </m:e>
                        <m:sub>
                          <m:r>
                            <a:rPr lang="en-US" altLang="zh-CN" sz="1400" b="0" i="1" smtClean="0">
                              <a:solidFill>
                                <a:schemeClr val="tx1"/>
                              </a:solidFill>
                              <a:latin typeface="Cambria Math" panose="02040503050406030204" pitchFamily="18" charset="0"/>
                            </a:rPr>
                            <m:t>35</m:t>
                          </m:r>
                        </m:sub>
                      </m:sSub>
                    </m:oMath>
                  </m:oMathPara>
                </a14:m>
                <a:endParaRPr lang="zh-CN" altLang="en-US" sz="1400" dirty="0">
                  <a:solidFill>
                    <a:schemeClr val="tx1"/>
                  </a:solidFill>
                </a:endParaRPr>
              </a:p>
            </p:txBody>
          </p:sp>
        </mc:Choice>
        <mc:Fallback>
          <p:sp>
            <p:nvSpPr>
              <p:cNvPr id="91" name="矩形 90"/>
              <p:cNvSpPr>
                <a:spLocks noRot="1" noChangeAspect="1" noMove="1" noResize="1" noEditPoints="1" noAdjustHandles="1" noChangeArrowheads="1" noChangeShapeType="1" noTextEdit="1"/>
              </p:cNvSpPr>
              <p:nvPr/>
            </p:nvSpPr>
            <p:spPr>
              <a:xfrm>
                <a:off x="6105463" y="4898678"/>
                <a:ext cx="304792" cy="304792"/>
              </a:xfrm>
              <a:prstGeom prst="rect">
                <a:avLst/>
              </a:prstGeom>
              <a:blipFill rotWithShape="1">
                <a:blip r:embed="rId14"/>
                <a:stretch>
                  <a:fillRect l="-2271" t="-2178" r="-18773" b="-1992"/>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2" name="矩形 91"/>
              <p:cNvSpPr/>
              <p:nvPr/>
            </p:nvSpPr>
            <p:spPr>
              <a:xfrm>
                <a:off x="6422002" y="4003770"/>
                <a:ext cx="679993" cy="707886"/>
              </a:xfrm>
              <a:prstGeom prst="rect">
                <a:avLst/>
              </a:prstGeom>
              <a:noFill/>
            </p:spPr>
            <p:txBody>
              <a:bodyPr wrap="none" lIns="91440" tIns="45720" rIns="91440" bIns="45720">
                <a:spAutoFit/>
              </a:bodyPr>
              <a:lstStyle/>
              <a:p>
                <a:pPr algn="ctr"/>
                <a14:m>
                  <m:oMathPara xmlns:m="http://schemas.openxmlformats.org/officeDocument/2006/math">
                    <m:oMathParaPr>
                      <m:jc m:val="centerGroup"/>
                    </m:oMathParaPr>
                    <m:oMath xmlns:m="http://schemas.openxmlformats.org/officeDocument/2006/math">
                      <m:r>
                        <a:rPr lang="en-US" altLang="zh-CN" sz="40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oMath>
                  </m:oMathPara>
                </a14:m>
                <a:endParaRPr lang="zh-CN" altLang="en-US" sz="4000" b="0" cap="none" spc="0" dirty="0">
                  <a:ln w="0"/>
                  <a:solidFill>
                    <a:schemeClr val="tx1"/>
                  </a:solidFill>
                  <a:effectLst>
                    <a:outerShdw blurRad="38100" dist="19050" dir="2700000" algn="tl" rotWithShape="0">
                      <a:schemeClr val="dk1">
                        <a:alpha val="40000"/>
                      </a:schemeClr>
                    </a:outerShdw>
                  </a:effectLst>
                  <a:latin typeface="+mn-lt"/>
                </a:endParaRPr>
              </a:p>
            </p:txBody>
          </p:sp>
        </mc:Choice>
        <mc:Fallback>
          <p:sp>
            <p:nvSpPr>
              <p:cNvPr id="92" name="矩形 91"/>
              <p:cNvSpPr>
                <a:spLocks noRot="1" noChangeAspect="1" noMove="1" noResize="1" noEditPoints="1" noAdjustHandles="1" noChangeArrowheads="1" noChangeShapeType="1" noTextEdit="1"/>
              </p:cNvSpPr>
              <p:nvPr/>
            </p:nvSpPr>
            <p:spPr>
              <a:xfrm>
                <a:off x="6422002" y="4003770"/>
                <a:ext cx="679993" cy="707886"/>
              </a:xfrm>
              <a:prstGeom prst="rect">
                <a:avLst/>
              </a:prstGeom>
              <a:blipFill rotWithShape="1">
                <a:blip r:embed="rId24"/>
                <a:stretch>
                  <a:fillRect l="-36" t="-13" r="23" b="8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3" name="矩形 92"/>
              <p:cNvSpPr/>
              <p:nvPr/>
            </p:nvSpPr>
            <p:spPr>
              <a:xfrm>
                <a:off x="7010360" y="3674745"/>
                <a:ext cx="304792" cy="304792"/>
              </a:xfrm>
              <a:prstGeom prst="rect">
                <a:avLst/>
              </a:prstGeom>
              <a:solidFill>
                <a:srgbClr val="FFC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m:t>
                          </m:r>
                        </m:e>
                        <m:sub>
                          <m:r>
                            <a:rPr lang="en-US" altLang="zh-CN" b="0" i="1" smtClean="0">
                              <a:solidFill>
                                <a:schemeClr val="tx1"/>
                              </a:solidFill>
                              <a:latin typeface="Cambria Math" panose="02040503050406030204" pitchFamily="18" charset="0"/>
                            </a:rPr>
                            <m:t>1</m:t>
                          </m:r>
                        </m:sub>
                      </m:sSub>
                    </m:oMath>
                  </m:oMathPara>
                </a14:m>
                <a:endParaRPr lang="zh-CN" altLang="en-US" dirty="0">
                  <a:solidFill>
                    <a:schemeClr val="tx1"/>
                  </a:solidFill>
                </a:endParaRPr>
              </a:p>
            </p:txBody>
          </p:sp>
        </mc:Choice>
        <mc:Fallback>
          <p:sp>
            <p:nvSpPr>
              <p:cNvPr id="93" name="矩形 92"/>
              <p:cNvSpPr>
                <a:spLocks noRot="1" noChangeAspect="1" noMove="1" noResize="1" noEditPoints="1" noAdjustHandles="1" noChangeArrowheads="1" noChangeShapeType="1" noTextEdit="1"/>
              </p:cNvSpPr>
              <p:nvPr/>
            </p:nvSpPr>
            <p:spPr>
              <a:xfrm>
                <a:off x="7010360" y="3674745"/>
                <a:ext cx="304792" cy="304792"/>
              </a:xfrm>
              <a:prstGeom prst="rect">
                <a:avLst/>
              </a:prstGeom>
              <a:blipFill rotWithShape="1">
                <a:blip r:embed="rId16"/>
                <a:stretch>
                  <a:fillRect l="-2279" t="-2083" r="-15849" b="-1878"/>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4" name="矩形 93"/>
              <p:cNvSpPr/>
              <p:nvPr/>
            </p:nvSpPr>
            <p:spPr>
              <a:xfrm>
                <a:off x="7010340" y="3978876"/>
                <a:ext cx="304792" cy="304792"/>
              </a:xfrm>
              <a:prstGeom prst="rect">
                <a:avLst/>
              </a:prstGeom>
              <a:solidFill>
                <a:srgbClr val="FFC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m:t>
                          </m:r>
                        </m:e>
                        <m:sub>
                          <m:r>
                            <a:rPr lang="en-US" altLang="zh-CN" b="0" i="1" smtClean="0">
                              <a:solidFill>
                                <a:schemeClr val="tx1"/>
                              </a:solidFill>
                              <a:latin typeface="Cambria Math" panose="02040503050406030204" pitchFamily="18" charset="0"/>
                            </a:rPr>
                            <m:t>2</m:t>
                          </m:r>
                        </m:sub>
                      </m:sSub>
                    </m:oMath>
                  </m:oMathPara>
                </a14:m>
                <a:endParaRPr lang="zh-CN" altLang="en-US" dirty="0">
                  <a:solidFill>
                    <a:schemeClr val="tx1"/>
                  </a:solidFill>
                </a:endParaRPr>
              </a:p>
            </p:txBody>
          </p:sp>
        </mc:Choice>
        <mc:Fallback>
          <p:sp>
            <p:nvSpPr>
              <p:cNvPr id="94" name="矩形 93"/>
              <p:cNvSpPr>
                <a:spLocks noRot="1" noChangeAspect="1" noMove="1" noResize="1" noEditPoints="1" noAdjustHandles="1" noChangeArrowheads="1" noChangeShapeType="1" noTextEdit="1"/>
              </p:cNvSpPr>
              <p:nvPr/>
            </p:nvSpPr>
            <p:spPr>
              <a:xfrm>
                <a:off x="7010340" y="3978876"/>
                <a:ext cx="304792" cy="304792"/>
              </a:xfrm>
              <a:prstGeom prst="rect">
                <a:avLst/>
              </a:prstGeom>
              <a:blipFill rotWithShape="1">
                <a:blip r:embed="rId17"/>
                <a:stretch>
                  <a:fillRect l="-2272" t="-2281" r="-15856" b="-1889"/>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5" name="矩形 94"/>
              <p:cNvSpPr/>
              <p:nvPr/>
            </p:nvSpPr>
            <p:spPr>
              <a:xfrm>
                <a:off x="7010336" y="4282979"/>
                <a:ext cx="304792" cy="304792"/>
              </a:xfrm>
              <a:prstGeom prst="rect">
                <a:avLst/>
              </a:prstGeom>
              <a:solidFill>
                <a:srgbClr val="FFC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m:t>
                          </m:r>
                        </m:e>
                        <m:sub>
                          <m:r>
                            <a:rPr lang="en-US" altLang="zh-CN" b="0" i="1" smtClean="0">
                              <a:solidFill>
                                <a:schemeClr val="tx1"/>
                              </a:solidFill>
                              <a:latin typeface="Cambria Math" panose="02040503050406030204" pitchFamily="18" charset="0"/>
                            </a:rPr>
                            <m:t>3</m:t>
                          </m:r>
                        </m:sub>
                      </m:sSub>
                    </m:oMath>
                  </m:oMathPara>
                </a14:m>
                <a:endParaRPr lang="zh-CN" altLang="en-US" dirty="0">
                  <a:solidFill>
                    <a:schemeClr val="tx1"/>
                  </a:solidFill>
                </a:endParaRPr>
              </a:p>
            </p:txBody>
          </p:sp>
        </mc:Choice>
        <mc:Fallback>
          <p:sp>
            <p:nvSpPr>
              <p:cNvPr id="95" name="矩形 94"/>
              <p:cNvSpPr>
                <a:spLocks noRot="1" noChangeAspect="1" noMove="1" noResize="1" noEditPoints="1" noAdjustHandles="1" noChangeArrowheads="1" noChangeShapeType="1" noTextEdit="1"/>
              </p:cNvSpPr>
              <p:nvPr/>
            </p:nvSpPr>
            <p:spPr>
              <a:xfrm>
                <a:off x="7010336" y="4282979"/>
                <a:ext cx="304792" cy="304792"/>
              </a:xfrm>
              <a:prstGeom prst="rect">
                <a:avLst/>
              </a:prstGeom>
              <a:blipFill rotWithShape="1">
                <a:blip r:embed="rId18"/>
                <a:stretch>
                  <a:fillRect l="-2271" t="-2260" r="-15857" b="-1909"/>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6" name="矩形 95"/>
              <p:cNvSpPr/>
              <p:nvPr/>
            </p:nvSpPr>
            <p:spPr>
              <a:xfrm>
                <a:off x="7010336" y="4587110"/>
                <a:ext cx="304792" cy="304792"/>
              </a:xfrm>
              <a:prstGeom prst="rect">
                <a:avLst/>
              </a:prstGeom>
              <a:solidFill>
                <a:srgbClr val="FFC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m:t>
                          </m:r>
                        </m:e>
                        <m:sub>
                          <m:r>
                            <a:rPr lang="en-US" altLang="zh-CN" b="0" i="1" smtClean="0">
                              <a:solidFill>
                                <a:schemeClr val="tx1"/>
                              </a:solidFill>
                              <a:latin typeface="Cambria Math" panose="02040503050406030204" pitchFamily="18" charset="0"/>
                            </a:rPr>
                            <m:t>4</m:t>
                          </m:r>
                        </m:sub>
                      </m:sSub>
                    </m:oMath>
                  </m:oMathPara>
                </a14:m>
                <a:endParaRPr lang="zh-CN" altLang="en-US" dirty="0">
                  <a:solidFill>
                    <a:schemeClr val="tx1"/>
                  </a:solidFill>
                </a:endParaRPr>
              </a:p>
            </p:txBody>
          </p:sp>
        </mc:Choice>
        <mc:Fallback>
          <p:sp>
            <p:nvSpPr>
              <p:cNvPr id="96" name="矩形 95"/>
              <p:cNvSpPr>
                <a:spLocks noRot="1" noChangeAspect="1" noMove="1" noResize="1" noEditPoints="1" noAdjustHandles="1" noChangeArrowheads="1" noChangeShapeType="1" noTextEdit="1"/>
              </p:cNvSpPr>
              <p:nvPr/>
            </p:nvSpPr>
            <p:spPr>
              <a:xfrm>
                <a:off x="7010336" y="4587110"/>
                <a:ext cx="304792" cy="304792"/>
              </a:xfrm>
              <a:prstGeom prst="rect">
                <a:avLst/>
              </a:prstGeom>
              <a:blipFill rotWithShape="1">
                <a:blip r:embed="rId19"/>
                <a:stretch>
                  <a:fillRect l="-2271" t="-2249" r="-15857" b="-1920"/>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7" name="矩形 96"/>
              <p:cNvSpPr/>
              <p:nvPr/>
            </p:nvSpPr>
            <p:spPr>
              <a:xfrm>
                <a:off x="7010336" y="4886089"/>
                <a:ext cx="304792" cy="304792"/>
              </a:xfrm>
              <a:prstGeom prst="rect">
                <a:avLst/>
              </a:prstGeom>
              <a:solidFill>
                <a:srgbClr val="FFC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m:t>
                          </m:r>
                        </m:e>
                        <m:sub>
                          <m:r>
                            <a:rPr lang="en-US" altLang="zh-CN" b="0" i="1" smtClean="0">
                              <a:solidFill>
                                <a:schemeClr val="tx1"/>
                              </a:solidFill>
                              <a:latin typeface="Cambria Math" panose="02040503050406030204" pitchFamily="18" charset="0"/>
                            </a:rPr>
                            <m:t>5</m:t>
                          </m:r>
                        </m:sub>
                      </m:sSub>
                    </m:oMath>
                  </m:oMathPara>
                </a14:m>
                <a:endParaRPr lang="zh-CN" altLang="en-US" dirty="0">
                  <a:solidFill>
                    <a:schemeClr val="tx1"/>
                  </a:solidFill>
                </a:endParaRPr>
              </a:p>
            </p:txBody>
          </p:sp>
        </mc:Choice>
        <mc:Fallback>
          <p:sp>
            <p:nvSpPr>
              <p:cNvPr id="97" name="矩形 96"/>
              <p:cNvSpPr>
                <a:spLocks noRot="1" noChangeAspect="1" noMove="1" noResize="1" noEditPoints="1" noAdjustHandles="1" noChangeArrowheads="1" noChangeShapeType="1" noTextEdit="1"/>
              </p:cNvSpPr>
              <p:nvPr/>
            </p:nvSpPr>
            <p:spPr>
              <a:xfrm>
                <a:off x="7010336" y="4886089"/>
                <a:ext cx="304792" cy="304792"/>
              </a:xfrm>
              <a:prstGeom prst="rect">
                <a:avLst/>
              </a:prstGeom>
              <a:blipFill rotWithShape="1">
                <a:blip r:embed="rId20"/>
                <a:stretch>
                  <a:fillRect l="-2271" t="-2214" r="-15857" b="-1955"/>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8" name="矩形 97"/>
              <p:cNvSpPr/>
              <p:nvPr/>
            </p:nvSpPr>
            <p:spPr>
              <a:xfrm>
                <a:off x="7442817" y="4003770"/>
                <a:ext cx="696023" cy="707886"/>
              </a:xfrm>
              <a:prstGeom prst="rect">
                <a:avLst/>
              </a:prstGeom>
              <a:noFill/>
            </p:spPr>
            <p:txBody>
              <a:bodyPr wrap="none" lIns="91440" tIns="45720" rIns="91440" bIns="45720">
                <a:spAutoFit/>
              </a:bodyPr>
              <a:lstStyle/>
              <a:p>
                <a:pPr algn="ctr"/>
                <a14:m>
                  <m:oMathPara xmlns:m="http://schemas.openxmlformats.org/officeDocument/2006/math">
                    <m:oMathParaPr>
                      <m:jc m:val="centerGroup"/>
                    </m:oMathParaPr>
                    <m:oMath xmlns:m="http://schemas.openxmlformats.org/officeDocument/2006/math">
                      <m:r>
                        <a:rPr lang="en-US" altLang="zh-CN" sz="40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oMath>
                  </m:oMathPara>
                </a14:m>
                <a:endParaRPr lang="zh-CN" altLang="en-US" sz="4000" b="0" cap="none" spc="0" dirty="0">
                  <a:ln w="0"/>
                  <a:solidFill>
                    <a:schemeClr val="tx1"/>
                  </a:solidFill>
                  <a:effectLst>
                    <a:outerShdw blurRad="38100" dist="19050" dir="2700000" algn="tl" rotWithShape="0">
                      <a:schemeClr val="dk1">
                        <a:alpha val="40000"/>
                      </a:schemeClr>
                    </a:outerShdw>
                  </a:effectLst>
                  <a:latin typeface="+mn-lt"/>
                </a:endParaRPr>
              </a:p>
            </p:txBody>
          </p:sp>
        </mc:Choice>
        <mc:Fallback>
          <p:sp>
            <p:nvSpPr>
              <p:cNvPr id="98" name="矩形 97"/>
              <p:cNvSpPr>
                <a:spLocks noRot="1" noChangeAspect="1" noMove="1" noResize="1" noEditPoints="1" noAdjustHandles="1" noChangeArrowheads="1" noChangeShapeType="1" noTextEdit="1"/>
              </p:cNvSpPr>
              <p:nvPr/>
            </p:nvSpPr>
            <p:spPr>
              <a:xfrm>
                <a:off x="7442817" y="4003770"/>
                <a:ext cx="696023" cy="707886"/>
              </a:xfrm>
              <a:prstGeom prst="rect">
                <a:avLst/>
              </a:prstGeom>
              <a:blipFill rotWithShape="1">
                <a:blip r:embed="rId26"/>
                <a:stretch>
                  <a:fillRect l="-89" t="-13" r="6" b="8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9" name="矩形 98"/>
              <p:cNvSpPr/>
              <p:nvPr/>
            </p:nvSpPr>
            <p:spPr>
              <a:xfrm>
                <a:off x="8229524" y="3687512"/>
                <a:ext cx="304792" cy="304792"/>
              </a:xfrm>
              <a:prstGeom prst="rect">
                <a:avLst/>
              </a:prstGeom>
              <a:solidFill>
                <a:srgbClr val="FFC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m:t>
                          </m:r>
                        </m:e>
                        <m:sub>
                          <m:r>
                            <a:rPr lang="en-US" altLang="zh-CN" b="0" i="1" smtClean="0">
                              <a:solidFill>
                                <a:schemeClr val="tx1"/>
                              </a:solidFill>
                              <a:latin typeface="Cambria Math" panose="02040503050406030204" pitchFamily="18" charset="0"/>
                            </a:rPr>
                            <m:t>2</m:t>
                          </m:r>
                        </m:sub>
                      </m:sSub>
                    </m:oMath>
                  </m:oMathPara>
                </a14:m>
                <a:endParaRPr lang="zh-CN" altLang="en-US" dirty="0">
                  <a:solidFill>
                    <a:schemeClr val="tx1"/>
                  </a:solidFill>
                </a:endParaRPr>
              </a:p>
            </p:txBody>
          </p:sp>
        </mc:Choice>
        <mc:Fallback>
          <p:sp>
            <p:nvSpPr>
              <p:cNvPr id="99" name="矩形 98"/>
              <p:cNvSpPr>
                <a:spLocks noRot="1" noChangeAspect="1" noMove="1" noResize="1" noEditPoints="1" noAdjustHandles="1" noChangeArrowheads="1" noChangeShapeType="1" noTextEdit="1"/>
              </p:cNvSpPr>
              <p:nvPr/>
            </p:nvSpPr>
            <p:spPr>
              <a:xfrm>
                <a:off x="8229524" y="3687512"/>
                <a:ext cx="304792" cy="304792"/>
              </a:xfrm>
              <a:prstGeom prst="rect">
                <a:avLst/>
              </a:prstGeom>
              <a:blipFill rotWithShape="1">
                <a:blip r:embed="rId17"/>
                <a:stretch>
                  <a:fillRect l="-2267" t="-2105" r="-15861" b="-2064"/>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0" name="矩形 99"/>
              <p:cNvSpPr/>
              <p:nvPr/>
            </p:nvSpPr>
            <p:spPr>
              <a:xfrm>
                <a:off x="8229524" y="3991643"/>
                <a:ext cx="304792" cy="304792"/>
              </a:xfrm>
              <a:prstGeom prst="rect">
                <a:avLst/>
              </a:prstGeom>
              <a:solidFill>
                <a:srgbClr val="FFC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m:t>
                          </m:r>
                        </m:e>
                        <m:sub>
                          <m:r>
                            <a:rPr lang="en-US" altLang="zh-CN" b="0" i="1" smtClean="0">
                              <a:solidFill>
                                <a:schemeClr val="tx1"/>
                              </a:solidFill>
                              <a:latin typeface="Cambria Math" panose="02040503050406030204" pitchFamily="18" charset="0"/>
                            </a:rPr>
                            <m:t>3</m:t>
                          </m:r>
                        </m:sub>
                      </m:sSub>
                    </m:oMath>
                  </m:oMathPara>
                </a14:m>
                <a:endParaRPr lang="zh-CN" altLang="en-US" dirty="0">
                  <a:solidFill>
                    <a:schemeClr val="tx1"/>
                  </a:solidFill>
                </a:endParaRPr>
              </a:p>
            </p:txBody>
          </p:sp>
        </mc:Choice>
        <mc:Fallback>
          <p:sp>
            <p:nvSpPr>
              <p:cNvPr id="100" name="矩形 99"/>
              <p:cNvSpPr>
                <a:spLocks noRot="1" noChangeAspect="1" noMove="1" noResize="1" noEditPoints="1" noAdjustHandles="1" noChangeArrowheads="1" noChangeShapeType="1" noTextEdit="1"/>
              </p:cNvSpPr>
              <p:nvPr/>
            </p:nvSpPr>
            <p:spPr>
              <a:xfrm>
                <a:off x="8229524" y="3991643"/>
                <a:ext cx="304792" cy="304792"/>
              </a:xfrm>
              <a:prstGeom prst="rect">
                <a:avLst/>
              </a:prstGeom>
              <a:blipFill rotWithShape="1">
                <a:blip r:embed="rId18"/>
                <a:stretch>
                  <a:fillRect l="-2267" t="-2094" r="-15861" b="-2075"/>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1" name="矩形 100"/>
              <p:cNvSpPr/>
              <p:nvPr/>
            </p:nvSpPr>
            <p:spPr>
              <a:xfrm>
                <a:off x="8229524" y="4290622"/>
                <a:ext cx="304792" cy="304792"/>
              </a:xfrm>
              <a:prstGeom prst="rect">
                <a:avLst/>
              </a:prstGeom>
              <a:solidFill>
                <a:srgbClr val="FFC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m:t>
                          </m:r>
                        </m:e>
                        <m:sub>
                          <m:r>
                            <a:rPr lang="en-US" altLang="zh-CN" b="0" i="1" smtClean="0">
                              <a:solidFill>
                                <a:schemeClr val="tx1"/>
                              </a:solidFill>
                              <a:latin typeface="Cambria Math" panose="02040503050406030204" pitchFamily="18" charset="0"/>
                            </a:rPr>
                            <m:t>5</m:t>
                          </m:r>
                        </m:sub>
                      </m:sSub>
                    </m:oMath>
                  </m:oMathPara>
                </a14:m>
                <a:endParaRPr lang="zh-CN" altLang="en-US" dirty="0">
                  <a:solidFill>
                    <a:schemeClr val="tx1"/>
                  </a:solidFill>
                </a:endParaRPr>
              </a:p>
            </p:txBody>
          </p:sp>
        </mc:Choice>
        <mc:Fallback>
          <p:sp>
            <p:nvSpPr>
              <p:cNvPr id="101" name="矩形 100"/>
              <p:cNvSpPr>
                <a:spLocks noRot="1" noChangeAspect="1" noMove="1" noResize="1" noEditPoints="1" noAdjustHandles="1" noChangeArrowheads="1" noChangeShapeType="1" noTextEdit="1"/>
              </p:cNvSpPr>
              <p:nvPr/>
            </p:nvSpPr>
            <p:spPr>
              <a:xfrm>
                <a:off x="8229524" y="4290622"/>
                <a:ext cx="304792" cy="304792"/>
              </a:xfrm>
              <a:prstGeom prst="rect">
                <a:avLst/>
              </a:prstGeom>
              <a:blipFill rotWithShape="1">
                <a:blip r:embed="rId20"/>
                <a:stretch>
                  <a:fillRect l="-2267" t="-2268" r="-15861" b="-1902"/>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2" name="矩形 101"/>
              <p:cNvSpPr/>
              <p:nvPr/>
            </p:nvSpPr>
            <p:spPr>
              <a:xfrm>
                <a:off x="8229532" y="4590552"/>
                <a:ext cx="304792" cy="304792"/>
              </a:xfrm>
              <a:prstGeom prst="rect">
                <a:avLst/>
              </a:prstGeom>
              <a:solidFill>
                <a:srgbClr val="92D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1</m:t>
                          </m:r>
                        </m:sub>
                      </m:sSub>
                    </m:oMath>
                  </m:oMathPara>
                </a14:m>
                <a:endParaRPr lang="zh-CN" altLang="en-US" dirty="0">
                  <a:solidFill>
                    <a:schemeClr val="tx1"/>
                  </a:solidFill>
                </a:endParaRPr>
              </a:p>
            </p:txBody>
          </p:sp>
        </mc:Choice>
        <mc:Fallback>
          <p:sp>
            <p:nvSpPr>
              <p:cNvPr id="102" name="矩形 101"/>
              <p:cNvSpPr>
                <a:spLocks noRot="1" noChangeAspect="1" noMove="1" noResize="1" noEditPoints="1" noAdjustHandles="1" noChangeArrowheads="1" noChangeShapeType="1" noTextEdit="1"/>
              </p:cNvSpPr>
              <p:nvPr/>
            </p:nvSpPr>
            <p:spPr>
              <a:xfrm>
                <a:off x="8229532" y="4590552"/>
                <a:ext cx="304792" cy="304792"/>
              </a:xfrm>
              <a:prstGeom prst="rect">
                <a:avLst/>
              </a:prstGeom>
              <a:blipFill rotWithShape="1">
                <a:blip r:embed="rId21"/>
                <a:stretch>
                  <a:fillRect l="-2269" t="-2128" r="-8775" b="-2041"/>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3" name="矩形 102"/>
              <p:cNvSpPr/>
              <p:nvPr/>
            </p:nvSpPr>
            <p:spPr>
              <a:xfrm>
                <a:off x="8229528" y="4886089"/>
                <a:ext cx="304792" cy="304792"/>
              </a:xfrm>
              <a:prstGeom prst="rect">
                <a:avLst/>
              </a:prstGeom>
              <a:solidFill>
                <a:srgbClr val="92D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3</m:t>
                          </m:r>
                        </m:sub>
                      </m:sSub>
                    </m:oMath>
                  </m:oMathPara>
                </a14:m>
                <a:endParaRPr lang="zh-CN" altLang="en-US" dirty="0">
                  <a:solidFill>
                    <a:schemeClr val="tx1"/>
                  </a:solidFill>
                </a:endParaRPr>
              </a:p>
            </p:txBody>
          </p:sp>
        </mc:Choice>
        <mc:Fallback>
          <p:sp>
            <p:nvSpPr>
              <p:cNvPr id="103" name="矩形 102"/>
              <p:cNvSpPr>
                <a:spLocks noRot="1" noChangeAspect="1" noMove="1" noResize="1" noEditPoints="1" noAdjustHandles="1" noChangeArrowheads="1" noChangeShapeType="1" noTextEdit="1"/>
              </p:cNvSpPr>
              <p:nvPr/>
            </p:nvSpPr>
            <p:spPr>
              <a:xfrm>
                <a:off x="8229528" y="4886089"/>
                <a:ext cx="304792" cy="304792"/>
              </a:xfrm>
              <a:prstGeom prst="rect">
                <a:avLst/>
              </a:prstGeom>
              <a:blipFill rotWithShape="1">
                <a:blip r:embed="rId23"/>
                <a:stretch>
                  <a:fillRect l="-2268" t="-2214" r="-8776" b="-1955"/>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4" name="矩形 103"/>
              <p:cNvSpPr/>
              <p:nvPr/>
            </p:nvSpPr>
            <p:spPr>
              <a:xfrm>
                <a:off x="3031805" y="4849527"/>
                <a:ext cx="679993" cy="707886"/>
              </a:xfrm>
              <a:prstGeom prst="rect">
                <a:avLst/>
              </a:prstGeom>
              <a:noFill/>
            </p:spPr>
            <p:txBody>
              <a:bodyPr wrap="none" lIns="91440" tIns="45720" rIns="91440" bIns="45720">
                <a:spAutoFit/>
              </a:bodyPr>
              <a:lstStyle/>
              <a:p>
                <a:pPr algn="ctr"/>
                <a14:m>
                  <m:oMathPara xmlns:m="http://schemas.openxmlformats.org/officeDocument/2006/math">
                    <m:oMathParaPr>
                      <m:jc m:val="centerGroup"/>
                    </m:oMathParaPr>
                    <m:oMath xmlns:m="http://schemas.openxmlformats.org/officeDocument/2006/math">
                      <m:r>
                        <a:rPr lang="en-US" altLang="zh-CN" sz="40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oMath>
                  </m:oMathPara>
                </a14:m>
                <a:endParaRPr lang="zh-CN" altLang="en-US" sz="4000" b="0" cap="none" spc="0" dirty="0">
                  <a:ln w="0"/>
                  <a:solidFill>
                    <a:schemeClr val="tx1"/>
                  </a:solidFill>
                  <a:effectLst>
                    <a:outerShdw blurRad="38100" dist="19050" dir="2700000" algn="tl" rotWithShape="0">
                      <a:schemeClr val="dk1">
                        <a:alpha val="40000"/>
                      </a:schemeClr>
                    </a:outerShdw>
                  </a:effectLst>
                  <a:latin typeface="+mn-lt"/>
                </a:endParaRPr>
              </a:p>
            </p:txBody>
          </p:sp>
        </mc:Choice>
        <mc:Fallback>
          <p:sp>
            <p:nvSpPr>
              <p:cNvPr id="104" name="矩形 103"/>
              <p:cNvSpPr>
                <a:spLocks noRot="1" noChangeAspect="1" noMove="1" noResize="1" noEditPoints="1" noAdjustHandles="1" noChangeArrowheads="1" noChangeShapeType="1" noTextEdit="1"/>
              </p:cNvSpPr>
              <p:nvPr/>
            </p:nvSpPr>
            <p:spPr>
              <a:xfrm>
                <a:off x="3031805" y="4849527"/>
                <a:ext cx="679993" cy="707886"/>
              </a:xfrm>
              <a:prstGeom prst="rect">
                <a:avLst/>
              </a:prstGeom>
              <a:blipFill rotWithShape="1">
                <a:blip r:embed="rId24"/>
                <a:stretch>
                  <a:fillRect l="-46" t="-5" r="33" b="7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6" name="矩形 105"/>
              <p:cNvSpPr/>
              <p:nvPr/>
            </p:nvSpPr>
            <p:spPr>
              <a:xfrm>
                <a:off x="5496591" y="5392283"/>
                <a:ext cx="524503" cy="584775"/>
              </a:xfrm>
              <a:prstGeom prst="rect">
                <a:avLst/>
              </a:prstGeom>
              <a:noFill/>
            </p:spPr>
            <p:txBody>
              <a:bodyPr wrap="none" lIns="91440" tIns="45720" rIns="91440" bIns="45720">
                <a:spAutoFit/>
              </a:bodyPr>
              <a:lstStyle/>
              <a:p>
                <a:pPr algn="ctr"/>
                <a:r>
                  <a:rPr lang="en-US" altLang="zh-CN" sz="3200" b="0" i="1" cap="none" spc="0" dirty="0">
                    <a:ln w="0"/>
                    <a:solidFill>
                      <a:schemeClr val="tx1"/>
                    </a:solidFill>
                    <a:effectLst>
                      <a:outerShdw blurRad="38100" dist="19050" dir="2700000" algn="tl" rotWithShape="0">
                        <a:schemeClr val="dk1">
                          <a:alpha val="40000"/>
                        </a:schemeClr>
                      </a:outerShdw>
                    </a:effectLst>
                    <a:latin typeface="+mn-lt"/>
                  </a:rPr>
                  <a:t>B</a:t>
                </a:r>
                <a14:m>
                  <m:oMath xmlns:m="http://schemas.openxmlformats.org/officeDocument/2006/math">
                    <m:r>
                      <m:rPr>
                        <m:nor/>
                      </m:rPr>
                      <a:rPr lang="en-US" altLang="zh-CN" sz="3200" i="1" dirty="0" smtClean="0">
                        <a:solidFill>
                          <a:srgbClr val="2B2B2B"/>
                        </a:solidFill>
                        <a:latin typeface="+mn-lt"/>
                        <a:ea typeface="黑体" panose="02010609060101010101" pitchFamily="49" charset="-122"/>
                      </a:rPr>
                      <m:t>′</m:t>
                    </m:r>
                  </m:oMath>
                </a14:m>
                <a:endParaRPr lang="zh-CN" altLang="en-US" sz="3200" b="0" i="1" cap="none" spc="0" dirty="0">
                  <a:ln w="0"/>
                  <a:solidFill>
                    <a:schemeClr val="tx1"/>
                  </a:solidFill>
                  <a:effectLst>
                    <a:outerShdw blurRad="38100" dist="19050" dir="2700000" algn="tl" rotWithShape="0">
                      <a:schemeClr val="dk1">
                        <a:alpha val="40000"/>
                      </a:schemeClr>
                    </a:outerShdw>
                  </a:effectLst>
                  <a:latin typeface="+mn-lt"/>
                </a:endParaRPr>
              </a:p>
            </p:txBody>
          </p:sp>
        </mc:Choice>
        <mc:Fallback>
          <p:sp>
            <p:nvSpPr>
              <p:cNvPr id="106" name="矩形 105"/>
              <p:cNvSpPr>
                <a:spLocks noRot="1" noChangeAspect="1" noMove="1" noResize="1" noEditPoints="1" noAdjustHandles="1" noChangeArrowheads="1" noChangeShapeType="1" noTextEdit="1"/>
              </p:cNvSpPr>
              <p:nvPr/>
            </p:nvSpPr>
            <p:spPr>
              <a:xfrm>
                <a:off x="5496591" y="5392283"/>
                <a:ext cx="524503" cy="584775"/>
              </a:xfrm>
              <a:prstGeom prst="rect">
                <a:avLst/>
              </a:prstGeom>
              <a:blipFill rotWithShape="1">
                <a:blip r:embed="rId27"/>
                <a:stretch>
                  <a:fillRect l="-6" t="-85" r="-3627" b="75"/>
                </a:stretch>
              </a:blipFill>
            </p:spPr>
            <p:txBody>
              <a:bodyPr/>
              <a:lstStyle/>
              <a:p>
                <a:r>
                  <a:rPr lang="zh-CN" altLang="en-US">
                    <a:noFill/>
                  </a:rPr>
                  <a:t> </a:t>
                </a:r>
              </a:p>
            </p:txBody>
          </p:sp>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05229" y="104775"/>
            <a:ext cx="5372072" cy="685800"/>
          </a:xfrm>
        </p:spPr>
        <p:txBody>
          <a:bodyPr/>
          <a:lstStyle/>
          <a:p>
            <a:r>
              <a:rPr lang="en-US" altLang="zh-CN" sz="2400" dirty="0"/>
              <a:t>R-S</a:t>
            </a:r>
            <a:r>
              <a:rPr lang="zh-CN" altLang="en-US" sz="2400" dirty="0"/>
              <a:t>码的纠删原理</a:t>
            </a:r>
            <a:endParaRPr lang="zh-CN" altLang="en-US" sz="2400" dirty="0"/>
          </a:p>
        </p:txBody>
      </p:sp>
      <p:sp>
        <p:nvSpPr>
          <p:cNvPr id="3" name="内容占位符 2"/>
          <p:cNvSpPr>
            <a:spLocks noGrp="1"/>
          </p:cNvSpPr>
          <p:nvPr>
            <p:ph idx="1"/>
          </p:nvPr>
        </p:nvSpPr>
        <p:spPr/>
        <p:txBody>
          <a:bodyPr/>
          <a:lstStyle/>
          <a:p>
            <a:pPr marL="0" indent="0">
              <a:buNone/>
            </a:pPr>
            <a:r>
              <a:rPr lang="zh-CN" altLang="en-US" dirty="0"/>
              <a:t> </a:t>
            </a:r>
            <a:endParaRPr lang="zh-CN" altLang="en-US" dirty="0"/>
          </a:p>
        </p:txBody>
      </p:sp>
      <mc:AlternateContent xmlns:mc="http://schemas.openxmlformats.org/markup-compatibility/2006">
        <mc:Choice xmlns:a14="http://schemas.microsoft.com/office/drawing/2010/main" Requires="a14">
          <p:sp>
            <p:nvSpPr>
              <p:cNvPr id="5" name="文本框 4"/>
              <p:cNvSpPr txBox="1"/>
              <p:nvPr/>
            </p:nvSpPr>
            <p:spPr>
              <a:xfrm>
                <a:off x="450850" y="1143060"/>
                <a:ext cx="7854852" cy="734240"/>
              </a:xfrm>
              <a:prstGeom prst="rect">
                <a:avLst/>
              </a:prstGeom>
              <a:noFill/>
            </p:spPr>
            <p:txBody>
              <a:bodyPr wrap="square">
                <a:spAutoFit/>
              </a:bodyPr>
              <a:lstStyle/>
              <a:p>
                <a:pPr marL="342900" indent="-342900">
                  <a:buFont typeface="Arial" panose="020B0604020202020204" pitchFamily="34" charset="0"/>
                  <a:buChar char="•"/>
                </a:pPr>
                <a:r>
                  <a:rPr lang="zh-CN" altLang="en-US" sz="2000" dirty="0">
                    <a:solidFill>
                      <a:srgbClr val="2B2B2B"/>
                    </a:solidFill>
                    <a:latin typeface="+mn-lt"/>
                    <a:ea typeface="黑体" panose="02010609060101010101" pitchFamily="49" charset="-122"/>
                  </a:rPr>
                  <a:t>由于</a:t>
                </a:r>
                <a:r>
                  <a:rPr lang="en-US" altLang="zh-CN" sz="2000" i="1" dirty="0">
                    <a:solidFill>
                      <a:srgbClr val="2B2B2B"/>
                    </a:solidFill>
                    <a:latin typeface="+mn-lt"/>
                    <a:ea typeface="黑体" panose="02010609060101010101" pitchFamily="49" charset="-122"/>
                  </a:rPr>
                  <a:t>B' </a:t>
                </a:r>
                <a:r>
                  <a:rPr lang="zh-CN" altLang="en-US" sz="2000" dirty="0">
                    <a:solidFill>
                      <a:srgbClr val="2B2B2B"/>
                    </a:solidFill>
                    <a:latin typeface="+mn-lt"/>
                    <a:ea typeface="黑体" panose="02010609060101010101" pitchFamily="49" charset="-122"/>
                  </a:rPr>
                  <a:t>是可逆的，记</a:t>
                </a:r>
                <a:r>
                  <a:rPr lang="en-US" altLang="zh-CN" sz="2000" i="1" dirty="0">
                    <a:solidFill>
                      <a:srgbClr val="2B2B2B"/>
                    </a:solidFill>
                    <a:latin typeface="+mn-lt"/>
                    <a:ea typeface="黑体" panose="02010609060101010101" pitchFamily="49" charset="-122"/>
                  </a:rPr>
                  <a:t>B'</a:t>
                </a:r>
                <a:r>
                  <a:rPr lang="zh-CN" altLang="en-US" sz="2000" dirty="0">
                    <a:solidFill>
                      <a:srgbClr val="2B2B2B"/>
                    </a:solidFill>
                    <a:latin typeface="+mn-lt"/>
                    <a:ea typeface="黑体" panose="02010609060101010101" pitchFamily="49" charset="-122"/>
                  </a:rPr>
                  <a:t>的逆矩阵为 </a:t>
                </a:r>
                <a14:m>
                  <m:oMath xmlns:m="http://schemas.openxmlformats.org/officeDocument/2006/math">
                    <m:sSup>
                      <m:sSupPr>
                        <m:ctrlPr>
                          <a:rPr lang="en-US" altLang="zh-CN" sz="2000" i="1" smtClean="0">
                            <a:solidFill>
                              <a:srgbClr val="2B2B2B"/>
                            </a:solidFill>
                            <a:latin typeface="Cambria Math" panose="02040503050406030204" pitchFamily="18" charset="0"/>
                            <a:ea typeface="黑体" panose="02010609060101010101" pitchFamily="49" charset="-122"/>
                          </a:rPr>
                        </m:ctrlPr>
                      </m:sSupPr>
                      <m:e>
                        <m:r>
                          <m:rPr>
                            <m:nor/>
                          </m:rPr>
                          <a:rPr lang="en-US" altLang="zh-CN" sz="2000" b="0" smtClean="0">
                            <a:solidFill>
                              <a:srgbClr val="2B2B2B"/>
                            </a:solidFill>
                            <a:latin typeface="+mn-lt"/>
                            <a:ea typeface="黑体" panose="02010609060101010101" pitchFamily="49" charset="-122"/>
                          </a:rPr>
                          <m:t>(</m:t>
                        </m:r>
                        <m:r>
                          <m:rPr>
                            <m:nor/>
                          </m:rPr>
                          <a:rPr lang="en-US" altLang="zh-CN" sz="2000" i="1" dirty="0">
                            <a:solidFill>
                              <a:srgbClr val="2B2B2B"/>
                            </a:solidFill>
                            <a:latin typeface="+mn-lt"/>
                            <a:ea typeface="黑体" panose="02010609060101010101" pitchFamily="49" charset="-122"/>
                          </a:rPr>
                          <m:t>B</m:t>
                        </m:r>
                        <m:r>
                          <m:rPr>
                            <m:nor/>
                          </m:rPr>
                          <a:rPr lang="en-US" altLang="zh-CN" sz="2000" i="1" dirty="0">
                            <a:solidFill>
                              <a:srgbClr val="2B2B2B"/>
                            </a:solidFill>
                            <a:latin typeface="+mn-lt"/>
                            <a:ea typeface="黑体" panose="02010609060101010101" pitchFamily="49" charset="-122"/>
                          </a:rPr>
                          <m:t>′</m:t>
                        </m:r>
                        <m:r>
                          <a:rPr lang="en-US" altLang="zh-CN" sz="2000" b="0" i="1" dirty="0" smtClean="0">
                            <a:solidFill>
                              <a:srgbClr val="2B2B2B"/>
                            </a:solidFill>
                            <a:latin typeface="Cambria Math" panose="02040503050406030204" pitchFamily="18" charset="0"/>
                            <a:ea typeface="黑体" panose="02010609060101010101" pitchFamily="49" charset="-122"/>
                          </a:rPr>
                          <m:t>)</m:t>
                        </m:r>
                      </m:e>
                      <m:sup>
                        <m:r>
                          <a:rPr lang="en-US" altLang="zh-CN" sz="2000" b="0" i="1" smtClean="0">
                            <a:solidFill>
                              <a:srgbClr val="2B2B2B"/>
                            </a:solidFill>
                            <a:latin typeface="Cambria Math" panose="02040503050406030204" pitchFamily="18" charset="0"/>
                            <a:ea typeface="黑体" panose="02010609060101010101" pitchFamily="49" charset="-122"/>
                          </a:rPr>
                          <m:t> −</m:t>
                        </m:r>
                        <m:r>
                          <a:rPr lang="en-US" altLang="zh-CN" sz="2000" b="0" i="1" smtClean="0">
                            <a:solidFill>
                              <a:srgbClr val="2B2B2B"/>
                            </a:solidFill>
                            <a:latin typeface="Cambria Math" panose="02040503050406030204" pitchFamily="18" charset="0"/>
                            <a:ea typeface="黑体" panose="02010609060101010101" pitchFamily="49" charset="-122"/>
                          </a:rPr>
                          <m:t>1</m:t>
                        </m:r>
                      </m:sup>
                    </m:sSup>
                  </m:oMath>
                </a14:m>
                <a:r>
                  <a:rPr lang="zh-CN" altLang="en-US" sz="2000" dirty="0">
                    <a:solidFill>
                      <a:srgbClr val="2B2B2B"/>
                    </a:solidFill>
                    <a:latin typeface="+mn-lt"/>
                    <a:ea typeface="黑体" panose="02010609060101010101" pitchFamily="49" charset="-122"/>
                  </a:rPr>
                  <a:t>，则</a:t>
                </a:r>
                <a:r>
                  <a:rPr lang="en-US" altLang="zh-CN" sz="2000" i="1" dirty="0">
                    <a:solidFill>
                      <a:srgbClr val="2B2B2B"/>
                    </a:solidFill>
                    <a:latin typeface="+mn-lt"/>
                    <a:ea typeface="黑体" panose="02010609060101010101" pitchFamily="49" charset="-122"/>
                  </a:rPr>
                  <a:t>B' </a:t>
                </a:r>
                <a:r>
                  <a:rPr lang="en-US" altLang="zh-CN" sz="2000" dirty="0">
                    <a:solidFill>
                      <a:srgbClr val="2B2B2B"/>
                    </a:solidFill>
                    <a:latin typeface="+mn-lt"/>
                    <a:ea typeface="黑体" panose="02010609060101010101" pitchFamily="49" charset="-122"/>
                  </a:rPr>
                  <a:t>* </a:t>
                </a:r>
                <a14:m>
                  <m:oMath xmlns:m="http://schemas.openxmlformats.org/officeDocument/2006/math">
                    <m:sSup>
                      <m:sSupPr>
                        <m:ctrlPr>
                          <a:rPr lang="en-US" altLang="zh-CN" sz="2000" i="1">
                            <a:solidFill>
                              <a:srgbClr val="2B2B2B"/>
                            </a:solidFill>
                            <a:latin typeface="Cambria Math" panose="02040503050406030204" pitchFamily="18" charset="0"/>
                            <a:ea typeface="黑体" panose="02010609060101010101" pitchFamily="49" charset="-122"/>
                          </a:rPr>
                        </m:ctrlPr>
                      </m:sSupPr>
                      <m:e>
                        <m:r>
                          <m:rPr>
                            <m:nor/>
                          </m:rPr>
                          <a:rPr lang="en-US" altLang="zh-CN" sz="2000">
                            <a:solidFill>
                              <a:srgbClr val="2B2B2B"/>
                            </a:solidFill>
                            <a:latin typeface="+mn-lt"/>
                            <a:ea typeface="黑体" panose="02010609060101010101" pitchFamily="49" charset="-122"/>
                          </a:rPr>
                          <m:t>(</m:t>
                        </m:r>
                        <m:r>
                          <m:rPr>
                            <m:nor/>
                          </m:rPr>
                          <a:rPr lang="en-US" altLang="zh-CN" sz="2000" i="1" dirty="0">
                            <a:solidFill>
                              <a:srgbClr val="2B2B2B"/>
                            </a:solidFill>
                            <a:latin typeface="+mn-lt"/>
                            <a:ea typeface="黑体" panose="02010609060101010101" pitchFamily="49" charset="-122"/>
                          </a:rPr>
                          <m:t>B</m:t>
                        </m:r>
                        <m:r>
                          <m:rPr>
                            <m:nor/>
                          </m:rPr>
                          <a:rPr lang="en-US" altLang="zh-CN" sz="2000" i="1" dirty="0">
                            <a:solidFill>
                              <a:srgbClr val="2B2B2B"/>
                            </a:solidFill>
                            <a:latin typeface="+mn-lt"/>
                            <a:ea typeface="黑体" panose="02010609060101010101" pitchFamily="49" charset="-122"/>
                          </a:rPr>
                          <m:t>′</m:t>
                        </m:r>
                        <m:r>
                          <a:rPr lang="en-US" altLang="zh-CN" sz="2000" i="1" dirty="0">
                            <a:solidFill>
                              <a:srgbClr val="2B2B2B"/>
                            </a:solidFill>
                            <a:latin typeface="Cambria Math" panose="02040503050406030204" pitchFamily="18" charset="0"/>
                            <a:ea typeface="黑体" panose="02010609060101010101" pitchFamily="49" charset="-122"/>
                          </a:rPr>
                          <m:t>)</m:t>
                        </m:r>
                      </m:e>
                      <m:sup>
                        <m:r>
                          <a:rPr lang="en-US" altLang="zh-CN" sz="2000" i="1">
                            <a:solidFill>
                              <a:srgbClr val="2B2B2B"/>
                            </a:solidFill>
                            <a:latin typeface="Cambria Math" panose="02040503050406030204" pitchFamily="18" charset="0"/>
                            <a:ea typeface="黑体" panose="02010609060101010101" pitchFamily="49" charset="-122"/>
                          </a:rPr>
                          <m:t> −</m:t>
                        </m:r>
                        <m:r>
                          <a:rPr lang="en-US" altLang="zh-CN" sz="2000" i="1">
                            <a:solidFill>
                              <a:srgbClr val="2B2B2B"/>
                            </a:solidFill>
                            <a:latin typeface="Cambria Math" panose="02040503050406030204" pitchFamily="18" charset="0"/>
                            <a:ea typeface="黑体" panose="02010609060101010101" pitchFamily="49" charset="-122"/>
                          </a:rPr>
                          <m:t>1</m:t>
                        </m:r>
                      </m:sup>
                    </m:sSup>
                    <m:r>
                      <a:rPr lang="en-US" altLang="zh-CN" sz="2000" i="1">
                        <a:solidFill>
                          <a:srgbClr val="2B2B2B"/>
                        </a:solidFill>
                        <a:latin typeface="Cambria Math" panose="02040503050406030204" pitchFamily="18" charset="0"/>
                        <a:ea typeface="黑体" panose="02010609060101010101" pitchFamily="49" charset="-122"/>
                      </a:rPr>
                      <m:t> </m:t>
                    </m:r>
                  </m:oMath>
                </a14:m>
                <a:r>
                  <a:rPr lang="en-US" altLang="zh-CN" sz="2000" dirty="0">
                    <a:solidFill>
                      <a:srgbClr val="2B2B2B"/>
                    </a:solidFill>
                    <a:latin typeface="+mn-lt"/>
                    <a:ea typeface="黑体" panose="02010609060101010101" pitchFamily="49" charset="-122"/>
                  </a:rPr>
                  <a:t>= </a:t>
                </a:r>
                <a:r>
                  <a:rPr lang="en-US" altLang="zh-CN" sz="2000" i="1" dirty="0">
                    <a:solidFill>
                      <a:srgbClr val="2B2B2B"/>
                    </a:solidFill>
                    <a:latin typeface="+mn-lt"/>
                    <a:ea typeface="黑体" panose="02010609060101010101" pitchFamily="49" charset="-122"/>
                  </a:rPr>
                  <a:t>I </a:t>
                </a:r>
                <a:r>
                  <a:rPr lang="zh-CN" altLang="en-US" sz="2000" dirty="0">
                    <a:solidFill>
                      <a:srgbClr val="2B2B2B"/>
                    </a:solidFill>
                    <a:latin typeface="+mn-lt"/>
                    <a:ea typeface="黑体" panose="02010609060101010101" pitchFamily="49" charset="-122"/>
                  </a:rPr>
                  <a:t>单位矩阵。两边左乘</a:t>
                </a:r>
                <a:r>
                  <a:rPr lang="en-US" altLang="zh-CN" sz="2000" i="1" dirty="0">
                    <a:solidFill>
                      <a:srgbClr val="2B2B2B"/>
                    </a:solidFill>
                    <a:latin typeface="+mn-lt"/>
                    <a:ea typeface="黑体" panose="02010609060101010101" pitchFamily="49" charset="-122"/>
                  </a:rPr>
                  <a:t>B'</a:t>
                </a:r>
                <a:r>
                  <a:rPr lang="en-US" altLang="zh-CN" sz="2000" dirty="0">
                    <a:solidFill>
                      <a:srgbClr val="2B2B2B"/>
                    </a:solidFill>
                    <a:latin typeface="+mn-lt"/>
                    <a:ea typeface="黑体" panose="02010609060101010101" pitchFamily="49" charset="-122"/>
                  </a:rPr>
                  <a:t> </a:t>
                </a:r>
                <a:r>
                  <a:rPr lang="zh-CN" altLang="en-US" sz="2000" dirty="0">
                    <a:solidFill>
                      <a:srgbClr val="2B2B2B"/>
                    </a:solidFill>
                    <a:latin typeface="+mn-lt"/>
                    <a:ea typeface="黑体" panose="02010609060101010101" pitchFamily="49" charset="-122"/>
                  </a:rPr>
                  <a:t>逆矩阵。</a:t>
                </a:r>
                <a:endParaRPr lang="zh-CN" altLang="en-US" sz="2000" dirty="0">
                  <a:solidFill>
                    <a:srgbClr val="2B2B2B"/>
                  </a:solidFill>
                  <a:latin typeface="+mn-lt"/>
                  <a:ea typeface="黑体" panose="02010609060101010101" pitchFamily="49" charset="-122"/>
                </a:endParaRPr>
              </a:p>
            </p:txBody>
          </p:sp>
        </mc:Choice>
        <mc:Fallback>
          <p:sp>
            <p:nvSpPr>
              <p:cNvPr id="5" name="文本框 4"/>
              <p:cNvSpPr txBox="1">
                <a:spLocks noRot="1" noChangeAspect="1" noMove="1" noResize="1" noEditPoints="1" noAdjustHandles="1" noChangeArrowheads="1" noChangeShapeType="1" noTextEdit="1"/>
              </p:cNvSpPr>
              <p:nvPr/>
            </p:nvSpPr>
            <p:spPr>
              <a:xfrm>
                <a:off x="450850" y="1143060"/>
                <a:ext cx="7854852" cy="734240"/>
              </a:xfrm>
              <a:prstGeom prst="rect">
                <a:avLst/>
              </a:prstGeom>
              <a:blipFill rotWithShape="1">
                <a:blip r:embed="rId1"/>
                <a:stretch>
                  <a:fillRect t="-8" r="7" b="33"/>
                </a:stretch>
              </a:blipFill>
            </p:spPr>
            <p:txBody>
              <a:bodyPr/>
              <a:lstStyle/>
              <a:p>
                <a:r>
                  <a:rPr lang="zh-CN" altLang="en-US">
                    <a:noFill/>
                  </a:rPr>
                  <a:t> </a:t>
                </a:r>
              </a:p>
            </p:txBody>
          </p:sp>
        </mc:Fallback>
      </mc:AlternateContent>
      <p:sp>
        <p:nvSpPr>
          <p:cNvPr id="6" name="矩形 5"/>
          <p:cNvSpPr/>
          <p:nvPr/>
        </p:nvSpPr>
        <p:spPr>
          <a:xfrm>
            <a:off x="2752727" y="2850318"/>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7" name="矩形 6"/>
          <p:cNvSpPr/>
          <p:nvPr/>
        </p:nvSpPr>
        <p:spPr>
          <a:xfrm>
            <a:off x="3057523" y="2850318"/>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8" name="矩形 7"/>
          <p:cNvSpPr/>
          <p:nvPr/>
        </p:nvSpPr>
        <p:spPr>
          <a:xfrm>
            <a:off x="3362319" y="2850318"/>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9" name="矩形 8"/>
          <p:cNvSpPr/>
          <p:nvPr/>
        </p:nvSpPr>
        <p:spPr>
          <a:xfrm>
            <a:off x="3667115" y="2850318"/>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10" name="矩形 9"/>
          <p:cNvSpPr/>
          <p:nvPr/>
        </p:nvSpPr>
        <p:spPr>
          <a:xfrm>
            <a:off x="3971911" y="2850318"/>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11" name="矩形 10"/>
          <p:cNvSpPr/>
          <p:nvPr/>
        </p:nvSpPr>
        <p:spPr>
          <a:xfrm>
            <a:off x="541809" y="4056156"/>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12" name="矩形 11"/>
          <p:cNvSpPr/>
          <p:nvPr/>
        </p:nvSpPr>
        <p:spPr>
          <a:xfrm>
            <a:off x="846605" y="4056156"/>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13" name="矩形 12"/>
          <p:cNvSpPr/>
          <p:nvPr/>
        </p:nvSpPr>
        <p:spPr>
          <a:xfrm>
            <a:off x="1151401" y="4056156"/>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14" name="矩形 13"/>
          <p:cNvSpPr/>
          <p:nvPr/>
        </p:nvSpPr>
        <p:spPr>
          <a:xfrm>
            <a:off x="1456197" y="4056156"/>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15" name="矩形 14"/>
          <p:cNvSpPr/>
          <p:nvPr/>
        </p:nvSpPr>
        <p:spPr>
          <a:xfrm>
            <a:off x="1760993" y="4056156"/>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16" name="矩形 15"/>
          <p:cNvSpPr/>
          <p:nvPr/>
        </p:nvSpPr>
        <p:spPr>
          <a:xfrm>
            <a:off x="2752743" y="3449328"/>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17" name="矩形 16"/>
          <p:cNvSpPr/>
          <p:nvPr/>
        </p:nvSpPr>
        <p:spPr>
          <a:xfrm>
            <a:off x="3057539" y="3449328"/>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18" name="矩形 17"/>
          <p:cNvSpPr/>
          <p:nvPr/>
        </p:nvSpPr>
        <p:spPr>
          <a:xfrm>
            <a:off x="3362335" y="3449328"/>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19" name="矩形 18"/>
          <p:cNvSpPr/>
          <p:nvPr/>
        </p:nvSpPr>
        <p:spPr>
          <a:xfrm>
            <a:off x="3667131" y="3449328"/>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20" name="矩形 19"/>
          <p:cNvSpPr/>
          <p:nvPr/>
        </p:nvSpPr>
        <p:spPr>
          <a:xfrm>
            <a:off x="3971927" y="3449328"/>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mc:AlternateContent xmlns:mc="http://schemas.openxmlformats.org/markup-compatibility/2006">
        <mc:Choice xmlns:a14="http://schemas.microsoft.com/office/drawing/2010/main" Requires="a14">
          <p:sp>
            <p:nvSpPr>
              <p:cNvPr id="21" name="矩形 20"/>
              <p:cNvSpPr/>
              <p:nvPr/>
            </p:nvSpPr>
            <p:spPr>
              <a:xfrm>
                <a:off x="3057535" y="3753431"/>
                <a:ext cx="304792" cy="304792"/>
              </a:xfrm>
              <a:prstGeom prst="rect">
                <a:avLst/>
              </a:prstGeom>
              <a:solidFill>
                <a:srgbClr val="FFFF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𝐵</m:t>
                          </m:r>
                        </m:e>
                        <m:sub>
                          <m:r>
                            <a:rPr lang="en-US" altLang="zh-CN" sz="1400" b="0" i="1" smtClean="0">
                              <a:solidFill>
                                <a:schemeClr val="tx1"/>
                              </a:solidFill>
                              <a:latin typeface="Cambria Math" panose="02040503050406030204" pitchFamily="18" charset="0"/>
                            </a:rPr>
                            <m:t>12</m:t>
                          </m:r>
                        </m:sub>
                      </m:sSub>
                    </m:oMath>
                  </m:oMathPara>
                </a14:m>
                <a:endParaRPr lang="zh-CN" altLang="en-US" sz="1400" dirty="0">
                  <a:solidFill>
                    <a:schemeClr val="tx1"/>
                  </a:solidFill>
                </a:endParaRPr>
              </a:p>
            </p:txBody>
          </p:sp>
        </mc:Choice>
        <mc:Fallback>
          <p:sp>
            <p:nvSpPr>
              <p:cNvPr id="21" name="矩形 20"/>
              <p:cNvSpPr>
                <a:spLocks noRot="1" noChangeAspect="1" noMove="1" noResize="1" noEditPoints="1" noAdjustHandles="1" noChangeArrowheads="1" noChangeShapeType="1" noTextEdit="1"/>
              </p:cNvSpPr>
              <p:nvPr/>
            </p:nvSpPr>
            <p:spPr>
              <a:xfrm>
                <a:off x="3057535" y="3753431"/>
                <a:ext cx="304792" cy="304792"/>
              </a:xfrm>
              <a:prstGeom prst="rect">
                <a:avLst/>
              </a:prstGeom>
              <a:blipFill rotWithShape="1">
                <a:blip r:embed="rId2"/>
                <a:stretch>
                  <a:fillRect l="-2087" t="-2274" r="-18958" b="-1895"/>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矩形 21"/>
              <p:cNvSpPr/>
              <p:nvPr/>
            </p:nvSpPr>
            <p:spPr>
              <a:xfrm>
                <a:off x="3362331" y="3753431"/>
                <a:ext cx="304792" cy="304792"/>
              </a:xfrm>
              <a:prstGeom prst="rect">
                <a:avLst/>
              </a:prstGeom>
              <a:solidFill>
                <a:srgbClr val="FFFF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𝐵</m:t>
                          </m:r>
                        </m:e>
                        <m:sub>
                          <m:r>
                            <a:rPr lang="en-US" altLang="zh-CN" sz="1400" b="0" i="1" smtClean="0">
                              <a:solidFill>
                                <a:schemeClr val="tx1"/>
                              </a:solidFill>
                              <a:latin typeface="Cambria Math" panose="02040503050406030204" pitchFamily="18" charset="0"/>
                            </a:rPr>
                            <m:t>13</m:t>
                          </m:r>
                        </m:sub>
                      </m:sSub>
                    </m:oMath>
                  </m:oMathPara>
                </a14:m>
                <a:endParaRPr lang="zh-CN" altLang="en-US" sz="1400" i="1" dirty="0">
                  <a:solidFill>
                    <a:schemeClr val="tx1"/>
                  </a:solidFill>
                  <a:latin typeface="Cambria Math" panose="02040503050406030204" pitchFamily="18" charset="0"/>
                </a:endParaRPr>
              </a:p>
            </p:txBody>
          </p:sp>
        </mc:Choice>
        <mc:Fallback>
          <p:sp>
            <p:nvSpPr>
              <p:cNvPr id="22" name="矩形 21"/>
              <p:cNvSpPr>
                <a:spLocks noRot="1" noChangeAspect="1" noMove="1" noResize="1" noEditPoints="1" noAdjustHandles="1" noChangeArrowheads="1" noChangeShapeType="1" noTextEdit="1"/>
              </p:cNvSpPr>
              <p:nvPr/>
            </p:nvSpPr>
            <p:spPr>
              <a:xfrm>
                <a:off x="3362331" y="3753431"/>
                <a:ext cx="304792" cy="304792"/>
              </a:xfrm>
              <a:prstGeom prst="rect">
                <a:avLst/>
              </a:prstGeom>
              <a:blipFill rotWithShape="1">
                <a:blip r:embed="rId3"/>
                <a:stretch>
                  <a:fillRect l="-2085" t="-2274" r="-18959" b="-1895"/>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矩形 22"/>
              <p:cNvSpPr/>
              <p:nvPr/>
            </p:nvSpPr>
            <p:spPr>
              <a:xfrm>
                <a:off x="3667127" y="3753431"/>
                <a:ext cx="304792" cy="304792"/>
              </a:xfrm>
              <a:prstGeom prst="rect">
                <a:avLst/>
              </a:prstGeom>
              <a:solidFill>
                <a:srgbClr val="FFFF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𝐵</m:t>
                          </m:r>
                        </m:e>
                        <m:sub>
                          <m:r>
                            <a:rPr lang="en-US" altLang="zh-CN" sz="1400" b="0" i="1" smtClean="0">
                              <a:solidFill>
                                <a:schemeClr val="tx1"/>
                              </a:solidFill>
                              <a:latin typeface="Cambria Math" panose="02040503050406030204" pitchFamily="18" charset="0"/>
                            </a:rPr>
                            <m:t>14</m:t>
                          </m:r>
                        </m:sub>
                      </m:sSub>
                    </m:oMath>
                  </m:oMathPara>
                </a14:m>
                <a:endParaRPr lang="zh-CN" altLang="en-US" sz="1400" dirty="0">
                  <a:solidFill>
                    <a:schemeClr val="tx1"/>
                  </a:solidFill>
                </a:endParaRPr>
              </a:p>
            </p:txBody>
          </p:sp>
        </mc:Choice>
        <mc:Fallback>
          <p:sp>
            <p:nvSpPr>
              <p:cNvPr id="23" name="矩形 22"/>
              <p:cNvSpPr>
                <a:spLocks noRot="1" noChangeAspect="1" noMove="1" noResize="1" noEditPoints="1" noAdjustHandles="1" noChangeArrowheads="1" noChangeShapeType="1" noTextEdit="1"/>
              </p:cNvSpPr>
              <p:nvPr/>
            </p:nvSpPr>
            <p:spPr>
              <a:xfrm>
                <a:off x="3667127" y="3753431"/>
                <a:ext cx="304792" cy="304792"/>
              </a:xfrm>
              <a:prstGeom prst="rect">
                <a:avLst/>
              </a:prstGeom>
              <a:blipFill rotWithShape="1">
                <a:blip r:embed="rId4"/>
                <a:stretch>
                  <a:fillRect l="-2084" t="-2274" r="-18961" b="-1895"/>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矩形 23"/>
              <p:cNvSpPr/>
              <p:nvPr/>
            </p:nvSpPr>
            <p:spPr>
              <a:xfrm>
                <a:off x="3971923" y="3753431"/>
                <a:ext cx="304792" cy="304792"/>
              </a:xfrm>
              <a:prstGeom prst="rect">
                <a:avLst/>
              </a:prstGeom>
              <a:solidFill>
                <a:srgbClr val="FFFF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𝐵</m:t>
                          </m:r>
                        </m:e>
                        <m:sub>
                          <m:r>
                            <a:rPr lang="en-US" altLang="zh-CN" sz="1400" b="0" i="1" smtClean="0">
                              <a:solidFill>
                                <a:schemeClr val="tx1"/>
                              </a:solidFill>
                              <a:latin typeface="Cambria Math" panose="02040503050406030204" pitchFamily="18" charset="0"/>
                            </a:rPr>
                            <m:t>15</m:t>
                          </m:r>
                        </m:sub>
                      </m:sSub>
                    </m:oMath>
                  </m:oMathPara>
                </a14:m>
                <a:endParaRPr lang="zh-CN" altLang="en-US" sz="1400" dirty="0">
                  <a:solidFill>
                    <a:schemeClr val="tx1"/>
                  </a:solidFill>
                </a:endParaRPr>
              </a:p>
            </p:txBody>
          </p:sp>
        </mc:Choice>
        <mc:Fallback>
          <p:sp>
            <p:nvSpPr>
              <p:cNvPr id="24" name="矩形 23"/>
              <p:cNvSpPr>
                <a:spLocks noRot="1" noChangeAspect="1" noMove="1" noResize="1" noEditPoints="1" noAdjustHandles="1" noChangeArrowheads="1" noChangeShapeType="1" noTextEdit="1"/>
              </p:cNvSpPr>
              <p:nvPr/>
            </p:nvSpPr>
            <p:spPr>
              <a:xfrm>
                <a:off x="3971923" y="3753431"/>
                <a:ext cx="304792" cy="304792"/>
              </a:xfrm>
              <a:prstGeom prst="rect">
                <a:avLst/>
              </a:prstGeom>
              <a:blipFill rotWithShape="1">
                <a:blip r:embed="rId5"/>
                <a:stretch>
                  <a:fillRect l="-2291" t="-2274" r="-18754" b="-1895"/>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矩形 24"/>
              <p:cNvSpPr/>
              <p:nvPr/>
            </p:nvSpPr>
            <p:spPr>
              <a:xfrm>
                <a:off x="2752763" y="3752053"/>
                <a:ext cx="304792" cy="304792"/>
              </a:xfrm>
              <a:prstGeom prst="rect">
                <a:avLst/>
              </a:prstGeom>
              <a:solidFill>
                <a:srgbClr val="FFFF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𝐵</m:t>
                          </m:r>
                        </m:e>
                        <m:sub>
                          <m:r>
                            <a:rPr lang="en-US" altLang="zh-CN" sz="1400" b="0" i="1" smtClean="0">
                              <a:solidFill>
                                <a:schemeClr val="tx1"/>
                              </a:solidFill>
                              <a:latin typeface="Cambria Math" panose="02040503050406030204" pitchFamily="18" charset="0"/>
                            </a:rPr>
                            <m:t>11</m:t>
                          </m:r>
                        </m:sub>
                      </m:sSub>
                    </m:oMath>
                  </m:oMathPara>
                </a14:m>
                <a:endParaRPr lang="zh-CN" altLang="en-US" sz="1400" dirty="0">
                  <a:solidFill>
                    <a:schemeClr val="tx1"/>
                  </a:solidFill>
                </a:endParaRPr>
              </a:p>
            </p:txBody>
          </p:sp>
        </mc:Choice>
        <mc:Fallback>
          <p:sp>
            <p:nvSpPr>
              <p:cNvPr id="25" name="矩形 24"/>
              <p:cNvSpPr>
                <a:spLocks noRot="1" noChangeAspect="1" noMove="1" noResize="1" noEditPoints="1" noAdjustHandles="1" noChangeArrowheads="1" noChangeShapeType="1" noTextEdit="1"/>
              </p:cNvSpPr>
              <p:nvPr/>
            </p:nvSpPr>
            <p:spPr>
              <a:xfrm>
                <a:off x="2752763" y="3752053"/>
                <a:ext cx="304792" cy="304792"/>
              </a:xfrm>
              <a:prstGeom prst="rect">
                <a:avLst/>
              </a:prstGeom>
              <a:blipFill rotWithShape="1">
                <a:blip r:embed="rId6"/>
                <a:stretch>
                  <a:fillRect l="-2096" t="-2239" r="-18949" b="-1931"/>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矩形 25"/>
              <p:cNvSpPr/>
              <p:nvPr/>
            </p:nvSpPr>
            <p:spPr>
              <a:xfrm>
                <a:off x="2752735" y="4056156"/>
                <a:ext cx="304792" cy="304792"/>
              </a:xfrm>
              <a:prstGeom prst="rect">
                <a:avLst/>
              </a:prstGeom>
              <a:solidFill>
                <a:srgbClr val="FFFF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i="1" smtClean="0">
                              <a:solidFill>
                                <a:schemeClr val="tx1"/>
                              </a:solidFill>
                              <a:latin typeface="Cambria Math" panose="02040503050406030204" pitchFamily="18" charset="0"/>
                            </a:rPr>
                            <m:t>𝐵</m:t>
                          </m:r>
                        </m:e>
                        <m:sub>
                          <m:r>
                            <a:rPr lang="en-US" altLang="zh-CN" sz="1400" b="0" i="1" smtClean="0">
                              <a:solidFill>
                                <a:schemeClr val="tx1"/>
                              </a:solidFill>
                              <a:latin typeface="Cambria Math" panose="02040503050406030204" pitchFamily="18" charset="0"/>
                            </a:rPr>
                            <m:t>3</m:t>
                          </m:r>
                          <m:r>
                            <a:rPr lang="en-US" altLang="zh-CN" sz="1400" i="1" smtClean="0">
                              <a:solidFill>
                                <a:schemeClr val="tx1"/>
                              </a:solidFill>
                              <a:latin typeface="Cambria Math" panose="02040503050406030204" pitchFamily="18" charset="0"/>
                            </a:rPr>
                            <m:t>1</m:t>
                          </m:r>
                        </m:sub>
                      </m:sSub>
                    </m:oMath>
                  </m:oMathPara>
                </a14:m>
                <a:endParaRPr lang="zh-CN" altLang="en-US" sz="1400" dirty="0">
                  <a:solidFill>
                    <a:schemeClr val="tx1"/>
                  </a:solidFill>
                </a:endParaRPr>
              </a:p>
            </p:txBody>
          </p:sp>
        </mc:Choice>
        <mc:Fallback>
          <p:sp>
            <p:nvSpPr>
              <p:cNvPr id="26" name="矩形 25"/>
              <p:cNvSpPr>
                <a:spLocks noRot="1" noChangeAspect="1" noMove="1" noResize="1" noEditPoints="1" noAdjustHandles="1" noChangeArrowheads="1" noChangeShapeType="1" noTextEdit="1"/>
              </p:cNvSpPr>
              <p:nvPr/>
            </p:nvSpPr>
            <p:spPr>
              <a:xfrm>
                <a:off x="2752735" y="4056156"/>
                <a:ext cx="304792" cy="304792"/>
              </a:xfrm>
              <a:prstGeom prst="rect">
                <a:avLst/>
              </a:prstGeom>
              <a:blipFill rotWithShape="1">
                <a:blip r:embed="rId7"/>
                <a:stretch>
                  <a:fillRect l="-2087" t="-2218" r="-18958" b="-1951"/>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矩形 26"/>
              <p:cNvSpPr/>
              <p:nvPr/>
            </p:nvSpPr>
            <p:spPr>
              <a:xfrm>
                <a:off x="3057531" y="4056156"/>
                <a:ext cx="304792" cy="304792"/>
              </a:xfrm>
              <a:prstGeom prst="rect">
                <a:avLst/>
              </a:prstGeom>
              <a:solidFill>
                <a:srgbClr val="FFFF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i="1" smtClean="0">
                              <a:solidFill>
                                <a:schemeClr val="tx1"/>
                              </a:solidFill>
                              <a:latin typeface="Cambria Math" panose="02040503050406030204" pitchFamily="18" charset="0"/>
                            </a:rPr>
                            <m:t>𝐵</m:t>
                          </m:r>
                        </m:e>
                        <m:sub>
                          <m:r>
                            <a:rPr lang="en-US" altLang="zh-CN" sz="1400" b="0" i="1" smtClean="0">
                              <a:solidFill>
                                <a:schemeClr val="tx1"/>
                              </a:solidFill>
                              <a:latin typeface="Cambria Math" panose="02040503050406030204" pitchFamily="18" charset="0"/>
                            </a:rPr>
                            <m:t>32</m:t>
                          </m:r>
                        </m:sub>
                      </m:sSub>
                    </m:oMath>
                  </m:oMathPara>
                </a14:m>
                <a:endParaRPr lang="zh-CN" altLang="en-US" sz="1400" dirty="0">
                  <a:solidFill>
                    <a:schemeClr val="tx1"/>
                  </a:solidFill>
                </a:endParaRPr>
              </a:p>
            </p:txBody>
          </p:sp>
        </mc:Choice>
        <mc:Fallback>
          <p:sp>
            <p:nvSpPr>
              <p:cNvPr id="27" name="矩形 26"/>
              <p:cNvSpPr>
                <a:spLocks noRot="1" noChangeAspect="1" noMove="1" noResize="1" noEditPoints="1" noAdjustHandles="1" noChangeArrowheads="1" noChangeShapeType="1" noTextEdit="1"/>
              </p:cNvSpPr>
              <p:nvPr/>
            </p:nvSpPr>
            <p:spPr>
              <a:xfrm>
                <a:off x="3057531" y="4056156"/>
                <a:ext cx="304792" cy="304792"/>
              </a:xfrm>
              <a:prstGeom prst="rect">
                <a:avLst/>
              </a:prstGeom>
              <a:blipFill rotWithShape="1">
                <a:blip r:embed="rId8"/>
                <a:stretch>
                  <a:fillRect l="-2085" t="-2218" r="-18959" b="-1951"/>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 name="矩形 27"/>
              <p:cNvSpPr/>
              <p:nvPr/>
            </p:nvSpPr>
            <p:spPr>
              <a:xfrm>
                <a:off x="3362327" y="4056156"/>
                <a:ext cx="304792" cy="304792"/>
              </a:xfrm>
              <a:prstGeom prst="rect">
                <a:avLst/>
              </a:prstGeom>
              <a:solidFill>
                <a:srgbClr val="FFFF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i="1" smtClean="0">
                              <a:solidFill>
                                <a:schemeClr val="tx1"/>
                              </a:solidFill>
                              <a:latin typeface="Cambria Math" panose="02040503050406030204" pitchFamily="18" charset="0"/>
                            </a:rPr>
                            <m:t>𝐵</m:t>
                          </m:r>
                        </m:e>
                        <m:sub>
                          <m:r>
                            <a:rPr lang="en-US" altLang="zh-CN" sz="1400" b="0" i="1" smtClean="0">
                              <a:solidFill>
                                <a:schemeClr val="tx1"/>
                              </a:solidFill>
                              <a:latin typeface="Cambria Math" panose="02040503050406030204" pitchFamily="18" charset="0"/>
                            </a:rPr>
                            <m:t>33</m:t>
                          </m:r>
                        </m:sub>
                      </m:sSub>
                    </m:oMath>
                  </m:oMathPara>
                </a14:m>
                <a:endParaRPr lang="zh-CN" altLang="en-US" sz="1400" dirty="0">
                  <a:solidFill>
                    <a:schemeClr val="tx1"/>
                  </a:solidFill>
                </a:endParaRPr>
              </a:p>
            </p:txBody>
          </p:sp>
        </mc:Choice>
        <mc:Fallback>
          <p:sp>
            <p:nvSpPr>
              <p:cNvPr id="28" name="矩形 27"/>
              <p:cNvSpPr>
                <a:spLocks noRot="1" noChangeAspect="1" noMove="1" noResize="1" noEditPoints="1" noAdjustHandles="1" noChangeArrowheads="1" noChangeShapeType="1" noTextEdit="1"/>
              </p:cNvSpPr>
              <p:nvPr/>
            </p:nvSpPr>
            <p:spPr>
              <a:xfrm>
                <a:off x="3362327" y="4056156"/>
                <a:ext cx="304792" cy="304792"/>
              </a:xfrm>
              <a:prstGeom prst="rect">
                <a:avLst/>
              </a:prstGeom>
              <a:blipFill rotWithShape="1">
                <a:blip r:embed="rId9"/>
                <a:stretch>
                  <a:fillRect l="-2084" t="-2218" r="-18961" b="-1951"/>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矩形 28"/>
              <p:cNvSpPr/>
              <p:nvPr/>
            </p:nvSpPr>
            <p:spPr>
              <a:xfrm>
                <a:off x="3667123" y="4056156"/>
                <a:ext cx="304792" cy="304792"/>
              </a:xfrm>
              <a:prstGeom prst="rect">
                <a:avLst/>
              </a:prstGeom>
              <a:solidFill>
                <a:srgbClr val="FFFF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i="1" smtClean="0">
                              <a:solidFill>
                                <a:schemeClr val="tx1"/>
                              </a:solidFill>
                              <a:latin typeface="Cambria Math" panose="02040503050406030204" pitchFamily="18" charset="0"/>
                            </a:rPr>
                            <m:t>𝐵</m:t>
                          </m:r>
                        </m:e>
                        <m:sub>
                          <m:r>
                            <a:rPr lang="en-US" altLang="zh-CN" sz="1400" b="0" i="1" smtClean="0">
                              <a:solidFill>
                                <a:schemeClr val="tx1"/>
                              </a:solidFill>
                              <a:latin typeface="Cambria Math" panose="02040503050406030204" pitchFamily="18" charset="0"/>
                            </a:rPr>
                            <m:t>34</m:t>
                          </m:r>
                        </m:sub>
                      </m:sSub>
                    </m:oMath>
                  </m:oMathPara>
                </a14:m>
                <a:endParaRPr lang="zh-CN" altLang="en-US" sz="1400" dirty="0">
                  <a:solidFill>
                    <a:schemeClr val="tx1"/>
                  </a:solidFill>
                </a:endParaRPr>
              </a:p>
            </p:txBody>
          </p:sp>
        </mc:Choice>
        <mc:Fallback>
          <p:sp>
            <p:nvSpPr>
              <p:cNvPr id="29" name="矩形 28"/>
              <p:cNvSpPr>
                <a:spLocks noRot="1" noChangeAspect="1" noMove="1" noResize="1" noEditPoints="1" noAdjustHandles="1" noChangeArrowheads="1" noChangeShapeType="1" noTextEdit="1"/>
              </p:cNvSpPr>
              <p:nvPr/>
            </p:nvSpPr>
            <p:spPr>
              <a:xfrm>
                <a:off x="3667123" y="4056156"/>
                <a:ext cx="304792" cy="304792"/>
              </a:xfrm>
              <a:prstGeom prst="rect">
                <a:avLst/>
              </a:prstGeom>
              <a:blipFill rotWithShape="1">
                <a:blip r:embed="rId10"/>
                <a:stretch>
                  <a:fillRect l="-2291" t="-2218" r="-18754" b="-1951"/>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矩形 29"/>
              <p:cNvSpPr/>
              <p:nvPr/>
            </p:nvSpPr>
            <p:spPr>
              <a:xfrm>
                <a:off x="3971919" y="4056156"/>
                <a:ext cx="304792" cy="304792"/>
              </a:xfrm>
              <a:prstGeom prst="rect">
                <a:avLst/>
              </a:prstGeom>
              <a:solidFill>
                <a:srgbClr val="FFFF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i="1" smtClean="0">
                              <a:solidFill>
                                <a:schemeClr val="tx1"/>
                              </a:solidFill>
                              <a:latin typeface="Cambria Math" panose="02040503050406030204" pitchFamily="18" charset="0"/>
                            </a:rPr>
                            <m:t>𝐵</m:t>
                          </m:r>
                        </m:e>
                        <m:sub>
                          <m:r>
                            <a:rPr lang="en-US" altLang="zh-CN" sz="1400" b="0" i="1" smtClean="0">
                              <a:solidFill>
                                <a:schemeClr val="tx1"/>
                              </a:solidFill>
                              <a:latin typeface="Cambria Math" panose="02040503050406030204" pitchFamily="18" charset="0"/>
                            </a:rPr>
                            <m:t>35</m:t>
                          </m:r>
                        </m:sub>
                      </m:sSub>
                    </m:oMath>
                  </m:oMathPara>
                </a14:m>
                <a:endParaRPr lang="zh-CN" altLang="en-US" sz="1400" dirty="0">
                  <a:solidFill>
                    <a:schemeClr val="tx1"/>
                  </a:solidFill>
                </a:endParaRPr>
              </a:p>
            </p:txBody>
          </p:sp>
        </mc:Choice>
        <mc:Fallback>
          <p:sp>
            <p:nvSpPr>
              <p:cNvPr id="30" name="矩形 29"/>
              <p:cNvSpPr>
                <a:spLocks noRot="1" noChangeAspect="1" noMove="1" noResize="1" noEditPoints="1" noAdjustHandles="1" noChangeArrowheads="1" noChangeShapeType="1" noTextEdit="1"/>
              </p:cNvSpPr>
              <p:nvPr/>
            </p:nvSpPr>
            <p:spPr>
              <a:xfrm>
                <a:off x="3971919" y="4056156"/>
                <a:ext cx="304792" cy="304792"/>
              </a:xfrm>
              <a:prstGeom prst="rect">
                <a:avLst/>
              </a:prstGeom>
              <a:blipFill rotWithShape="1">
                <a:blip r:embed="rId11"/>
                <a:stretch>
                  <a:fillRect l="-2290" t="-2218" r="-18755" b="-1951"/>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矩形 30"/>
              <p:cNvSpPr/>
              <p:nvPr/>
            </p:nvSpPr>
            <p:spPr>
              <a:xfrm>
                <a:off x="4288458" y="3161248"/>
                <a:ext cx="679993" cy="707886"/>
              </a:xfrm>
              <a:prstGeom prst="rect">
                <a:avLst/>
              </a:prstGeom>
              <a:noFill/>
            </p:spPr>
            <p:txBody>
              <a:bodyPr wrap="none" lIns="91440" tIns="45720" rIns="91440" bIns="45720">
                <a:spAutoFit/>
              </a:bodyPr>
              <a:lstStyle/>
              <a:p>
                <a:pPr algn="ctr"/>
                <a14:m>
                  <m:oMathPara xmlns:m="http://schemas.openxmlformats.org/officeDocument/2006/math">
                    <m:oMathParaPr>
                      <m:jc m:val="centerGroup"/>
                    </m:oMathParaPr>
                    <m:oMath xmlns:m="http://schemas.openxmlformats.org/officeDocument/2006/math">
                      <m:r>
                        <a:rPr lang="en-US" altLang="zh-CN" sz="40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oMath>
                  </m:oMathPara>
                </a14:m>
                <a:endParaRPr lang="zh-CN" altLang="en-US" sz="4000" b="0" cap="none" spc="0" dirty="0">
                  <a:ln w="0"/>
                  <a:solidFill>
                    <a:schemeClr val="tx1"/>
                  </a:solidFill>
                  <a:effectLst>
                    <a:outerShdw blurRad="38100" dist="19050" dir="2700000" algn="tl" rotWithShape="0">
                      <a:schemeClr val="dk1">
                        <a:alpha val="40000"/>
                      </a:schemeClr>
                    </a:outerShdw>
                  </a:effectLst>
                  <a:latin typeface="+mn-lt"/>
                </a:endParaRPr>
              </a:p>
            </p:txBody>
          </p:sp>
        </mc:Choice>
        <mc:Fallback>
          <p:sp>
            <p:nvSpPr>
              <p:cNvPr id="31" name="矩形 30"/>
              <p:cNvSpPr>
                <a:spLocks noRot="1" noChangeAspect="1" noMove="1" noResize="1" noEditPoints="1" noAdjustHandles="1" noChangeArrowheads="1" noChangeShapeType="1" noTextEdit="1"/>
              </p:cNvSpPr>
              <p:nvPr/>
            </p:nvSpPr>
            <p:spPr>
              <a:xfrm>
                <a:off x="4288458" y="3161248"/>
                <a:ext cx="679993" cy="707886"/>
              </a:xfrm>
              <a:prstGeom prst="rect">
                <a:avLst/>
              </a:prstGeom>
              <a:blipFill rotWithShape="1">
                <a:blip r:embed="rId12"/>
                <a:stretch>
                  <a:fillRect l="-45" t="-31" r="31" b="1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 name="矩形 31"/>
              <p:cNvSpPr/>
              <p:nvPr/>
            </p:nvSpPr>
            <p:spPr>
              <a:xfrm>
                <a:off x="4876816" y="2832223"/>
                <a:ext cx="304792" cy="304792"/>
              </a:xfrm>
              <a:prstGeom prst="rect">
                <a:avLst/>
              </a:prstGeom>
              <a:solidFill>
                <a:srgbClr val="FFC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m:t>
                          </m:r>
                        </m:e>
                        <m:sub>
                          <m:r>
                            <a:rPr lang="en-US" altLang="zh-CN" b="0" i="1" smtClean="0">
                              <a:solidFill>
                                <a:schemeClr val="tx1"/>
                              </a:solidFill>
                              <a:latin typeface="Cambria Math" panose="02040503050406030204" pitchFamily="18" charset="0"/>
                            </a:rPr>
                            <m:t>1</m:t>
                          </m:r>
                        </m:sub>
                      </m:sSub>
                    </m:oMath>
                  </m:oMathPara>
                </a14:m>
                <a:endParaRPr lang="zh-CN" altLang="en-US" dirty="0">
                  <a:solidFill>
                    <a:schemeClr val="tx1"/>
                  </a:solidFill>
                </a:endParaRPr>
              </a:p>
            </p:txBody>
          </p:sp>
        </mc:Choice>
        <mc:Fallback>
          <p:sp>
            <p:nvSpPr>
              <p:cNvPr id="32" name="矩形 31"/>
              <p:cNvSpPr>
                <a:spLocks noRot="1" noChangeAspect="1" noMove="1" noResize="1" noEditPoints="1" noAdjustHandles="1" noChangeArrowheads="1" noChangeShapeType="1" noTextEdit="1"/>
              </p:cNvSpPr>
              <p:nvPr/>
            </p:nvSpPr>
            <p:spPr>
              <a:xfrm>
                <a:off x="4876816" y="2832223"/>
                <a:ext cx="304792" cy="304792"/>
              </a:xfrm>
              <a:prstGeom prst="rect">
                <a:avLst/>
              </a:prstGeom>
              <a:blipFill rotWithShape="1">
                <a:blip r:embed="rId13"/>
                <a:stretch>
                  <a:fillRect l="-2089" t="-2124" r="-16039" b="-2046"/>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 name="矩形 32"/>
              <p:cNvSpPr/>
              <p:nvPr/>
            </p:nvSpPr>
            <p:spPr>
              <a:xfrm>
                <a:off x="4876796" y="3136354"/>
                <a:ext cx="304792" cy="304792"/>
              </a:xfrm>
              <a:prstGeom prst="rect">
                <a:avLst/>
              </a:prstGeom>
              <a:solidFill>
                <a:srgbClr val="FFC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m:t>
                          </m:r>
                        </m:e>
                        <m:sub>
                          <m:r>
                            <a:rPr lang="en-US" altLang="zh-CN" b="0" i="1" smtClean="0">
                              <a:solidFill>
                                <a:schemeClr val="tx1"/>
                              </a:solidFill>
                              <a:latin typeface="Cambria Math" panose="02040503050406030204" pitchFamily="18" charset="0"/>
                            </a:rPr>
                            <m:t>2</m:t>
                          </m:r>
                        </m:sub>
                      </m:sSub>
                    </m:oMath>
                  </m:oMathPara>
                </a14:m>
                <a:endParaRPr lang="zh-CN" altLang="en-US" dirty="0">
                  <a:solidFill>
                    <a:schemeClr val="tx1"/>
                  </a:solidFill>
                </a:endParaRPr>
              </a:p>
            </p:txBody>
          </p:sp>
        </mc:Choice>
        <mc:Fallback>
          <p:sp>
            <p:nvSpPr>
              <p:cNvPr id="33" name="矩形 32"/>
              <p:cNvSpPr>
                <a:spLocks noRot="1" noChangeAspect="1" noMove="1" noResize="1" noEditPoints="1" noAdjustHandles="1" noChangeArrowheads="1" noChangeShapeType="1" noTextEdit="1"/>
              </p:cNvSpPr>
              <p:nvPr/>
            </p:nvSpPr>
            <p:spPr>
              <a:xfrm>
                <a:off x="4876796" y="3136354"/>
                <a:ext cx="304792" cy="304792"/>
              </a:xfrm>
              <a:prstGeom prst="rect">
                <a:avLst/>
              </a:prstGeom>
              <a:blipFill rotWithShape="1">
                <a:blip r:embed="rId14"/>
                <a:stretch>
                  <a:fillRect l="-2290" t="-2113" r="-15838" b="-2057"/>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4" name="矩形 33"/>
              <p:cNvSpPr/>
              <p:nvPr/>
            </p:nvSpPr>
            <p:spPr>
              <a:xfrm>
                <a:off x="4876792" y="3440457"/>
                <a:ext cx="304792" cy="304792"/>
              </a:xfrm>
              <a:prstGeom prst="rect">
                <a:avLst/>
              </a:prstGeom>
              <a:solidFill>
                <a:srgbClr val="FFC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m:t>
                          </m:r>
                        </m:e>
                        <m:sub>
                          <m:r>
                            <a:rPr lang="en-US" altLang="zh-CN" b="0" i="1" smtClean="0">
                              <a:solidFill>
                                <a:schemeClr val="tx1"/>
                              </a:solidFill>
                              <a:latin typeface="Cambria Math" panose="02040503050406030204" pitchFamily="18" charset="0"/>
                            </a:rPr>
                            <m:t>3</m:t>
                          </m:r>
                        </m:sub>
                      </m:sSub>
                    </m:oMath>
                  </m:oMathPara>
                </a14:m>
                <a:endParaRPr lang="zh-CN" altLang="en-US" dirty="0">
                  <a:solidFill>
                    <a:schemeClr val="tx1"/>
                  </a:solidFill>
                </a:endParaRPr>
              </a:p>
            </p:txBody>
          </p:sp>
        </mc:Choice>
        <mc:Fallback>
          <p:sp>
            <p:nvSpPr>
              <p:cNvPr id="34" name="矩形 33"/>
              <p:cNvSpPr>
                <a:spLocks noRot="1" noChangeAspect="1" noMove="1" noResize="1" noEditPoints="1" noAdjustHandles="1" noChangeArrowheads="1" noChangeShapeType="1" noTextEdit="1"/>
              </p:cNvSpPr>
              <p:nvPr/>
            </p:nvSpPr>
            <p:spPr>
              <a:xfrm>
                <a:off x="4876792" y="3440457"/>
                <a:ext cx="304792" cy="304792"/>
              </a:xfrm>
              <a:prstGeom prst="rect">
                <a:avLst/>
              </a:prstGeom>
              <a:blipFill rotWithShape="1">
                <a:blip r:embed="rId15"/>
                <a:stretch>
                  <a:fillRect l="-2289" t="-2092" r="-15839" b="-2077"/>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5" name="矩形 34"/>
              <p:cNvSpPr/>
              <p:nvPr/>
            </p:nvSpPr>
            <p:spPr>
              <a:xfrm>
                <a:off x="4876792" y="3744588"/>
                <a:ext cx="304792" cy="304792"/>
              </a:xfrm>
              <a:prstGeom prst="rect">
                <a:avLst/>
              </a:prstGeom>
              <a:solidFill>
                <a:srgbClr val="FFC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m:t>
                          </m:r>
                        </m:e>
                        <m:sub>
                          <m:r>
                            <a:rPr lang="en-US" altLang="zh-CN" b="0" i="1" smtClean="0">
                              <a:solidFill>
                                <a:schemeClr val="tx1"/>
                              </a:solidFill>
                              <a:latin typeface="Cambria Math" panose="02040503050406030204" pitchFamily="18" charset="0"/>
                            </a:rPr>
                            <m:t>4</m:t>
                          </m:r>
                        </m:sub>
                      </m:sSub>
                    </m:oMath>
                  </m:oMathPara>
                </a14:m>
                <a:endParaRPr lang="zh-CN" altLang="en-US" dirty="0">
                  <a:solidFill>
                    <a:schemeClr val="tx1"/>
                  </a:solidFill>
                </a:endParaRPr>
              </a:p>
            </p:txBody>
          </p:sp>
        </mc:Choice>
        <mc:Fallback>
          <p:sp>
            <p:nvSpPr>
              <p:cNvPr id="35" name="矩形 34"/>
              <p:cNvSpPr>
                <a:spLocks noRot="1" noChangeAspect="1" noMove="1" noResize="1" noEditPoints="1" noAdjustHandles="1" noChangeArrowheads="1" noChangeShapeType="1" noTextEdit="1"/>
              </p:cNvSpPr>
              <p:nvPr/>
            </p:nvSpPr>
            <p:spPr>
              <a:xfrm>
                <a:off x="4876792" y="3744588"/>
                <a:ext cx="304792" cy="304792"/>
              </a:xfrm>
              <a:prstGeom prst="rect">
                <a:avLst/>
              </a:prstGeom>
              <a:blipFill rotWithShape="1">
                <a:blip r:embed="rId16"/>
                <a:stretch>
                  <a:fillRect l="-2289" t="-2289" r="-15839" b="-1880"/>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6" name="矩形 35"/>
              <p:cNvSpPr/>
              <p:nvPr/>
            </p:nvSpPr>
            <p:spPr>
              <a:xfrm>
                <a:off x="4876792" y="4043567"/>
                <a:ext cx="304792" cy="304792"/>
              </a:xfrm>
              <a:prstGeom prst="rect">
                <a:avLst/>
              </a:prstGeom>
              <a:solidFill>
                <a:srgbClr val="FFC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m:t>
                          </m:r>
                        </m:e>
                        <m:sub>
                          <m:r>
                            <a:rPr lang="en-US" altLang="zh-CN" b="0" i="1" smtClean="0">
                              <a:solidFill>
                                <a:schemeClr val="tx1"/>
                              </a:solidFill>
                              <a:latin typeface="Cambria Math" panose="02040503050406030204" pitchFamily="18" charset="0"/>
                            </a:rPr>
                            <m:t>5</m:t>
                          </m:r>
                        </m:sub>
                      </m:sSub>
                    </m:oMath>
                  </m:oMathPara>
                </a14:m>
                <a:endParaRPr lang="zh-CN" altLang="en-US" dirty="0">
                  <a:solidFill>
                    <a:schemeClr val="tx1"/>
                  </a:solidFill>
                </a:endParaRPr>
              </a:p>
            </p:txBody>
          </p:sp>
        </mc:Choice>
        <mc:Fallback>
          <p:sp>
            <p:nvSpPr>
              <p:cNvPr id="36" name="矩形 35"/>
              <p:cNvSpPr>
                <a:spLocks noRot="1" noChangeAspect="1" noMove="1" noResize="1" noEditPoints="1" noAdjustHandles="1" noChangeArrowheads="1" noChangeShapeType="1" noTextEdit="1"/>
              </p:cNvSpPr>
              <p:nvPr/>
            </p:nvSpPr>
            <p:spPr>
              <a:xfrm>
                <a:off x="4876792" y="4043567"/>
                <a:ext cx="304792" cy="304792"/>
              </a:xfrm>
              <a:prstGeom prst="rect">
                <a:avLst/>
              </a:prstGeom>
              <a:blipFill rotWithShape="1">
                <a:blip r:embed="rId17"/>
                <a:stretch>
                  <a:fillRect l="-2289" t="-2255" r="-15839" b="-1915"/>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矩形 36"/>
              <p:cNvSpPr/>
              <p:nvPr/>
            </p:nvSpPr>
            <p:spPr>
              <a:xfrm>
                <a:off x="3363047" y="4549761"/>
                <a:ext cx="524503" cy="584775"/>
              </a:xfrm>
              <a:prstGeom prst="rect">
                <a:avLst/>
              </a:prstGeom>
              <a:noFill/>
            </p:spPr>
            <p:txBody>
              <a:bodyPr wrap="none" lIns="91440" tIns="45720" rIns="91440" bIns="45720">
                <a:spAutoFit/>
              </a:bodyPr>
              <a:lstStyle/>
              <a:p>
                <a:pPr algn="ctr"/>
                <a:r>
                  <a:rPr lang="en-US" altLang="zh-CN" sz="3200" b="0" i="1" cap="none" spc="0" dirty="0">
                    <a:ln w="0"/>
                    <a:solidFill>
                      <a:schemeClr val="tx1"/>
                    </a:solidFill>
                    <a:effectLst>
                      <a:outerShdw blurRad="38100" dist="19050" dir="2700000" algn="tl" rotWithShape="0">
                        <a:schemeClr val="dk1">
                          <a:alpha val="40000"/>
                        </a:schemeClr>
                      </a:outerShdw>
                    </a:effectLst>
                    <a:latin typeface="+mn-lt"/>
                  </a:rPr>
                  <a:t>B</a:t>
                </a:r>
                <a14:m>
                  <m:oMath xmlns:m="http://schemas.openxmlformats.org/officeDocument/2006/math">
                    <m:r>
                      <m:rPr>
                        <m:nor/>
                      </m:rPr>
                      <a:rPr lang="en-US" altLang="zh-CN" sz="3200" i="1" dirty="0" smtClean="0">
                        <a:solidFill>
                          <a:srgbClr val="2B2B2B"/>
                        </a:solidFill>
                        <a:latin typeface="+mn-lt"/>
                        <a:ea typeface="黑体" panose="02010609060101010101" pitchFamily="49" charset="-122"/>
                      </a:rPr>
                      <m:t>′</m:t>
                    </m:r>
                  </m:oMath>
                </a14:m>
                <a:endParaRPr lang="zh-CN" altLang="en-US" sz="3200" b="0" i="1" cap="none" spc="0" dirty="0">
                  <a:ln w="0"/>
                  <a:solidFill>
                    <a:schemeClr val="tx1"/>
                  </a:solidFill>
                  <a:effectLst>
                    <a:outerShdw blurRad="38100" dist="19050" dir="2700000" algn="tl" rotWithShape="0">
                      <a:schemeClr val="dk1">
                        <a:alpha val="40000"/>
                      </a:schemeClr>
                    </a:outerShdw>
                  </a:effectLst>
                  <a:latin typeface="+mn-lt"/>
                </a:endParaRPr>
              </a:p>
            </p:txBody>
          </p:sp>
        </mc:Choice>
        <mc:Fallback>
          <p:sp>
            <p:nvSpPr>
              <p:cNvPr id="37" name="矩形 36"/>
              <p:cNvSpPr>
                <a:spLocks noRot="1" noChangeAspect="1" noMove="1" noResize="1" noEditPoints="1" noAdjustHandles="1" noChangeArrowheads="1" noChangeShapeType="1" noTextEdit="1"/>
              </p:cNvSpPr>
              <p:nvPr/>
            </p:nvSpPr>
            <p:spPr>
              <a:xfrm>
                <a:off x="3363047" y="4549761"/>
                <a:ext cx="524503" cy="584775"/>
              </a:xfrm>
              <a:prstGeom prst="rect">
                <a:avLst/>
              </a:prstGeom>
              <a:blipFill rotWithShape="1">
                <a:blip r:embed="rId18"/>
                <a:stretch>
                  <a:fillRect l="-17" t="-106" r="-3617" b="96"/>
                </a:stretch>
              </a:blipFill>
            </p:spPr>
            <p:txBody>
              <a:bodyPr/>
              <a:lstStyle/>
              <a:p>
                <a:r>
                  <a:rPr lang="zh-CN" altLang="en-US">
                    <a:noFill/>
                  </a:rPr>
                  <a:t> </a:t>
                </a:r>
              </a:p>
            </p:txBody>
          </p:sp>
        </mc:Fallback>
      </mc:AlternateContent>
      <p:sp>
        <p:nvSpPr>
          <p:cNvPr id="38" name="矩形 37"/>
          <p:cNvSpPr/>
          <p:nvPr/>
        </p:nvSpPr>
        <p:spPr>
          <a:xfrm>
            <a:off x="4788576" y="4547209"/>
            <a:ext cx="481222" cy="584775"/>
          </a:xfrm>
          <a:prstGeom prst="rect">
            <a:avLst/>
          </a:prstGeom>
          <a:noFill/>
        </p:spPr>
        <p:txBody>
          <a:bodyPr wrap="none" lIns="91440" tIns="45720" rIns="91440" bIns="45720">
            <a:spAutoFit/>
          </a:bodyPr>
          <a:lstStyle/>
          <a:p>
            <a:pPr algn="ctr"/>
            <a:r>
              <a:rPr lang="en-US" altLang="zh-CN" sz="3200" i="1" dirty="0">
                <a:ln w="0"/>
                <a:effectLst>
                  <a:outerShdw blurRad="38100" dist="19050" dir="2700000" algn="tl" rotWithShape="0">
                    <a:schemeClr val="dk1">
                      <a:alpha val="40000"/>
                    </a:schemeClr>
                  </a:outerShdw>
                </a:effectLst>
                <a:latin typeface="+mn-lt"/>
              </a:rPr>
              <a:t>D</a:t>
            </a:r>
            <a:endParaRPr lang="zh-CN" altLang="en-US" sz="3200" b="0" i="1" cap="none" spc="0" dirty="0">
              <a:ln w="0"/>
              <a:solidFill>
                <a:schemeClr val="tx1"/>
              </a:solidFill>
              <a:effectLst>
                <a:outerShdw blurRad="38100" dist="19050" dir="2700000" algn="tl" rotWithShape="0">
                  <a:schemeClr val="dk1">
                    <a:alpha val="40000"/>
                  </a:schemeClr>
                </a:outerShdw>
              </a:effectLst>
              <a:latin typeface="+mn-lt"/>
            </a:endParaRPr>
          </a:p>
        </p:txBody>
      </p:sp>
      <mc:AlternateContent xmlns:mc="http://schemas.openxmlformats.org/markup-compatibility/2006">
        <mc:Choice xmlns:a14="http://schemas.microsoft.com/office/drawing/2010/main" Requires="a14">
          <p:sp>
            <p:nvSpPr>
              <p:cNvPr id="39" name="矩形 38"/>
              <p:cNvSpPr/>
              <p:nvPr/>
            </p:nvSpPr>
            <p:spPr>
              <a:xfrm>
                <a:off x="5355338" y="3162204"/>
                <a:ext cx="696023" cy="707886"/>
              </a:xfrm>
              <a:prstGeom prst="rect">
                <a:avLst/>
              </a:prstGeom>
              <a:noFill/>
            </p:spPr>
            <p:txBody>
              <a:bodyPr wrap="none" lIns="91440" tIns="45720" rIns="91440" bIns="45720">
                <a:spAutoFit/>
              </a:bodyPr>
              <a:lstStyle/>
              <a:p>
                <a:pPr algn="ctr"/>
                <a14:m>
                  <m:oMathPara xmlns:m="http://schemas.openxmlformats.org/officeDocument/2006/math">
                    <m:oMathParaPr>
                      <m:jc m:val="centerGroup"/>
                    </m:oMathParaPr>
                    <m:oMath xmlns:m="http://schemas.openxmlformats.org/officeDocument/2006/math">
                      <m:r>
                        <a:rPr lang="en-US" altLang="zh-CN" sz="40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oMath>
                  </m:oMathPara>
                </a14:m>
                <a:endParaRPr lang="zh-CN" altLang="en-US" sz="4000" b="0" cap="none" spc="0" dirty="0">
                  <a:ln w="0"/>
                  <a:solidFill>
                    <a:schemeClr val="tx1"/>
                  </a:solidFill>
                  <a:effectLst>
                    <a:outerShdw blurRad="38100" dist="19050" dir="2700000" algn="tl" rotWithShape="0">
                      <a:schemeClr val="dk1">
                        <a:alpha val="40000"/>
                      </a:schemeClr>
                    </a:outerShdw>
                  </a:effectLst>
                  <a:latin typeface="+mn-lt"/>
                </a:endParaRPr>
              </a:p>
            </p:txBody>
          </p:sp>
        </mc:Choice>
        <mc:Fallback>
          <p:sp>
            <p:nvSpPr>
              <p:cNvPr id="39" name="矩形 38"/>
              <p:cNvSpPr>
                <a:spLocks noRot="1" noChangeAspect="1" noMove="1" noResize="1" noEditPoints="1" noAdjustHandles="1" noChangeArrowheads="1" noChangeShapeType="1" noTextEdit="1"/>
              </p:cNvSpPr>
              <p:nvPr/>
            </p:nvSpPr>
            <p:spPr>
              <a:xfrm>
                <a:off x="5355338" y="3162204"/>
                <a:ext cx="696023" cy="707886"/>
              </a:xfrm>
              <a:prstGeom prst="rect">
                <a:avLst/>
              </a:prstGeom>
              <a:blipFill rotWithShape="1">
                <a:blip r:embed="rId19"/>
                <a:stretch>
                  <a:fillRect l="-55" t="-76" r="64" b="5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0" name="矩形 39"/>
              <p:cNvSpPr/>
              <p:nvPr/>
            </p:nvSpPr>
            <p:spPr>
              <a:xfrm>
                <a:off x="2152666" y="3159829"/>
                <a:ext cx="679993" cy="707886"/>
              </a:xfrm>
              <a:prstGeom prst="rect">
                <a:avLst/>
              </a:prstGeom>
              <a:noFill/>
            </p:spPr>
            <p:txBody>
              <a:bodyPr wrap="none" lIns="91440" tIns="45720" rIns="91440" bIns="45720">
                <a:spAutoFit/>
              </a:bodyPr>
              <a:lstStyle/>
              <a:p>
                <a:pPr algn="ctr"/>
                <a14:m>
                  <m:oMathPara xmlns:m="http://schemas.openxmlformats.org/officeDocument/2006/math">
                    <m:oMathParaPr>
                      <m:jc m:val="centerGroup"/>
                    </m:oMathParaPr>
                    <m:oMath xmlns:m="http://schemas.openxmlformats.org/officeDocument/2006/math">
                      <m:r>
                        <a:rPr lang="en-US" altLang="zh-CN" sz="40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oMath>
                  </m:oMathPara>
                </a14:m>
                <a:endParaRPr lang="zh-CN" altLang="en-US" sz="4000" b="0" cap="none" spc="0" dirty="0">
                  <a:ln w="0"/>
                  <a:solidFill>
                    <a:schemeClr val="tx1"/>
                  </a:solidFill>
                  <a:effectLst>
                    <a:outerShdw blurRad="38100" dist="19050" dir="2700000" algn="tl" rotWithShape="0">
                      <a:schemeClr val="dk1">
                        <a:alpha val="40000"/>
                      </a:schemeClr>
                    </a:outerShdw>
                  </a:effectLst>
                  <a:latin typeface="+mn-lt"/>
                </a:endParaRPr>
              </a:p>
            </p:txBody>
          </p:sp>
        </mc:Choice>
        <mc:Fallback>
          <p:sp>
            <p:nvSpPr>
              <p:cNvPr id="40" name="矩形 39"/>
              <p:cNvSpPr>
                <a:spLocks noRot="1" noChangeAspect="1" noMove="1" noResize="1" noEditPoints="1" noAdjustHandles="1" noChangeArrowheads="1" noChangeShapeType="1" noTextEdit="1"/>
              </p:cNvSpPr>
              <p:nvPr/>
            </p:nvSpPr>
            <p:spPr>
              <a:xfrm>
                <a:off x="2152666" y="3159829"/>
                <a:ext cx="679993" cy="707886"/>
              </a:xfrm>
              <a:prstGeom prst="rect">
                <a:avLst/>
              </a:prstGeom>
              <a:blipFill rotWithShape="1">
                <a:blip r:embed="rId12"/>
                <a:stretch>
                  <a:fillRect l="-2" t="-10" r="82" b="80"/>
                </a:stretch>
              </a:blipFill>
            </p:spPr>
            <p:txBody>
              <a:bodyPr/>
              <a:lstStyle/>
              <a:p>
                <a:r>
                  <a:rPr lang="zh-CN" altLang="en-US">
                    <a:noFill/>
                  </a:rPr>
                  <a:t> </a:t>
                </a:r>
              </a:p>
            </p:txBody>
          </p:sp>
        </mc:Fallback>
      </mc:AlternateContent>
      <p:sp>
        <p:nvSpPr>
          <p:cNvPr id="41" name="矩形 40"/>
          <p:cNvSpPr/>
          <p:nvPr/>
        </p:nvSpPr>
        <p:spPr>
          <a:xfrm>
            <a:off x="542690" y="3146981"/>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42" name="矩形 41"/>
          <p:cNvSpPr/>
          <p:nvPr/>
        </p:nvSpPr>
        <p:spPr>
          <a:xfrm>
            <a:off x="847486" y="3146981"/>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43" name="矩形 42"/>
          <p:cNvSpPr/>
          <p:nvPr/>
        </p:nvSpPr>
        <p:spPr>
          <a:xfrm>
            <a:off x="1152282" y="3146981"/>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44" name="矩形 43"/>
          <p:cNvSpPr/>
          <p:nvPr/>
        </p:nvSpPr>
        <p:spPr>
          <a:xfrm>
            <a:off x="1457078" y="3146981"/>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45" name="矩形 44"/>
          <p:cNvSpPr/>
          <p:nvPr/>
        </p:nvSpPr>
        <p:spPr>
          <a:xfrm>
            <a:off x="1761874" y="3146981"/>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46" name="矩形 45"/>
          <p:cNvSpPr/>
          <p:nvPr/>
        </p:nvSpPr>
        <p:spPr>
          <a:xfrm>
            <a:off x="542670" y="3451112"/>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47" name="矩形 46"/>
          <p:cNvSpPr/>
          <p:nvPr/>
        </p:nvSpPr>
        <p:spPr>
          <a:xfrm>
            <a:off x="847466" y="3451112"/>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48" name="矩形 47"/>
          <p:cNvSpPr/>
          <p:nvPr/>
        </p:nvSpPr>
        <p:spPr>
          <a:xfrm>
            <a:off x="1152262" y="3451112"/>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49" name="矩形 48"/>
          <p:cNvSpPr/>
          <p:nvPr/>
        </p:nvSpPr>
        <p:spPr>
          <a:xfrm>
            <a:off x="1457058" y="3451112"/>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50" name="矩形 49"/>
          <p:cNvSpPr/>
          <p:nvPr/>
        </p:nvSpPr>
        <p:spPr>
          <a:xfrm>
            <a:off x="1761854" y="3451112"/>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51" name="矩形 50"/>
          <p:cNvSpPr/>
          <p:nvPr/>
        </p:nvSpPr>
        <p:spPr>
          <a:xfrm>
            <a:off x="542670" y="2841122"/>
            <a:ext cx="304792" cy="304792"/>
          </a:xfrm>
          <a:prstGeom prst="rect">
            <a:avLst/>
          </a:prstGeom>
          <a:solidFill>
            <a:schemeClr val="accent5"/>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52" name="矩形 51"/>
          <p:cNvSpPr/>
          <p:nvPr/>
        </p:nvSpPr>
        <p:spPr>
          <a:xfrm>
            <a:off x="847466" y="2841122"/>
            <a:ext cx="304792" cy="30479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53" name="矩形 52"/>
          <p:cNvSpPr/>
          <p:nvPr/>
        </p:nvSpPr>
        <p:spPr>
          <a:xfrm>
            <a:off x="1152262" y="2841122"/>
            <a:ext cx="304792" cy="304792"/>
          </a:xfrm>
          <a:prstGeom prst="rect">
            <a:avLst/>
          </a:prstGeom>
          <a:solidFill>
            <a:schemeClr val="accent3">
              <a:lumMod val="7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54" name="矩形 53"/>
          <p:cNvSpPr/>
          <p:nvPr/>
        </p:nvSpPr>
        <p:spPr>
          <a:xfrm>
            <a:off x="1457058" y="2841122"/>
            <a:ext cx="304792" cy="304792"/>
          </a:xfrm>
          <a:prstGeom prst="rect">
            <a:avLst/>
          </a:prstGeom>
          <a:solidFill>
            <a:schemeClr val="accent6">
              <a:lumMod val="40000"/>
              <a:lumOff val="6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55" name="矩形 54"/>
          <p:cNvSpPr/>
          <p:nvPr/>
        </p:nvSpPr>
        <p:spPr>
          <a:xfrm>
            <a:off x="1761854" y="2841122"/>
            <a:ext cx="304792" cy="304792"/>
          </a:xfrm>
          <a:prstGeom prst="rect">
            <a:avLst/>
          </a:prstGeom>
          <a:solidFill>
            <a:schemeClr val="tx1">
              <a:lumMod val="65000"/>
              <a:lumOff val="3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56" name="矩形 55"/>
          <p:cNvSpPr/>
          <p:nvPr/>
        </p:nvSpPr>
        <p:spPr>
          <a:xfrm>
            <a:off x="541813" y="3744478"/>
            <a:ext cx="304792" cy="304792"/>
          </a:xfrm>
          <a:prstGeom prst="rect">
            <a:avLst/>
          </a:prstGeom>
          <a:solidFill>
            <a:srgbClr val="FFFF99"/>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57" name="矩形 56"/>
          <p:cNvSpPr/>
          <p:nvPr/>
        </p:nvSpPr>
        <p:spPr>
          <a:xfrm>
            <a:off x="846609" y="3744478"/>
            <a:ext cx="304792" cy="304792"/>
          </a:xfrm>
          <a:prstGeom prst="rect">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58" name="矩形 57"/>
          <p:cNvSpPr/>
          <p:nvPr/>
        </p:nvSpPr>
        <p:spPr>
          <a:xfrm>
            <a:off x="1151405" y="3744478"/>
            <a:ext cx="304792" cy="304792"/>
          </a:xfrm>
          <a:prstGeom prst="rect">
            <a:avLst/>
          </a:prstGeom>
          <a:solidFill>
            <a:schemeClr val="accent1">
              <a:lumMod val="40000"/>
              <a:lumOff val="6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59" name="矩形 58"/>
          <p:cNvSpPr/>
          <p:nvPr/>
        </p:nvSpPr>
        <p:spPr>
          <a:xfrm>
            <a:off x="1456201" y="3744478"/>
            <a:ext cx="304792" cy="304792"/>
          </a:xfrm>
          <a:prstGeom prst="rect">
            <a:avLst/>
          </a:prstGeom>
          <a:solidFill>
            <a:srgbClr val="F6B9EB"/>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0" name="矩形 59"/>
          <p:cNvSpPr/>
          <p:nvPr/>
        </p:nvSpPr>
        <p:spPr>
          <a:xfrm>
            <a:off x="1760997" y="3744478"/>
            <a:ext cx="304792" cy="304792"/>
          </a:xfrm>
          <a:prstGeom prst="rect">
            <a:avLst/>
          </a:prstGeom>
          <a:solidFill>
            <a:srgbClr val="CCFF6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1" name="矩形 60"/>
          <p:cNvSpPr/>
          <p:nvPr/>
        </p:nvSpPr>
        <p:spPr>
          <a:xfrm>
            <a:off x="2752731" y="3159829"/>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62" name="矩形 61"/>
          <p:cNvSpPr/>
          <p:nvPr/>
        </p:nvSpPr>
        <p:spPr>
          <a:xfrm>
            <a:off x="3057527" y="3159829"/>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63" name="矩形 62"/>
          <p:cNvSpPr/>
          <p:nvPr/>
        </p:nvSpPr>
        <p:spPr>
          <a:xfrm>
            <a:off x="3362323" y="3159829"/>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64" name="矩形 63"/>
          <p:cNvSpPr/>
          <p:nvPr/>
        </p:nvSpPr>
        <p:spPr>
          <a:xfrm>
            <a:off x="3667119" y="3159829"/>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65" name="矩形 64"/>
          <p:cNvSpPr/>
          <p:nvPr/>
        </p:nvSpPr>
        <p:spPr>
          <a:xfrm>
            <a:off x="3971915" y="3159829"/>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mc:AlternateContent xmlns:mc="http://schemas.openxmlformats.org/markup-compatibility/2006">
        <mc:Choice xmlns:a14="http://schemas.microsoft.com/office/drawing/2010/main" Requires="a14">
          <p:sp>
            <p:nvSpPr>
              <p:cNvPr id="66" name="矩形 65"/>
              <p:cNvSpPr/>
              <p:nvPr/>
            </p:nvSpPr>
            <p:spPr>
              <a:xfrm>
                <a:off x="999001" y="4541630"/>
                <a:ext cx="1405578" cy="595932"/>
              </a:xfrm>
              <a:prstGeom prst="rect">
                <a:avLst/>
              </a:prstGeom>
              <a:noFill/>
            </p:spPr>
            <p:txBody>
              <a:bodyPr wrap="none" lIns="91440" tIns="45720" rIns="91440" bIns="45720">
                <a:spAutoFit/>
              </a:bodyPr>
              <a:lstStyle/>
              <a:p>
                <a:pPr algn="ctr"/>
                <a14:m>
                  <m:oMathPara xmlns:m="http://schemas.openxmlformats.org/officeDocument/2006/math">
                    <m:oMathParaPr>
                      <m:jc m:val="centerGroup"/>
                    </m:oMathParaPr>
                    <m:oMath xmlns:m="http://schemas.openxmlformats.org/officeDocument/2006/math">
                      <m:sSup>
                        <m:sSupPr>
                          <m:ctrlPr>
                            <a:rPr lang="en-US" altLang="zh-CN" sz="3200" i="1">
                              <a:solidFill>
                                <a:srgbClr val="2B2B2B"/>
                              </a:solidFill>
                              <a:latin typeface="Cambria Math" panose="02040503050406030204" pitchFamily="18" charset="0"/>
                              <a:ea typeface="黑体" panose="02010609060101010101" pitchFamily="49" charset="-122"/>
                            </a:rPr>
                          </m:ctrlPr>
                        </m:sSupPr>
                        <m:e>
                          <m:r>
                            <m:rPr>
                              <m:nor/>
                            </m:rPr>
                            <a:rPr lang="en-US" altLang="zh-CN" sz="3200">
                              <a:solidFill>
                                <a:srgbClr val="2B2B2B"/>
                              </a:solidFill>
                              <a:latin typeface="+mn-lt"/>
                              <a:ea typeface="黑体" panose="02010609060101010101" pitchFamily="49" charset="-122"/>
                            </a:rPr>
                            <m:t>(</m:t>
                          </m:r>
                          <m:r>
                            <m:rPr>
                              <m:nor/>
                            </m:rPr>
                            <a:rPr lang="en-US" altLang="zh-CN" sz="3200" i="1" dirty="0">
                              <a:solidFill>
                                <a:srgbClr val="2B2B2B"/>
                              </a:solidFill>
                              <a:latin typeface="+mn-lt"/>
                              <a:ea typeface="黑体" panose="02010609060101010101" pitchFamily="49" charset="-122"/>
                            </a:rPr>
                            <m:t>B</m:t>
                          </m:r>
                          <m:r>
                            <m:rPr>
                              <m:nor/>
                            </m:rPr>
                            <a:rPr lang="en-US" altLang="zh-CN" sz="3200" i="1" dirty="0">
                              <a:solidFill>
                                <a:srgbClr val="2B2B2B"/>
                              </a:solidFill>
                              <a:latin typeface="+mn-lt"/>
                              <a:ea typeface="黑体" panose="02010609060101010101" pitchFamily="49" charset="-122"/>
                            </a:rPr>
                            <m:t>′</m:t>
                          </m:r>
                          <m:r>
                            <a:rPr lang="en-US" altLang="zh-CN" sz="3200" i="1" dirty="0">
                              <a:solidFill>
                                <a:srgbClr val="2B2B2B"/>
                              </a:solidFill>
                              <a:latin typeface="Cambria Math" panose="02040503050406030204" pitchFamily="18" charset="0"/>
                              <a:ea typeface="黑体" panose="02010609060101010101" pitchFamily="49" charset="-122"/>
                            </a:rPr>
                            <m:t>)</m:t>
                          </m:r>
                        </m:e>
                        <m:sup>
                          <m:r>
                            <a:rPr lang="en-US" altLang="zh-CN" sz="3200" i="1">
                              <a:solidFill>
                                <a:srgbClr val="2B2B2B"/>
                              </a:solidFill>
                              <a:latin typeface="Cambria Math" panose="02040503050406030204" pitchFamily="18" charset="0"/>
                              <a:ea typeface="黑体" panose="02010609060101010101" pitchFamily="49" charset="-122"/>
                            </a:rPr>
                            <m:t> −</m:t>
                          </m:r>
                          <m:r>
                            <a:rPr lang="en-US" altLang="zh-CN" sz="3200" i="1">
                              <a:solidFill>
                                <a:srgbClr val="2B2B2B"/>
                              </a:solidFill>
                              <a:latin typeface="Cambria Math" panose="02040503050406030204" pitchFamily="18" charset="0"/>
                              <a:ea typeface="黑体" panose="02010609060101010101" pitchFamily="49" charset="-122"/>
                            </a:rPr>
                            <m:t>1</m:t>
                          </m:r>
                        </m:sup>
                      </m:sSup>
                    </m:oMath>
                  </m:oMathPara>
                </a14:m>
                <a:endParaRPr lang="zh-CN" altLang="en-US" sz="3200" b="0" i="1" cap="none" spc="0" dirty="0">
                  <a:ln w="0"/>
                  <a:solidFill>
                    <a:schemeClr val="tx1"/>
                  </a:solidFill>
                  <a:effectLst>
                    <a:outerShdw blurRad="38100" dist="19050" dir="2700000" algn="tl" rotWithShape="0">
                      <a:schemeClr val="dk1">
                        <a:alpha val="40000"/>
                      </a:schemeClr>
                    </a:outerShdw>
                  </a:effectLst>
                  <a:latin typeface="+mn-lt"/>
                </a:endParaRPr>
              </a:p>
            </p:txBody>
          </p:sp>
        </mc:Choice>
        <mc:Fallback>
          <p:sp>
            <p:nvSpPr>
              <p:cNvPr id="66" name="矩形 65"/>
              <p:cNvSpPr>
                <a:spLocks noRot="1" noChangeAspect="1" noMove="1" noResize="1" noEditPoints="1" noAdjustHandles="1" noChangeArrowheads="1" noChangeShapeType="1" noTextEdit="1"/>
              </p:cNvSpPr>
              <p:nvPr/>
            </p:nvSpPr>
            <p:spPr>
              <a:xfrm>
                <a:off x="999001" y="4541630"/>
                <a:ext cx="1405578" cy="595932"/>
              </a:xfrm>
              <a:prstGeom prst="rect">
                <a:avLst/>
              </a:prstGeom>
              <a:blipFill rotWithShape="1">
                <a:blip r:embed="rId20"/>
                <a:stretch>
                  <a:fillRect l="-10" t="-18" r="33" b="69"/>
                </a:stretch>
              </a:blipFill>
            </p:spPr>
            <p:txBody>
              <a:bodyPr/>
              <a:lstStyle/>
              <a:p>
                <a:r>
                  <a:rPr lang="zh-CN" altLang="en-US">
                    <a:noFill/>
                  </a:rPr>
                  <a:t> </a:t>
                </a:r>
              </a:p>
            </p:txBody>
          </p:sp>
        </mc:Fallback>
      </mc:AlternateContent>
      <p:sp>
        <p:nvSpPr>
          <p:cNvPr id="67" name="矩形 66"/>
          <p:cNvSpPr/>
          <p:nvPr/>
        </p:nvSpPr>
        <p:spPr>
          <a:xfrm>
            <a:off x="6050689" y="4043567"/>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68" name="矩形 67"/>
          <p:cNvSpPr/>
          <p:nvPr/>
        </p:nvSpPr>
        <p:spPr>
          <a:xfrm>
            <a:off x="6355485" y="4043567"/>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69" name="矩形 68"/>
          <p:cNvSpPr/>
          <p:nvPr/>
        </p:nvSpPr>
        <p:spPr>
          <a:xfrm>
            <a:off x="6660281" y="4043567"/>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70" name="矩形 69"/>
          <p:cNvSpPr/>
          <p:nvPr/>
        </p:nvSpPr>
        <p:spPr>
          <a:xfrm>
            <a:off x="6965077" y="4043567"/>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71" name="矩形 70"/>
          <p:cNvSpPr/>
          <p:nvPr/>
        </p:nvSpPr>
        <p:spPr>
          <a:xfrm>
            <a:off x="7269873" y="4043567"/>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72" name="矩形 71"/>
          <p:cNvSpPr/>
          <p:nvPr/>
        </p:nvSpPr>
        <p:spPr>
          <a:xfrm>
            <a:off x="6051570" y="3134392"/>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73" name="矩形 72"/>
          <p:cNvSpPr/>
          <p:nvPr/>
        </p:nvSpPr>
        <p:spPr>
          <a:xfrm>
            <a:off x="6356366" y="3134392"/>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74" name="矩形 73"/>
          <p:cNvSpPr/>
          <p:nvPr/>
        </p:nvSpPr>
        <p:spPr>
          <a:xfrm>
            <a:off x="6661162" y="3134392"/>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75" name="矩形 74"/>
          <p:cNvSpPr/>
          <p:nvPr/>
        </p:nvSpPr>
        <p:spPr>
          <a:xfrm>
            <a:off x="6965958" y="3134392"/>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76" name="矩形 75"/>
          <p:cNvSpPr/>
          <p:nvPr/>
        </p:nvSpPr>
        <p:spPr>
          <a:xfrm>
            <a:off x="7270754" y="3134392"/>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77" name="矩形 76"/>
          <p:cNvSpPr/>
          <p:nvPr/>
        </p:nvSpPr>
        <p:spPr>
          <a:xfrm>
            <a:off x="6051550" y="3438523"/>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78" name="矩形 77"/>
          <p:cNvSpPr/>
          <p:nvPr/>
        </p:nvSpPr>
        <p:spPr>
          <a:xfrm>
            <a:off x="6356346" y="3438523"/>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79" name="矩形 78"/>
          <p:cNvSpPr/>
          <p:nvPr/>
        </p:nvSpPr>
        <p:spPr>
          <a:xfrm>
            <a:off x="6661142" y="3438523"/>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80" name="矩形 79"/>
          <p:cNvSpPr/>
          <p:nvPr/>
        </p:nvSpPr>
        <p:spPr>
          <a:xfrm>
            <a:off x="6965938" y="3438523"/>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81" name="矩形 80"/>
          <p:cNvSpPr/>
          <p:nvPr/>
        </p:nvSpPr>
        <p:spPr>
          <a:xfrm>
            <a:off x="7270734" y="3438523"/>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82" name="矩形 81"/>
          <p:cNvSpPr/>
          <p:nvPr/>
        </p:nvSpPr>
        <p:spPr>
          <a:xfrm>
            <a:off x="6051550" y="2828533"/>
            <a:ext cx="304792" cy="304792"/>
          </a:xfrm>
          <a:prstGeom prst="rect">
            <a:avLst/>
          </a:prstGeom>
          <a:solidFill>
            <a:schemeClr val="accent5"/>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83" name="矩形 82"/>
          <p:cNvSpPr/>
          <p:nvPr/>
        </p:nvSpPr>
        <p:spPr>
          <a:xfrm>
            <a:off x="6356346" y="2828533"/>
            <a:ext cx="304792" cy="30479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84" name="矩形 83"/>
          <p:cNvSpPr/>
          <p:nvPr/>
        </p:nvSpPr>
        <p:spPr>
          <a:xfrm>
            <a:off x="6661142" y="2828533"/>
            <a:ext cx="304792" cy="304792"/>
          </a:xfrm>
          <a:prstGeom prst="rect">
            <a:avLst/>
          </a:prstGeom>
          <a:solidFill>
            <a:schemeClr val="accent3">
              <a:lumMod val="7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85" name="矩形 84"/>
          <p:cNvSpPr/>
          <p:nvPr/>
        </p:nvSpPr>
        <p:spPr>
          <a:xfrm>
            <a:off x="6965938" y="2828533"/>
            <a:ext cx="304792" cy="304792"/>
          </a:xfrm>
          <a:prstGeom prst="rect">
            <a:avLst/>
          </a:prstGeom>
          <a:solidFill>
            <a:schemeClr val="accent6">
              <a:lumMod val="40000"/>
              <a:lumOff val="6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86" name="矩形 85"/>
          <p:cNvSpPr/>
          <p:nvPr/>
        </p:nvSpPr>
        <p:spPr>
          <a:xfrm>
            <a:off x="7270734" y="2828533"/>
            <a:ext cx="304792" cy="304792"/>
          </a:xfrm>
          <a:prstGeom prst="rect">
            <a:avLst/>
          </a:prstGeom>
          <a:solidFill>
            <a:schemeClr val="tx1">
              <a:lumMod val="65000"/>
              <a:lumOff val="3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87" name="矩形 86"/>
          <p:cNvSpPr/>
          <p:nvPr/>
        </p:nvSpPr>
        <p:spPr>
          <a:xfrm>
            <a:off x="6050693" y="3731889"/>
            <a:ext cx="304792" cy="304792"/>
          </a:xfrm>
          <a:prstGeom prst="rect">
            <a:avLst/>
          </a:prstGeom>
          <a:solidFill>
            <a:srgbClr val="FFFF99"/>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88" name="矩形 87"/>
          <p:cNvSpPr/>
          <p:nvPr/>
        </p:nvSpPr>
        <p:spPr>
          <a:xfrm>
            <a:off x="6355489" y="3731889"/>
            <a:ext cx="304792" cy="304792"/>
          </a:xfrm>
          <a:prstGeom prst="rect">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89" name="矩形 88"/>
          <p:cNvSpPr/>
          <p:nvPr/>
        </p:nvSpPr>
        <p:spPr>
          <a:xfrm>
            <a:off x="6660285" y="3731889"/>
            <a:ext cx="304792" cy="304792"/>
          </a:xfrm>
          <a:prstGeom prst="rect">
            <a:avLst/>
          </a:prstGeom>
          <a:solidFill>
            <a:schemeClr val="accent1">
              <a:lumMod val="40000"/>
              <a:lumOff val="6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90" name="矩形 89"/>
          <p:cNvSpPr/>
          <p:nvPr/>
        </p:nvSpPr>
        <p:spPr>
          <a:xfrm>
            <a:off x="6965081" y="3731889"/>
            <a:ext cx="304792" cy="304792"/>
          </a:xfrm>
          <a:prstGeom prst="rect">
            <a:avLst/>
          </a:prstGeom>
          <a:solidFill>
            <a:srgbClr val="F6B9EB"/>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91" name="矩形 90"/>
          <p:cNvSpPr/>
          <p:nvPr/>
        </p:nvSpPr>
        <p:spPr>
          <a:xfrm>
            <a:off x="7269877" y="3731889"/>
            <a:ext cx="304792" cy="304792"/>
          </a:xfrm>
          <a:prstGeom prst="rect">
            <a:avLst/>
          </a:prstGeom>
          <a:solidFill>
            <a:srgbClr val="CCFF6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mc:AlternateContent xmlns:mc="http://schemas.openxmlformats.org/markup-compatibility/2006">
        <mc:Choice xmlns:a14="http://schemas.microsoft.com/office/drawing/2010/main" Requires="a14">
          <p:sp>
            <p:nvSpPr>
              <p:cNvPr id="92" name="矩形 91"/>
              <p:cNvSpPr/>
              <p:nvPr/>
            </p:nvSpPr>
            <p:spPr>
              <a:xfrm>
                <a:off x="6507881" y="4529041"/>
                <a:ext cx="1405578" cy="595932"/>
              </a:xfrm>
              <a:prstGeom prst="rect">
                <a:avLst/>
              </a:prstGeom>
              <a:noFill/>
            </p:spPr>
            <p:txBody>
              <a:bodyPr wrap="none" lIns="91440" tIns="45720" rIns="91440" bIns="45720">
                <a:spAutoFit/>
              </a:bodyPr>
              <a:lstStyle/>
              <a:p>
                <a:pPr algn="ctr"/>
                <a14:m>
                  <m:oMathPara xmlns:m="http://schemas.openxmlformats.org/officeDocument/2006/math">
                    <m:oMathParaPr>
                      <m:jc m:val="centerGroup"/>
                    </m:oMathParaPr>
                    <m:oMath xmlns:m="http://schemas.openxmlformats.org/officeDocument/2006/math">
                      <m:sSup>
                        <m:sSupPr>
                          <m:ctrlPr>
                            <a:rPr lang="en-US" altLang="zh-CN" sz="3200" i="1">
                              <a:solidFill>
                                <a:srgbClr val="2B2B2B"/>
                              </a:solidFill>
                              <a:latin typeface="Cambria Math" panose="02040503050406030204" pitchFamily="18" charset="0"/>
                              <a:ea typeface="黑体" panose="02010609060101010101" pitchFamily="49" charset="-122"/>
                            </a:rPr>
                          </m:ctrlPr>
                        </m:sSupPr>
                        <m:e>
                          <m:r>
                            <m:rPr>
                              <m:nor/>
                            </m:rPr>
                            <a:rPr lang="en-US" altLang="zh-CN" sz="3200">
                              <a:solidFill>
                                <a:srgbClr val="2B2B2B"/>
                              </a:solidFill>
                              <a:latin typeface="+mn-lt"/>
                              <a:ea typeface="黑体" panose="02010609060101010101" pitchFamily="49" charset="-122"/>
                            </a:rPr>
                            <m:t>(</m:t>
                          </m:r>
                          <m:r>
                            <m:rPr>
                              <m:nor/>
                            </m:rPr>
                            <a:rPr lang="en-US" altLang="zh-CN" sz="3200" i="1" dirty="0">
                              <a:solidFill>
                                <a:srgbClr val="2B2B2B"/>
                              </a:solidFill>
                              <a:latin typeface="+mn-lt"/>
                              <a:ea typeface="黑体" panose="02010609060101010101" pitchFamily="49" charset="-122"/>
                            </a:rPr>
                            <m:t>B</m:t>
                          </m:r>
                          <m:r>
                            <m:rPr>
                              <m:nor/>
                            </m:rPr>
                            <a:rPr lang="en-US" altLang="zh-CN" sz="3200" i="1" dirty="0">
                              <a:solidFill>
                                <a:srgbClr val="2B2B2B"/>
                              </a:solidFill>
                              <a:latin typeface="+mn-lt"/>
                              <a:ea typeface="黑体" panose="02010609060101010101" pitchFamily="49" charset="-122"/>
                            </a:rPr>
                            <m:t>′</m:t>
                          </m:r>
                          <m:r>
                            <a:rPr lang="en-US" altLang="zh-CN" sz="3200" i="1" dirty="0">
                              <a:solidFill>
                                <a:srgbClr val="2B2B2B"/>
                              </a:solidFill>
                              <a:latin typeface="Cambria Math" panose="02040503050406030204" pitchFamily="18" charset="0"/>
                              <a:ea typeface="黑体" panose="02010609060101010101" pitchFamily="49" charset="-122"/>
                            </a:rPr>
                            <m:t>)</m:t>
                          </m:r>
                        </m:e>
                        <m:sup>
                          <m:r>
                            <a:rPr lang="en-US" altLang="zh-CN" sz="3200" i="1">
                              <a:solidFill>
                                <a:srgbClr val="2B2B2B"/>
                              </a:solidFill>
                              <a:latin typeface="Cambria Math" panose="02040503050406030204" pitchFamily="18" charset="0"/>
                              <a:ea typeface="黑体" panose="02010609060101010101" pitchFamily="49" charset="-122"/>
                            </a:rPr>
                            <m:t> −</m:t>
                          </m:r>
                          <m:r>
                            <a:rPr lang="en-US" altLang="zh-CN" sz="3200" i="1">
                              <a:solidFill>
                                <a:srgbClr val="2B2B2B"/>
                              </a:solidFill>
                              <a:latin typeface="Cambria Math" panose="02040503050406030204" pitchFamily="18" charset="0"/>
                              <a:ea typeface="黑体" panose="02010609060101010101" pitchFamily="49" charset="-122"/>
                            </a:rPr>
                            <m:t>1</m:t>
                          </m:r>
                        </m:sup>
                      </m:sSup>
                    </m:oMath>
                  </m:oMathPara>
                </a14:m>
                <a:endParaRPr lang="zh-CN" altLang="en-US" sz="3200" b="0" i="1" cap="none" spc="0" dirty="0">
                  <a:ln w="0"/>
                  <a:solidFill>
                    <a:schemeClr val="tx1"/>
                  </a:solidFill>
                  <a:effectLst>
                    <a:outerShdw blurRad="38100" dist="19050" dir="2700000" algn="tl" rotWithShape="0">
                      <a:schemeClr val="dk1">
                        <a:alpha val="40000"/>
                      </a:schemeClr>
                    </a:outerShdw>
                  </a:effectLst>
                  <a:latin typeface="+mn-lt"/>
                </a:endParaRPr>
              </a:p>
            </p:txBody>
          </p:sp>
        </mc:Choice>
        <mc:Fallback>
          <p:sp>
            <p:nvSpPr>
              <p:cNvPr id="92" name="矩形 91"/>
              <p:cNvSpPr>
                <a:spLocks noRot="1" noChangeAspect="1" noMove="1" noResize="1" noEditPoints="1" noAdjustHandles="1" noChangeArrowheads="1" noChangeShapeType="1" noTextEdit="1"/>
              </p:cNvSpPr>
              <p:nvPr/>
            </p:nvSpPr>
            <p:spPr>
              <a:xfrm>
                <a:off x="6507881" y="4529041"/>
                <a:ext cx="1405578" cy="595932"/>
              </a:xfrm>
              <a:prstGeom prst="rect">
                <a:avLst/>
              </a:prstGeom>
              <a:blipFill rotWithShape="1">
                <a:blip r:embed="rId20"/>
                <a:stretch>
                  <a:fillRect l="-29" t="-37" r="6" b="8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3" name="矩形 92"/>
              <p:cNvSpPr/>
              <p:nvPr/>
            </p:nvSpPr>
            <p:spPr>
              <a:xfrm>
                <a:off x="7625709" y="3159829"/>
                <a:ext cx="679993" cy="707886"/>
              </a:xfrm>
              <a:prstGeom prst="rect">
                <a:avLst/>
              </a:prstGeom>
              <a:noFill/>
            </p:spPr>
            <p:txBody>
              <a:bodyPr wrap="none" lIns="91440" tIns="45720" rIns="91440" bIns="45720">
                <a:spAutoFit/>
              </a:bodyPr>
              <a:lstStyle/>
              <a:p>
                <a:pPr algn="ctr"/>
                <a14:m>
                  <m:oMathPara xmlns:m="http://schemas.openxmlformats.org/officeDocument/2006/math">
                    <m:oMathParaPr>
                      <m:jc m:val="centerGroup"/>
                    </m:oMathParaPr>
                    <m:oMath xmlns:m="http://schemas.openxmlformats.org/officeDocument/2006/math">
                      <m:r>
                        <a:rPr lang="en-US" altLang="zh-CN" sz="40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oMath>
                  </m:oMathPara>
                </a14:m>
                <a:endParaRPr lang="zh-CN" altLang="en-US" sz="4000" b="0" cap="none" spc="0" dirty="0">
                  <a:ln w="0"/>
                  <a:solidFill>
                    <a:schemeClr val="tx1"/>
                  </a:solidFill>
                  <a:effectLst>
                    <a:outerShdw blurRad="38100" dist="19050" dir="2700000" algn="tl" rotWithShape="0">
                      <a:schemeClr val="dk1">
                        <a:alpha val="40000"/>
                      </a:schemeClr>
                    </a:outerShdw>
                  </a:effectLst>
                  <a:latin typeface="+mn-lt"/>
                </a:endParaRPr>
              </a:p>
            </p:txBody>
          </p:sp>
        </mc:Choice>
        <mc:Fallback>
          <p:sp>
            <p:nvSpPr>
              <p:cNvPr id="93" name="矩形 92"/>
              <p:cNvSpPr>
                <a:spLocks noRot="1" noChangeAspect="1" noMove="1" noResize="1" noEditPoints="1" noAdjustHandles="1" noChangeArrowheads="1" noChangeShapeType="1" noTextEdit="1"/>
              </p:cNvSpPr>
              <p:nvPr/>
            </p:nvSpPr>
            <p:spPr>
              <a:xfrm>
                <a:off x="7625709" y="3159829"/>
                <a:ext cx="679993" cy="707886"/>
              </a:xfrm>
              <a:prstGeom prst="rect">
                <a:avLst/>
              </a:prstGeom>
              <a:blipFill rotWithShape="1">
                <a:blip r:embed="rId12"/>
                <a:stretch>
                  <a:fillRect l="-93" t="-10" r="79" b="8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4" name="矩形 93"/>
              <p:cNvSpPr/>
              <p:nvPr/>
            </p:nvSpPr>
            <p:spPr>
              <a:xfrm>
                <a:off x="8269918" y="2857579"/>
                <a:ext cx="304792" cy="304792"/>
              </a:xfrm>
              <a:prstGeom prst="rect">
                <a:avLst/>
              </a:prstGeom>
              <a:solidFill>
                <a:srgbClr val="FFC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m:t>
                          </m:r>
                        </m:e>
                        <m:sub>
                          <m:r>
                            <a:rPr lang="en-US" altLang="zh-CN" b="0" i="1" smtClean="0">
                              <a:solidFill>
                                <a:schemeClr val="tx1"/>
                              </a:solidFill>
                              <a:latin typeface="Cambria Math" panose="02040503050406030204" pitchFamily="18" charset="0"/>
                            </a:rPr>
                            <m:t>2</m:t>
                          </m:r>
                        </m:sub>
                      </m:sSub>
                    </m:oMath>
                  </m:oMathPara>
                </a14:m>
                <a:endParaRPr lang="zh-CN" altLang="en-US" dirty="0">
                  <a:solidFill>
                    <a:schemeClr val="tx1"/>
                  </a:solidFill>
                </a:endParaRPr>
              </a:p>
            </p:txBody>
          </p:sp>
        </mc:Choice>
        <mc:Fallback>
          <p:sp>
            <p:nvSpPr>
              <p:cNvPr id="94" name="矩形 93"/>
              <p:cNvSpPr>
                <a:spLocks noRot="1" noChangeAspect="1" noMove="1" noResize="1" noEditPoints="1" noAdjustHandles="1" noChangeArrowheads="1" noChangeShapeType="1" noTextEdit="1"/>
              </p:cNvSpPr>
              <p:nvPr/>
            </p:nvSpPr>
            <p:spPr>
              <a:xfrm>
                <a:off x="8269918" y="2857579"/>
                <a:ext cx="304792" cy="304792"/>
              </a:xfrm>
              <a:prstGeom prst="rect">
                <a:avLst/>
              </a:prstGeom>
              <a:blipFill rotWithShape="1">
                <a:blip r:embed="rId14"/>
                <a:stretch>
                  <a:fillRect l="-2186" t="-2109" r="-15942" b="-2060"/>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5" name="矩形 94"/>
              <p:cNvSpPr/>
              <p:nvPr/>
            </p:nvSpPr>
            <p:spPr>
              <a:xfrm>
                <a:off x="8269918" y="3161710"/>
                <a:ext cx="304792" cy="304792"/>
              </a:xfrm>
              <a:prstGeom prst="rect">
                <a:avLst/>
              </a:prstGeom>
              <a:solidFill>
                <a:srgbClr val="FFC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m:t>
                          </m:r>
                        </m:e>
                        <m:sub>
                          <m:r>
                            <a:rPr lang="en-US" altLang="zh-CN" b="0" i="1" smtClean="0">
                              <a:solidFill>
                                <a:schemeClr val="tx1"/>
                              </a:solidFill>
                              <a:latin typeface="Cambria Math" panose="02040503050406030204" pitchFamily="18" charset="0"/>
                            </a:rPr>
                            <m:t>3</m:t>
                          </m:r>
                        </m:sub>
                      </m:sSub>
                    </m:oMath>
                  </m:oMathPara>
                </a14:m>
                <a:endParaRPr lang="zh-CN" altLang="en-US" dirty="0">
                  <a:solidFill>
                    <a:schemeClr val="tx1"/>
                  </a:solidFill>
                </a:endParaRPr>
              </a:p>
            </p:txBody>
          </p:sp>
        </mc:Choice>
        <mc:Fallback>
          <p:sp>
            <p:nvSpPr>
              <p:cNvPr id="95" name="矩形 94"/>
              <p:cNvSpPr>
                <a:spLocks noRot="1" noChangeAspect="1" noMove="1" noResize="1" noEditPoints="1" noAdjustHandles="1" noChangeArrowheads="1" noChangeShapeType="1" noTextEdit="1"/>
              </p:cNvSpPr>
              <p:nvPr/>
            </p:nvSpPr>
            <p:spPr>
              <a:xfrm>
                <a:off x="8269918" y="3161710"/>
                <a:ext cx="304792" cy="304792"/>
              </a:xfrm>
              <a:prstGeom prst="rect">
                <a:avLst/>
              </a:prstGeom>
              <a:blipFill rotWithShape="1">
                <a:blip r:embed="rId15"/>
                <a:stretch>
                  <a:fillRect l="-2186" t="-2098" r="-15942" b="-2071"/>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6" name="矩形 95"/>
              <p:cNvSpPr/>
              <p:nvPr/>
            </p:nvSpPr>
            <p:spPr>
              <a:xfrm>
                <a:off x="8269918" y="3460689"/>
                <a:ext cx="304792" cy="304792"/>
              </a:xfrm>
              <a:prstGeom prst="rect">
                <a:avLst/>
              </a:prstGeom>
              <a:solidFill>
                <a:srgbClr val="FFC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m:t>
                          </m:r>
                        </m:e>
                        <m:sub>
                          <m:r>
                            <a:rPr lang="en-US" altLang="zh-CN" b="0" i="1" smtClean="0">
                              <a:solidFill>
                                <a:schemeClr val="tx1"/>
                              </a:solidFill>
                              <a:latin typeface="Cambria Math" panose="02040503050406030204" pitchFamily="18" charset="0"/>
                            </a:rPr>
                            <m:t>5</m:t>
                          </m:r>
                        </m:sub>
                      </m:sSub>
                    </m:oMath>
                  </m:oMathPara>
                </a14:m>
                <a:endParaRPr lang="zh-CN" altLang="en-US" dirty="0">
                  <a:solidFill>
                    <a:schemeClr val="tx1"/>
                  </a:solidFill>
                </a:endParaRPr>
              </a:p>
            </p:txBody>
          </p:sp>
        </mc:Choice>
        <mc:Fallback>
          <p:sp>
            <p:nvSpPr>
              <p:cNvPr id="96" name="矩形 95"/>
              <p:cNvSpPr>
                <a:spLocks noRot="1" noChangeAspect="1" noMove="1" noResize="1" noEditPoints="1" noAdjustHandles="1" noChangeArrowheads="1" noChangeShapeType="1" noTextEdit="1"/>
              </p:cNvSpPr>
              <p:nvPr/>
            </p:nvSpPr>
            <p:spPr>
              <a:xfrm>
                <a:off x="8269918" y="3460689"/>
                <a:ext cx="304792" cy="304792"/>
              </a:xfrm>
              <a:prstGeom prst="rect">
                <a:avLst/>
              </a:prstGeom>
              <a:blipFill rotWithShape="1">
                <a:blip r:embed="rId17"/>
                <a:stretch>
                  <a:fillRect l="-2186" t="-2272" r="-15942" b="-1898"/>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7" name="矩形 96"/>
              <p:cNvSpPr/>
              <p:nvPr/>
            </p:nvSpPr>
            <p:spPr>
              <a:xfrm>
                <a:off x="8269926" y="3760619"/>
                <a:ext cx="304792" cy="304792"/>
              </a:xfrm>
              <a:prstGeom prst="rect">
                <a:avLst/>
              </a:prstGeom>
              <a:solidFill>
                <a:srgbClr val="92D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1</m:t>
                          </m:r>
                        </m:sub>
                      </m:sSub>
                    </m:oMath>
                  </m:oMathPara>
                </a14:m>
                <a:endParaRPr lang="zh-CN" altLang="en-US" dirty="0">
                  <a:solidFill>
                    <a:schemeClr val="tx1"/>
                  </a:solidFill>
                </a:endParaRPr>
              </a:p>
            </p:txBody>
          </p:sp>
        </mc:Choice>
        <mc:Fallback>
          <p:sp>
            <p:nvSpPr>
              <p:cNvPr id="97" name="矩形 96"/>
              <p:cNvSpPr>
                <a:spLocks noRot="1" noChangeAspect="1" noMove="1" noResize="1" noEditPoints="1" noAdjustHandles="1" noChangeArrowheads="1" noChangeShapeType="1" noTextEdit="1"/>
              </p:cNvSpPr>
              <p:nvPr/>
            </p:nvSpPr>
            <p:spPr>
              <a:xfrm>
                <a:off x="8269926" y="3760619"/>
                <a:ext cx="304792" cy="304792"/>
              </a:xfrm>
              <a:prstGeom prst="rect">
                <a:avLst/>
              </a:prstGeom>
              <a:blipFill rotWithShape="1">
                <a:blip r:embed="rId21"/>
                <a:stretch>
                  <a:fillRect l="-2189" t="-2132" r="-8856" b="-2037"/>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8" name="矩形 97"/>
              <p:cNvSpPr/>
              <p:nvPr/>
            </p:nvSpPr>
            <p:spPr>
              <a:xfrm>
                <a:off x="8269922" y="4056156"/>
                <a:ext cx="304792" cy="304792"/>
              </a:xfrm>
              <a:prstGeom prst="rect">
                <a:avLst/>
              </a:prstGeom>
              <a:solidFill>
                <a:srgbClr val="92D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3</m:t>
                          </m:r>
                        </m:sub>
                      </m:sSub>
                    </m:oMath>
                  </m:oMathPara>
                </a14:m>
                <a:endParaRPr lang="zh-CN" altLang="en-US" dirty="0">
                  <a:solidFill>
                    <a:schemeClr val="tx1"/>
                  </a:solidFill>
                </a:endParaRPr>
              </a:p>
            </p:txBody>
          </p:sp>
        </mc:Choice>
        <mc:Fallback>
          <p:sp>
            <p:nvSpPr>
              <p:cNvPr id="98" name="矩形 97"/>
              <p:cNvSpPr>
                <a:spLocks noRot="1" noChangeAspect="1" noMove="1" noResize="1" noEditPoints="1" noAdjustHandles="1" noChangeArrowheads="1" noChangeShapeType="1" noTextEdit="1"/>
              </p:cNvSpPr>
              <p:nvPr/>
            </p:nvSpPr>
            <p:spPr>
              <a:xfrm>
                <a:off x="8269922" y="4056156"/>
                <a:ext cx="304792" cy="304792"/>
              </a:xfrm>
              <a:prstGeom prst="rect">
                <a:avLst/>
              </a:prstGeom>
              <a:blipFill rotWithShape="1">
                <a:blip r:embed="rId22"/>
                <a:stretch>
                  <a:fillRect l="-2187" t="-2218" r="-8857" b="-1951"/>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05229" y="104775"/>
            <a:ext cx="5372072" cy="685800"/>
          </a:xfrm>
        </p:spPr>
        <p:txBody>
          <a:bodyPr/>
          <a:lstStyle/>
          <a:p>
            <a:r>
              <a:rPr lang="en-US" altLang="zh-CN" sz="2400" dirty="0"/>
              <a:t>R-S</a:t>
            </a:r>
            <a:r>
              <a:rPr lang="zh-CN" altLang="en-US" sz="2400" dirty="0"/>
              <a:t>码的纠删原理</a:t>
            </a:r>
            <a:endParaRPr lang="zh-CN" altLang="en-US" sz="2400" dirty="0"/>
          </a:p>
        </p:txBody>
      </p:sp>
      <p:sp>
        <p:nvSpPr>
          <p:cNvPr id="5" name="文本框 4"/>
          <p:cNvSpPr txBox="1"/>
          <p:nvPr/>
        </p:nvSpPr>
        <p:spPr>
          <a:xfrm>
            <a:off x="450850" y="1143060"/>
            <a:ext cx="4572000" cy="400110"/>
          </a:xfrm>
          <a:prstGeom prst="rect">
            <a:avLst/>
          </a:prstGeom>
          <a:noFill/>
        </p:spPr>
        <p:txBody>
          <a:bodyPr wrap="square">
            <a:spAutoFit/>
          </a:bodyPr>
          <a:lstStyle/>
          <a:p>
            <a:pPr marL="342900" indent="-342900">
              <a:buFont typeface="Arial" panose="020B0604020202020204" pitchFamily="34" charset="0"/>
              <a:buChar char="•"/>
            </a:pPr>
            <a:r>
              <a:rPr lang="zh-CN" altLang="en-US" sz="2000" dirty="0">
                <a:solidFill>
                  <a:srgbClr val="2B2B2B"/>
                </a:solidFill>
                <a:latin typeface="+mn-lt"/>
                <a:ea typeface="黑体" panose="02010609060101010101" pitchFamily="49" charset="-122"/>
              </a:rPr>
              <a:t>得到如下原始数据</a:t>
            </a:r>
            <a:r>
              <a:rPr lang="en-US" altLang="zh-CN" sz="2000" i="1" dirty="0">
                <a:solidFill>
                  <a:srgbClr val="2B2B2B"/>
                </a:solidFill>
                <a:latin typeface="+mn-lt"/>
                <a:ea typeface="黑体" panose="02010609060101010101" pitchFamily="49" charset="-122"/>
              </a:rPr>
              <a:t>D</a:t>
            </a:r>
            <a:r>
              <a:rPr lang="zh-CN" altLang="en-US" sz="2000" dirty="0">
                <a:solidFill>
                  <a:srgbClr val="2B2B2B"/>
                </a:solidFill>
                <a:latin typeface="+mn-lt"/>
                <a:ea typeface="黑体" panose="02010609060101010101" pitchFamily="49" charset="-122"/>
              </a:rPr>
              <a:t>的计算公式</a:t>
            </a:r>
            <a:endParaRPr lang="zh-CN" altLang="en-US" sz="2000" dirty="0">
              <a:solidFill>
                <a:srgbClr val="2B2B2B"/>
              </a:solidFill>
              <a:latin typeface="+mn-lt"/>
              <a:ea typeface="黑体" panose="02010609060101010101" pitchFamily="49" charset="-122"/>
            </a:endParaRPr>
          </a:p>
        </p:txBody>
      </p:sp>
      <p:sp>
        <p:nvSpPr>
          <p:cNvPr id="6" name="矩形 5"/>
          <p:cNvSpPr/>
          <p:nvPr/>
        </p:nvSpPr>
        <p:spPr>
          <a:xfrm>
            <a:off x="836316" y="1759742"/>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7" name="矩形 6"/>
          <p:cNvSpPr/>
          <p:nvPr/>
        </p:nvSpPr>
        <p:spPr>
          <a:xfrm>
            <a:off x="1141112" y="1759742"/>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8" name="矩形 7"/>
          <p:cNvSpPr/>
          <p:nvPr/>
        </p:nvSpPr>
        <p:spPr>
          <a:xfrm>
            <a:off x="1445908" y="1759742"/>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9" name="矩形 8"/>
          <p:cNvSpPr/>
          <p:nvPr/>
        </p:nvSpPr>
        <p:spPr>
          <a:xfrm>
            <a:off x="1750704" y="1759742"/>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10" name="矩形 9"/>
          <p:cNvSpPr/>
          <p:nvPr/>
        </p:nvSpPr>
        <p:spPr>
          <a:xfrm>
            <a:off x="2055500" y="1759742"/>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11" name="矩形 10"/>
          <p:cNvSpPr/>
          <p:nvPr/>
        </p:nvSpPr>
        <p:spPr>
          <a:xfrm>
            <a:off x="836296" y="2063873"/>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12" name="矩形 11"/>
          <p:cNvSpPr/>
          <p:nvPr/>
        </p:nvSpPr>
        <p:spPr>
          <a:xfrm>
            <a:off x="1141092" y="2063873"/>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13" name="矩形 12"/>
          <p:cNvSpPr/>
          <p:nvPr/>
        </p:nvSpPr>
        <p:spPr>
          <a:xfrm>
            <a:off x="1445888" y="2063873"/>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14" name="矩形 13"/>
          <p:cNvSpPr/>
          <p:nvPr/>
        </p:nvSpPr>
        <p:spPr>
          <a:xfrm>
            <a:off x="1750684" y="2063873"/>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15" name="矩形 14"/>
          <p:cNvSpPr/>
          <p:nvPr/>
        </p:nvSpPr>
        <p:spPr>
          <a:xfrm>
            <a:off x="2055480" y="2063873"/>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16" name="矩形 15"/>
          <p:cNvSpPr/>
          <p:nvPr/>
        </p:nvSpPr>
        <p:spPr>
          <a:xfrm>
            <a:off x="836292" y="2367976"/>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17" name="矩形 16"/>
          <p:cNvSpPr/>
          <p:nvPr/>
        </p:nvSpPr>
        <p:spPr>
          <a:xfrm>
            <a:off x="1141088" y="2367976"/>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18" name="矩形 17"/>
          <p:cNvSpPr/>
          <p:nvPr/>
        </p:nvSpPr>
        <p:spPr>
          <a:xfrm>
            <a:off x="1445884" y="2367976"/>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19" name="矩形 18"/>
          <p:cNvSpPr/>
          <p:nvPr/>
        </p:nvSpPr>
        <p:spPr>
          <a:xfrm>
            <a:off x="1750680" y="2367976"/>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20" name="矩形 19"/>
          <p:cNvSpPr/>
          <p:nvPr/>
        </p:nvSpPr>
        <p:spPr>
          <a:xfrm>
            <a:off x="2055476" y="2367976"/>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21" name="矩形 20"/>
          <p:cNvSpPr/>
          <p:nvPr/>
        </p:nvSpPr>
        <p:spPr>
          <a:xfrm>
            <a:off x="836292" y="2672107"/>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22" name="矩形 21"/>
          <p:cNvSpPr/>
          <p:nvPr/>
        </p:nvSpPr>
        <p:spPr>
          <a:xfrm>
            <a:off x="1141088" y="2672107"/>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23" name="矩形 22"/>
          <p:cNvSpPr/>
          <p:nvPr/>
        </p:nvSpPr>
        <p:spPr>
          <a:xfrm>
            <a:off x="1445884" y="2672107"/>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24" name="矩形 23"/>
          <p:cNvSpPr/>
          <p:nvPr/>
        </p:nvSpPr>
        <p:spPr>
          <a:xfrm>
            <a:off x="1750680" y="2672107"/>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25" name="矩形 24"/>
          <p:cNvSpPr/>
          <p:nvPr/>
        </p:nvSpPr>
        <p:spPr>
          <a:xfrm>
            <a:off x="2055476" y="2672107"/>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26" name="矩形 25"/>
          <p:cNvSpPr/>
          <p:nvPr/>
        </p:nvSpPr>
        <p:spPr>
          <a:xfrm>
            <a:off x="836292" y="2971086"/>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27" name="矩形 26"/>
          <p:cNvSpPr/>
          <p:nvPr/>
        </p:nvSpPr>
        <p:spPr>
          <a:xfrm>
            <a:off x="1141088" y="2971086"/>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28" name="矩形 27"/>
          <p:cNvSpPr/>
          <p:nvPr/>
        </p:nvSpPr>
        <p:spPr>
          <a:xfrm>
            <a:off x="1445884" y="2971086"/>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29" name="矩形 28"/>
          <p:cNvSpPr/>
          <p:nvPr/>
        </p:nvSpPr>
        <p:spPr>
          <a:xfrm>
            <a:off x="1750680" y="2971086"/>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30" name="矩形 29"/>
          <p:cNvSpPr/>
          <p:nvPr/>
        </p:nvSpPr>
        <p:spPr>
          <a:xfrm>
            <a:off x="2055476" y="2971086"/>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mc:AlternateContent xmlns:mc="http://schemas.openxmlformats.org/markup-compatibility/2006">
        <mc:Choice xmlns:a14="http://schemas.microsoft.com/office/drawing/2010/main" Requires="a14">
          <p:sp>
            <p:nvSpPr>
              <p:cNvPr id="33" name="矩形 32"/>
              <p:cNvSpPr/>
              <p:nvPr/>
            </p:nvSpPr>
            <p:spPr>
              <a:xfrm>
                <a:off x="3048064" y="1760468"/>
                <a:ext cx="304792" cy="304792"/>
              </a:xfrm>
              <a:prstGeom prst="rect">
                <a:avLst/>
              </a:prstGeom>
              <a:solidFill>
                <a:srgbClr val="FFC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m:t>
                          </m:r>
                        </m:e>
                        <m:sub>
                          <m:r>
                            <a:rPr lang="en-US" altLang="zh-CN" b="0" i="1" smtClean="0">
                              <a:solidFill>
                                <a:schemeClr val="tx1"/>
                              </a:solidFill>
                              <a:latin typeface="Cambria Math" panose="02040503050406030204" pitchFamily="18" charset="0"/>
                            </a:rPr>
                            <m:t>1</m:t>
                          </m:r>
                        </m:sub>
                      </m:sSub>
                    </m:oMath>
                  </m:oMathPara>
                </a14:m>
                <a:endParaRPr lang="zh-CN" altLang="en-US" dirty="0">
                  <a:solidFill>
                    <a:schemeClr val="tx1"/>
                  </a:solidFill>
                </a:endParaRPr>
              </a:p>
            </p:txBody>
          </p:sp>
        </mc:Choice>
        <mc:Fallback>
          <p:sp>
            <p:nvSpPr>
              <p:cNvPr id="33" name="矩形 32"/>
              <p:cNvSpPr>
                <a:spLocks noRot="1" noChangeAspect="1" noMove="1" noResize="1" noEditPoints="1" noAdjustHandles="1" noChangeArrowheads="1" noChangeShapeType="1" noTextEdit="1"/>
              </p:cNvSpPr>
              <p:nvPr/>
            </p:nvSpPr>
            <p:spPr>
              <a:xfrm>
                <a:off x="3048064" y="1760468"/>
                <a:ext cx="304792" cy="304792"/>
              </a:xfrm>
              <a:prstGeom prst="rect">
                <a:avLst/>
              </a:prstGeom>
              <a:blipFill rotWithShape="1">
                <a:blip r:embed="rId1"/>
                <a:stretch>
                  <a:fillRect l="-2104" t="-2165" r="-16024" b="-2005"/>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4" name="矩形 33"/>
              <p:cNvSpPr/>
              <p:nvPr/>
            </p:nvSpPr>
            <p:spPr>
              <a:xfrm>
                <a:off x="3048044" y="2064599"/>
                <a:ext cx="304792" cy="304792"/>
              </a:xfrm>
              <a:prstGeom prst="rect">
                <a:avLst/>
              </a:prstGeom>
              <a:solidFill>
                <a:srgbClr val="FFC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m:t>
                          </m:r>
                        </m:e>
                        <m:sub>
                          <m:r>
                            <a:rPr lang="en-US" altLang="zh-CN" b="0" i="1" smtClean="0">
                              <a:solidFill>
                                <a:schemeClr val="tx1"/>
                              </a:solidFill>
                              <a:latin typeface="Cambria Math" panose="02040503050406030204" pitchFamily="18" charset="0"/>
                            </a:rPr>
                            <m:t>2</m:t>
                          </m:r>
                        </m:sub>
                      </m:sSub>
                    </m:oMath>
                  </m:oMathPara>
                </a14:m>
                <a:endParaRPr lang="zh-CN" altLang="en-US" dirty="0">
                  <a:solidFill>
                    <a:schemeClr val="tx1"/>
                  </a:solidFill>
                </a:endParaRPr>
              </a:p>
            </p:txBody>
          </p:sp>
        </mc:Choice>
        <mc:Fallback>
          <p:sp>
            <p:nvSpPr>
              <p:cNvPr id="34" name="矩形 33"/>
              <p:cNvSpPr>
                <a:spLocks noRot="1" noChangeAspect="1" noMove="1" noResize="1" noEditPoints="1" noAdjustHandles="1" noChangeArrowheads="1" noChangeShapeType="1" noTextEdit="1"/>
              </p:cNvSpPr>
              <p:nvPr/>
            </p:nvSpPr>
            <p:spPr>
              <a:xfrm>
                <a:off x="3048044" y="2064599"/>
                <a:ext cx="304792" cy="304792"/>
              </a:xfrm>
              <a:prstGeom prst="rect">
                <a:avLst/>
              </a:prstGeom>
              <a:blipFill rotWithShape="1">
                <a:blip r:embed="rId2"/>
                <a:stretch>
                  <a:fillRect l="-2098" t="-2154" r="-16030" b="-2016"/>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5" name="矩形 34"/>
              <p:cNvSpPr/>
              <p:nvPr/>
            </p:nvSpPr>
            <p:spPr>
              <a:xfrm>
                <a:off x="3048040" y="2368702"/>
                <a:ext cx="304792" cy="304792"/>
              </a:xfrm>
              <a:prstGeom prst="rect">
                <a:avLst/>
              </a:prstGeom>
              <a:solidFill>
                <a:srgbClr val="FFC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m:t>
                          </m:r>
                        </m:e>
                        <m:sub>
                          <m:r>
                            <a:rPr lang="en-US" altLang="zh-CN" b="0" i="1" smtClean="0">
                              <a:solidFill>
                                <a:schemeClr val="tx1"/>
                              </a:solidFill>
                              <a:latin typeface="Cambria Math" panose="02040503050406030204" pitchFamily="18" charset="0"/>
                            </a:rPr>
                            <m:t>3</m:t>
                          </m:r>
                        </m:sub>
                      </m:sSub>
                    </m:oMath>
                  </m:oMathPara>
                </a14:m>
                <a:endParaRPr lang="zh-CN" altLang="en-US" dirty="0">
                  <a:solidFill>
                    <a:schemeClr val="tx1"/>
                  </a:solidFill>
                </a:endParaRPr>
              </a:p>
            </p:txBody>
          </p:sp>
        </mc:Choice>
        <mc:Fallback>
          <p:sp>
            <p:nvSpPr>
              <p:cNvPr id="35" name="矩形 34"/>
              <p:cNvSpPr>
                <a:spLocks noRot="1" noChangeAspect="1" noMove="1" noResize="1" noEditPoints="1" noAdjustHandles="1" noChangeArrowheads="1" noChangeShapeType="1" noTextEdit="1"/>
              </p:cNvSpPr>
              <p:nvPr/>
            </p:nvSpPr>
            <p:spPr>
              <a:xfrm>
                <a:off x="3048040" y="2368702"/>
                <a:ext cx="304792" cy="304792"/>
              </a:xfrm>
              <a:prstGeom prst="rect">
                <a:avLst/>
              </a:prstGeom>
              <a:blipFill rotWithShape="1">
                <a:blip r:embed="rId3"/>
                <a:stretch>
                  <a:fillRect l="-2097" t="-2133" r="-16032" b="-2036"/>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6" name="矩形 35"/>
              <p:cNvSpPr/>
              <p:nvPr/>
            </p:nvSpPr>
            <p:spPr>
              <a:xfrm>
                <a:off x="3048040" y="2672833"/>
                <a:ext cx="304792" cy="304792"/>
              </a:xfrm>
              <a:prstGeom prst="rect">
                <a:avLst/>
              </a:prstGeom>
              <a:solidFill>
                <a:srgbClr val="FFC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m:t>
                          </m:r>
                        </m:e>
                        <m:sub>
                          <m:r>
                            <a:rPr lang="en-US" altLang="zh-CN" b="0" i="1" smtClean="0">
                              <a:solidFill>
                                <a:schemeClr val="tx1"/>
                              </a:solidFill>
                              <a:latin typeface="Cambria Math" panose="02040503050406030204" pitchFamily="18" charset="0"/>
                            </a:rPr>
                            <m:t>4</m:t>
                          </m:r>
                        </m:sub>
                      </m:sSub>
                    </m:oMath>
                  </m:oMathPara>
                </a14:m>
                <a:endParaRPr lang="zh-CN" altLang="en-US" dirty="0">
                  <a:solidFill>
                    <a:schemeClr val="tx1"/>
                  </a:solidFill>
                </a:endParaRPr>
              </a:p>
            </p:txBody>
          </p:sp>
        </mc:Choice>
        <mc:Fallback>
          <p:sp>
            <p:nvSpPr>
              <p:cNvPr id="36" name="矩形 35"/>
              <p:cNvSpPr>
                <a:spLocks noRot="1" noChangeAspect="1" noMove="1" noResize="1" noEditPoints="1" noAdjustHandles="1" noChangeArrowheads="1" noChangeShapeType="1" noTextEdit="1"/>
              </p:cNvSpPr>
              <p:nvPr/>
            </p:nvSpPr>
            <p:spPr>
              <a:xfrm>
                <a:off x="3048040" y="2672833"/>
                <a:ext cx="304792" cy="304792"/>
              </a:xfrm>
              <a:prstGeom prst="rect">
                <a:avLst/>
              </a:prstGeom>
              <a:blipFill rotWithShape="1">
                <a:blip r:embed="rId4"/>
                <a:stretch>
                  <a:fillRect l="-2097" t="-2122" r="-16032" b="-2047"/>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矩形 36"/>
              <p:cNvSpPr/>
              <p:nvPr/>
            </p:nvSpPr>
            <p:spPr>
              <a:xfrm>
                <a:off x="3048040" y="2971812"/>
                <a:ext cx="304792" cy="304792"/>
              </a:xfrm>
              <a:prstGeom prst="rect">
                <a:avLst/>
              </a:prstGeom>
              <a:solidFill>
                <a:srgbClr val="FFC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m:t>
                          </m:r>
                        </m:e>
                        <m:sub>
                          <m:r>
                            <a:rPr lang="en-US" altLang="zh-CN" b="0" i="1" smtClean="0">
                              <a:solidFill>
                                <a:schemeClr val="tx1"/>
                              </a:solidFill>
                              <a:latin typeface="Cambria Math" panose="02040503050406030204" pitchFamily="18" charset="0"/>
                            </a:rPr>
                            <m:t>5</m:t>
                          </m:r>
                        </m:sub>
                      </m:sSub>
                    </m:oMath>
                  </m:oMathPara>
                </a14:m>
                <a:endParaRPr lang="zh-CN" altLang="en-US" dirty="0">
                  <a:solidFill>
                    <a:schemeClr val="tx1"/>
                  </a:solidFill>
                </a:endParaRPr>
              </a:p>
            </p:txBody>
          </p:sp>
        </mc:Choice>
        <mc:Fallback>
          <p:sp>
            <p:nvSpPr>
              <p:cNvPr id="37" name="矩形 36"/>
              <p:cNvSpPr>
                <a:spLocks noRot="1" noChangeAspect="1" noMove="1" noResize="1" noEditPoints="1" noAdjustHandles="1" noChangeArrowheads="1" noChangeShapeType="1" noTextEdit="1"/>
              </p:cNvSpPr>
              <p:nvPr/>
            </p:nvSpPr>
            <p:spPr>
              <a:xfrm>
                <a:off x="3048040" y="2971812"/>
                <a:ext cx="304792" cy="304792"/>
              </a:xfrm>
              <a:prstGeom prst="rect">
                <a:avLst/>
              </a:prstGeom>
              <a:blipFill rotWithShape="1">
                <a:blip r:embed="rId5"/>
                <a:stretch>
                  <a:fillRect l="-2097" t="-2087" r="-16032" b="-2082"/>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 name="矩形 37"/>
              <p:cNvSpPr/>
              <p:nvPr/>
            </p:nvSpPr>
            <p:spPr>
              <a:xfrm>
                <a:off x="2396381" y="2009635"/>
                <a:ext cx="679993" cy="707886"/>
              </a:xfrm>
              <a:prstGeom prst="rect">
                <a:avLst/>
              </a:prstGeom>
              <a:noFill/>
            </p:spPr>
            <p:txBody>
              <a:bodyPr wrap="none" lIns="91440" tIns="45720" rIns="91440" bIns="45720">
                <a:spAutoFit/>
              </a:bodyPr>
              <a:lstStyle/>
              <a:p>
                <a:pPr algn="ctr"/>
                <a14:m>
                  <m:oMathPara xmlns:m="http://schemas.openxmlformats.org/officeDocument/2006/math">
                    <m:oMathParaPr>
                      <m:jc m:val="centerGroup"/>
                    </m:oMathParaPr>
                    <m:oMath xmlns:m="http://schemas.openxmlformats.org/officeDocument/2006/math">
                      <m:r>
                        <a:rPr lang="en-US" altLang="zh-CN" sz="40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oMath>
                  </m:oMathPara>
                </a14:m>
                <a:endParaRPr lang="zh-CN" altLang="en-US" sz="4000" b="0" cap="none" spc="0" dirty="0">
                  <a:ln w="0"/>
                  <a:solidFill>
                    <a:schemeClr val="tx1"/>
                  </a:solidFill>
                  <a:effectLst>
                    <a:outerShdw blurRad="38100" dist="19050" dir="2700000" algn="tl" rotWithShape="0">
                      <a:schemeClr val="dk1">
                        <a:alpha val="40000"/>
                      </a:schemeClr>
                    </a:outerShdw>
                  </a:effectLst>
                  <a:latin typeface="+mn-lt"/>
                </a:endParaRPr>
              </a:p>
            </p:txBody>
          </p:sp>
        </mc:Choice>
        <mc:Fallback>
          <p:sp>
            <p:nvSpPr>
              <p:cNvPr id="38" name="矩形 37"/>
              <p:cNvSpPr>
                <a:spLocks noRot="1" noChangeAspect="1" noMove="1" noResize="1" noEditPoints="1" noAdjustHandles="1" noChangeArrowheads="1" noChangeShapeType="1" noTextEdit="1"/>
              </p:cNvSpPr>
              <p:nvPr/>
            </p:nvSpPr>
            <p:spPr>
              <a:xfrm>
                <a:off x="2396381" y="2009635"/>
                <a:ext cx="679993" cy="707886"/>
              </a:xfrm>
              <a:prstGeom prst="rect">
                <a:avLst/>
              </a:prstGeom>
              <a:blipFill rotWithShape="1">
                <a:blip r:embed="rId6"/>
                <a:stretch>
                  <a:fillRect l="-77" t="-70" r="64" b="5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 name="矩形 38"/>
              <p:cNvSpPr/>
              <p:nvPr/>
            </p:nvSpPr>
            <p:spPr>
              <a:xfrm>
                <a:off x="3699670" y="2009635"/>
                <a:ext cx="696023" cy="707886"/>
              </a:xfrm>
              <a:prstGeom prst="rect">
                <a:avLst/>
              </a:prstGeom>
              <a:noFill/>
            </p:spPr>
            <p:txBody>
              <a:bodyPr wrap="none" lIns="91440" tIns="45720" rIns="91440" bIns="45720">
                <a:spAutoFit/>
              </a:bodyPr>
              <a:lstStyle/>
              <a:p>
                <a:pPr algn="ctr"/>
                <a14:m>
                  <m:oMathPara xmlns:m="http://schemas.openxmlformats.org/officeDocument/2006/math">
                    <m:oMathParaPr>
                      <m:jc m:val="centerGroup"/>
                    </m:oMathParaPr>
                    <m:oMath xmlns:m="http://schemas.openxmlformats.org/officeDocument/2006/math">
                      <m:r>
                        <a:rPr lang="en-US" altLang="zh-CN" sz="40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oMath>
                  </m:oMathPara>
                </a14:m>
                <a:endParaRPr lang="zh-CN" altLang="en-US" sz="4000" b="0" cap="none" spc="0" dirty="0">
                  <a:ln w="0"/>
                  <a:solidFill>
                    <a:schemeClr val="tx1"/>
                  </a:solidFill>
                  <a:effectLst>
                    <a:outerShdw blurRad="38100" dist="19050" dir="2700000" algn="tl" rotWithShape="0">
                      <a:schemeClr val="dk1">
                        <a:alpha val="40000"/>
                      </a:schemeClr>
                    </a:outerShdw>
                  </a:effectLst>
                  <a:latin typeface="+mn-lt"/>
                </a:endParaRPr>
              </a:p>
            </p:txBody>
          </p:sp>
        </mc:Choice>
        <mc:Fallback>
          <p:sp>
            <p:nvSpPr>
              <p:cNvPr id="39" name="矩形 38"/>
              <p:cNvSpPr>
                <a:spLocks noRot="1" noChangeAspect="1" noMove="1" noResize="1" noEditPoints="1" noAdjustHandles="1" noChangeArrowheads="1" noChangeShapeType="1" noTextEdit="1"/>
              </p:cNvSpPr>
              <p:nvPr/>
            </p:nvSpPr>
            <p:spPr>
              <a:xfrm>
                <a:off x="3699670" y="2009635"/>
                <a:ext cx="696023" cy="707886"/>
              </a:xfrm>
              <a:prstGeom prst="rect">
                <a:avLst/>
              </a:prstGeom>
              <a:blipFill rotWithShape="1">
                <a:blip r:embed="rId7"/>
                <a:stretch>
                  <a:fillRect l="-23" t="-70" r="32" b="50"/>
                </a:stretch>
              </a:blipFill>
            </p:spPr>
            <p:txBody>
              <a:bodyPr/>
              <a:lstStyle/>
              <a:p>
                <a:r>
                  <a:rPr lang="zh-CN" altLang="en-US">
                    <a:noFill/>
                  </a:rPr>
                  <a:t> </a:t>
                </a:r>
              </a:p>
            </p:txBody>
          </p:sp>
        </mc:Fallback>
      </mc:AlternateContent>
      <p:sp>
        <p:nvSpPr>
          <p:cNvPr id="40" name="矩形 39"/>
          <p:cNvSpPr/>
          <p:nvPr/>
        </p:nvSpPr>
        <p:spPr>
          <a:xfrm>
            <a:off x="4567970" y="2971086"/>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41" name="矩形 40"/>
          <p:cNvSpPr/>
          <p:nvPr/>
        </p:nvSpPr>
        <p:spPr>
          <a:xfrm>
            <a:off x="4872766" y="2971086"/>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42" name="矩形 41"/>
          <p:cNvSpPr/>
          <p:nvPr/>
        </p:nvSpPr>
        <p:spPr>
          <a:xfrm>
            <a:off x="5177562" y="2971086"/>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43" name="矩形 42"/>
          <p:cNvSpPr/>
          <p:nvPr/>
        </p:nvSpPr>
        <p:spPr>
          <a:xfrm>
            <a:off x="5482358" y="2971086"/>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44" name="矩形 43"/>
          <p:cNvSpPr/>
          <p:nvPr/>
        </p:nvSpPr>
        <p:spPr>
          <a:xfrm>
            <a:off x="5787154" y="2971086"/>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45" name="矩形 44"/>
          <p:cNvSpPr/>
          <p:nvPr/>
        </p:nvSpPr>
        <p:spPr>
          <a:xfrm>
            <a:off x="4568851" y="2061911"/>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46" name="矩形 45"/>
          <p:cNvSpPr/>
          <p:nvPr/>
        </p:nvSpPr>
        <p:spPr>
          <a:xfrm>
            <a:off x="4873647" y="2061911"/>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47" name="矩形 46"/>
          <p:cNvSpPr/>
          <p:nvPr/>
        </p:nvSpPr>
        <p:spPr>
          <a:xfrm>
            <a:off x="5178443" y="2061911"/>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48" name="矩形 47"/>
          <p:cNvSpPr/>
          <p:nvPr/>
        </p:nvSpPr>
        <p:spPr>
          <a:xfrm>
            <a:off x="5483239" y="2061911"/>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49" name="矩形 48"/>
          <p:cNvSpPr/>
          <p:nvPr/>
        </p:nvSpPr>
        <p:spPr>
          <a:xfrm>
            <a:off x="5788035" y="2061911"/>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50" name="矩形 49"/>
          <p:cNvSpPr/>
          <p:nvPr/>
        </p:nvSpPr>
        <p:spPr>
          <a:xfrm>
            <a:off x="4568831" y="2366042"/>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51" name="矩形 50"/>
          <p:cNvSpPr/>
          <p:nvPr/>
        </p:nvSpPr>
        <p:spPr>
          <a:xfrm>
            <a:off x="4873627" y="2366042"/>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52" name="矩形 51"/>
          <p:cNvSpPr/>
          <p:nvPr/>
        </p:nvSpPr>
        <p:spPr>
          <a:xfrm>
            <a:off x="5178423" y="2366042"/>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53" name="矩形 52"/>
          <p:cNvSpPr/>
          <p:nvPr/>
        </p:nvSpPr>
        <p:spPr>
          <a:xfrm>
            <a:off x="5483219" y="2366042"/>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54" name="矩形 53"/>
          <p:cNvSpPr/>
          <p:nvPr/>
        </p:nvSpPr>
        <p:spPr>
          <a:xfrm>
            <a:off x="5788015" y="2366042"/>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55" name="矩形 54"/>
          <p:cNvSpPr/>
          <p:nvPr/>
        </p:nvSpPr>
        <p:spPr>
          <a:xfrm>
            <a:off x="4568831" y="1756052"/>
            <a:ext cx="304792" cy="304792"/>
          </a:xfrm>
          <a:prstGeom prst="rect">
            <a:avLst/>
          </a:prstGeom>
          <a:solidFill>
            <a:schemeClr val="accent5"/>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56" name="矩形 55"/>
          <p:cNvSpPr/>
          <p:nvPr/>
        </p:nvSpPr>
        <p:spPr>
          <a:xfrm>
            <a:off x="4873627" y="1756052"/>
            <a:ext cx="304792" cy="30479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57" name="矩形 56"/>
          <p:cNvSpPr/>
          <p:nvPr/>
        </p:nvSpPr>
        <p:spPr>
          <a:xfrm>
            <a:off x="5178423" y="1756052"/>
            <a:ext cx="304792" cy="304792"/>
          </a:xfrm>
          <a:prstGeom prst="rect">
            <a:avLst/>
          </a:prstGeom>
          <a:solidFill>
            <a:schemeClr val="accent3">
              <a:lumMod val="7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58" name="矩形 57"/>
          <p:cNvSpPr/>
          <p:nvPr/>
        </p:nvSpPr>
        <p:spPr>
          <a:xfrm>
            <a:off x="5483219" y="1756052"/>
            <a:ext cx="304792" cy="304792"/>
          </a:xfrm>
          <a:prstGeom prst="rect">
            <a:avLst/>
          </a:prstGeom>
          <a:solidFill>
            <a:schemeClr val="accent6">
              <a:lumMod val="40000"/>
              <a:lumOff val="6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59" name="矩形 58"/>
          <p:cNvSpPr/>
          <p:nvPr/>
        </p:nvSpPr>
        <p:spPr>
          <a:xfrm>
            <a:off x="5788015" y="1756052"/>
            <a:ext cx="304792" cy="304792"/>
          </a:xfrm>
          <a:prstGeom prst="rect">
            <a:avLst/>
          </a:prstGeom>
          <a:solidFill>
            <a:schemeClr val="tx1">
              <a:lumMod val="65000"/>
              <a:lumOff val="3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0" name="矩形 59"/>
          <p:cNvSpPr/>
          <p:nvPr/>
        </p:nvSpPr>
        <p:spPr>
          <a:xfrm>
            <a:off x="4567974" y="2659408"/>
            <a:ext cx="304792" cy="304792"/>
          </a:xfrm>
          <a:prstGeom prst="rect">
            <a:avLst/>
          </a:prstGeom>
          <a:solidFill>
            <a:srgbClr val="FFFF99"/>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1" name="矩形 60"/>
          <p:cNvSpPr/>
          <p:nvPr/>
        </p:nvSpPr>
        <p:spPr>
          <a:xfrm>
            <a:off x="4872770" y="2659408"/>
            <a:ext cx="304792" cy="304792"/>
          </a:xfrm>
          <a:prstGeom prst="rect">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2" name="矩形 61"/>
          <p:cNvSpPr/>
          <p:nvPr/>
        </p:nvSpPr>
        <p:spPr>
          <a:xfrm>
            <a:off x="5177566" y="2659408"/>
            <a:ext cx="304792" cy="304792"/>
          </a:xfrm>
          <a:prstGeom prst="rect">
            <a:avLst/>
          </a:prstGeom>
          <a:solidFill>
            <a:schemeClr val="accent1">
              <a:lumMod val="40000"/>
              <a:lumOff val="6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3" name="矩形 62"/>
          <p:cNvSpPr/>
          <p:nvPr/>
        </p:nvSpPr>
        <p:spPr>
          <a:xfrm>
            <a:off x="5482362" y="2659408"/>
            <a:ext cx="304792" cy="304792"/>
          </a:xfrm>
          <a:prstGeom prst="rect">
            <a:avLst/>
          </a:prstGeom>
          <a:solidFill>
            <a:srgbClr val="F6B9EB"/>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4" name="矩形 63"/>
          <p:cNvSpPr/>
          <p:nvPr/>
        </p:nvSpPr>
        <p:spPr>
          <a:xfrm>
            <a:off x="5787158" y="2659408"/>
            <a:ext cx="304792" cy="304792"/>
          </a:xfrm>
          <a:prstGeom prst="rect">
            <a:avLst/>
          </a:prstGeom>
          <a:solidFill>
            <a:srgbClr val="CCFF6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mc:AlternateContent xmlns:mc="http://schemas.openxmlformats.org/markup-compatibility/2006">
        <mc:Choice xmlns:a14="http://schemas.microsoft.com/office/drawing/2010/main" Requires="a14">
          <p:sp>
            <p:nvSpPr>
              <p:cNvPr id="65" name="矩形 64"/>
              <p:cNvSpPr/>
              <p:nvPr/>
            </p:nvSpPr>
            <p:spPr>
              <a:xfrm>
                <a:off x="4783689" y="3332110"/>
                <a:ext cx="1405578" cy="595932"/>
              </a:xfrm>
              <a:prstGeom prst="rect">
                <a:avLst/>
              </a:prstGeom>
              <a:noFill/>
            </p:spPr>
            <p:txBody>
              <a:bodyPr wrap="none" lIns="91440" tIns="45720" rIns="91440" bIns="45720">
                <a:spAutoFit/>
              </a:bodyPr>
              <a:lstStyle/>
              <a:p>
                <a:pPr algn="ctr"/>
                <a14:m>
                  <m:oMathPara xmlns:m="http://schemas.openxmlformats.org/officeDocument/2006/math">
                    <m:oMathParaPr>
                      <m:jc m:val="centerGroup"/>
                    </m:oMathParaPr>
                    <m:oMath xmlns:m="http://schemas.openxmlformats.org/officeDocument/2006/math">
                      <m:sSup>
                        <m:sSupPr>
                          <m:ctrlPr>
                            <a:rPr lang="en-US" altLang="zh-CN" sz="3200" i="1">
                              <a:solidFill>
                                <a:srgbClr val="2B2B2B"/>
                              </a:solidFill>
                              <a:latin typeface="Cambria Math" panose="02040503050406030204" pitchFamily="18" charset="0"/>
                              <a:ea typeface="黑体" panose="02010609060101010101" pitchFamily="49" charset="-122"/>
                            </a:rPr>
                          </m:ctrlPr>
                        </m:sSupPr>
                        <m:e>
                          <m:r>
                            <m:rPr>
                              <m:nor/>
                            </m:rPr>
                            <a:rPr lang="en-US" altLang="zh-CN" sz="3200">
                              <a:solidFill>
                                <a:srgbClr val="2B2B2B"/>
                              </a:solidFill>
                              <a:latin typeface="+mn-lt"/>
                              <a:ea typeface="黑体" panose="02010609060101010101" pitchFamily="49" charset="-122"/>
                            </a:rPr>
                            <m:t>(</m:t>
                          </m:r>
                          <m:r>
                            <m:rPr>
                              <m:nor/>
                            </m:rPr>
                            <a:rPr lang="en-US" altLang="zh-CN" sz="3200" i="1" dirty="0">
                              <a:solidFill>
                                <a:srgbClr val="2B2B2B"/>
                              </a:solidFill>
                              <a:latin typeface="+mn-lt"/>
                              <a:ea typeface="黑体" panose="02010609060101010101" pitchFamily="49" charset="-122"/>
                            </a:rPr>
                            <m:t>B</m:t>
                          </m:r>
                          <m:r>
                            <m:rPr>
                              <m:nor/>
                            </m:rPr>
                            <a:rPr lang="en-US" altLang="zh-CN" sz="3200" i="1" dirty="0">
                              <a:solidFill>
                                <a:srgbClr val="2B2B2B"/>
                              </a:solidFill>
                              <a:latin typeface="+mn-lt"/>
                              <a:ea typeface="黑体" panose="02010609060101010101" pitchFamily="49" charset="-122"/>
                            </a:rPr>
                            <m:t>′</m:t>
                          </m:r>
                          <m:r>
                            <a:rPr lang="en-US" altLang="zh-CN" sz="3200" i="1" dirty="0">
                              <a:solidFill>
                                <a:srgbClr val="2B2B2B"/>
                              </a:solidFill>
                              <a:latin typeface="Cambria Math" panose="02040503050406030204" pitchFamily="18" charset="0"/>
                              <a:ea typeface="黑体" panose="02010609060101010101" pitchFamily="49" charset="-122"/>
                            </a:rPr>
                            <m:t>)</m:t>
                          </m:r>
                        </m:e>
                        <m:sup>
                          <m:r>
                            <a:rPr lang="en-US" altLang="zh-CN" sz="3200" i="1">
                              <a:solidFill>
                                <a:srgbClr val="2B2B2B"/>
                              </a:solidFill>
                              <a:latin typeface="Cambria Math" panose="02040503050406030204" pitchFamily="18" charset="0"/>
                              <a:ea typeface="黑体" panose="02010609060101010101" pitchFamily="49" charset="-122"/>
                            </a:rPr>
                            <m:t> −</m:t>
                          </m:r>
                          <m:r>
                            <a:rPr lang="en-US" altLang="zh-CN" sz="3200" i="1">
                              <a:solidFill>
                                <a:srgbClr val="2B2B2B"/>
                              </a:solidFill>
                              <a:latin typeface="Cambria Math" panose="02040503050406030204" pitchFamily="18" charset="0"/>
                              <a:ea typeface="黑体" panose="02010609060101010101" pitchFamily="49" charset="-122"/>
                            </a:rPr>
                            <m:t>1</m:t>
                          </m:r>
                        </m:sup>
                      </m:sSup>
                    </m:oMath>
                  </m:oMathPara>
                </a14:m>
                <a:endParaRPr lang="zh-CN" altLang="en-US" sz="3200" b="0" i="1" cap="none" spc="0" dirty="0">
                  <a:ln w="0"/>
                  <a:solidFill>
                    <a:schemeClr val="tx1"/>
                  </a:solidFill>
                  <a:effectLst>
                    <a:outerShdw blurRad="38100" dist="19050" dir="2700000" algn="tl" rotWithShape="0">
                      <a:schemeClr val="dk1">
                        <a:alpha val="40000"/>
                      </a:schemeClr>
                    </a:outerShdw>
                  </a:effectLst>
                  <a:latin typeface="+mn-lt"/>
                </a:endParaRPr>
              </a:p>
            </p:txBody>
          </p:sp>
        </mc:Choice>
        <mc:Fallback>
          <p:sp>
            <p:nvSpPr>
              <p:cNvPr id="65" name="矩形 64"/>
              <p:cNvSpPr>
                <a:spLocks noRot="1" noChangeAspect="1" noMove="1" noResize="1" noEditPoints="1" noAdjustHandles="1" noChangeArrowheads="1" noChangeShapeType="1" noTextEdit="1"/>
              </p:cNvSpPr>
              <p:nvPr/>
            </p:nvSpPr>
            <p:spPr>
              <a:xfrm>
                <a:off x="4783689" y="3332110"/>
                <a:ext cx="1405578" cy="595932"/>
              </a:xfrm>
              <a:prstGeom prst="rect">
                <a:avLst/>
              </a:prstGeom>
              <a:blipFill rotWithShape="1">
                <a:blip r:embed="rId8"/>
                <a:stretch>
                  <a:fillRect l="-17" t="-44" r="40" b="9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6" name="矩形 65"/>
              <p:cNvSpPr/>
              <p:nvPr/>
            </p:nvSpPr>
            <p:spPr>
              <a:xfrm>
                <a:off x="6189267" y="2103918"/>
                <a:ext cx="679993" cy="707886"/>
              </a:xfrm>
              <a:prstGeom prst="rect">
                <a:avLst/>
              </a:prstGeom>
              <a:noFill/>
            </p:spPr>
            <p:txBody>
              <a:bodyPr wrap="none" lIns="91440" tIns="45720" rIns="91440" bIns="45720">
                <a:spAutoFit/>
              </a:bodyPr>
              <a:lstStyle/>
              <a:p>
                <a:pPr algn="ctr"/>
                <a14:m>
                  <m:oMathPara xmlns:m="http://schemas.openxmlformats.org/officeDocument/2006/math">
                    <m:oMathParaPr>
                      <m:jc m:val="centerGroup"/>
                    </m:oMathParaPr>
                    <m:oMath xmlns:m="http://schemas.openxmlformats.org/officeDocument/2006/math">
                      <m:r>
                        <a:rPr lang="en-US" altLang="zh-CN" sz="40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oMath>
                  </m:oMathPara>
                </a14:m>
                <a:endParaRPr lang="zh-CN" altLang="en-US" sz="4000" b="0" cap="none" spc="0" dirty="0">
                  <a:ln w="0"/>
                  <a:solidFill>
                    <a:schemeClr val="tx1"/>
                  </a:solidFill>
                  <a:effectLst>
                    <a:outerShdw blurRad="38100" dist="19050" dir="2700000" algn="tl" rotWithShape="0">
                      <a:schemeClr val="dk1">
                        <a:alpha val="40000"/>
                      </a:schemeClr>
                    </a:outerShdw>
                  </a:effectLst>
                  <a:latin typeface="+mn-lt"/>
                </a:endParaRPr>
              </a:p>
            </p:txBody>
          </p:sp>
        </mc:Choice>
        <mc:Fallback>
          <p:sp>
            <p:nvSpPr>
              <p:cNvPr id="66" name="矩形 65"/>
              <p:cNvSpPr>
                <a:spLocks noRot="1" noChangeAspect="1" noMove="1" noResize="1" noEditPoints="1" noAdjustHandles="1" noChangeArrowheads="1" noChangeShapeType="1" noTextEdit="1"/>
              </p:cNvSpPr>
              <p:nvPr/>
            </p:nvSpPr>
            <p:spPr>
              <a:xfrm>
                <a:off x="6189267" y="2103918"/>
                <a:ext cx="679993" cy="707886"/>
              </a:xfrm>
              <a:prstGeom prst="rect">
                <a:avLst/>
              </a:prstGeom>
              <a:blipFill rotWithShape="1">
                <a:blip r:embed="rId6"/>
                <a:stretch>
                  <a:fillRect l="-82" t="-23" r="68" b="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7" name="矩形 66"/>
              <p:cNvSpPr/>
              <p:nvPr/>
            </p:nvSpPr>
            <p:spPr>
              <a:xfrm>
                <a:off x="6916682" y="1779048"/>
                <a:ext cx="304792" cy="304792"/>
              </a:xfrm>
              <a:prstGeom prst="rect">
                <a:avLst/>
              </a:prstGeom>
              <a:solidFill>
                <a:srgbClr val="FFC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m:t>
                          </m:r>
                        </m:e>
                        <m:sub>
                          <m:r>
                            <a:rPr lang="en-US" altLang="zh-CN" b="0" i="1" smtClean="0">
                              <a:solidFill>
                                <a:schemeClr val="tx1"/>
                              </a:solidFill>
                              <a:latin typeface="Cambria Math" panose="02040503050406030204" pitchFamily="18" charset="0"/>
                            </a:rPr>
                            <m:t>2</m:t>
                          </m:r>
                        </m:sub>
                      </m:sSub>
                    </m:oMath>
                  </m:oMathPara>
                </a14:m>
                <a:endParaRPr lang="zh-CN" altLang="en-US" dirty="0">
                  <a:solidFill>
                    <a:schemeClr val="tx1"/>
                  </a:solidFill>
                </a:endParaRPr>
              </a:p>
            </p:txBody>
          </p:sp>
        </mc:Choice>
        <mc:Fallback>
          <p:sp>
            <p:nvSpPr>
              <p:cNvPr id="67" name="矩形 66"/>
              <p:cNvSpPr>
                <a:spLocks noRot="1" noChangeAspect="1" noMove="1" noResize="1" noEditPoints="1" noAdjustHandles="1" noChangeArrowheads="1" noChangeShapeType="1" noTextEdit="1"/>
              </p:cNvSpPr>
              <p:nvPr/>
            </p:nvSpPr>
            <p:spPr>
              <a:xfrm>
                <a:off x="6916682" y="1779048"/>
                <a:ext cx="304792" cy="304792"/>
              </a:xfrm>
              <a:prstGeom prst="rect">
                <a:avLst/>
              </a:prstGeom>
              <a:blipFill rotWithShape="1">
                <a:blip r:embed="rId2"/>
                <a:stretch>
                  <a:fillRect l="-2169" t="-2219" r="-15959" b="-1951"/>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8" name="矩形 67"/>
              <p:cNvSpPr/>
              <p:nvPr/>
            </p:nvSpPr>
            <p:spPr>
              <a:xfrm>
                <a:off x="6916682" y="2083179"/>
                <a:ext cx="304792" cy="304792"/>
              </a:xfrm>
              <a:prstGeom prst="rect">
                <a:avLst/>
              </a:prstGeom>
              <a:solidFill>
                <a:srgbClr val="FFC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m:t>
                          </m:r>
                        </m:e>
                        <m:sub>
                          <m:r>
                            <a:rPr lang="en-US" altLang="zh-CN" b="0" i="1" smtClean="0">
                              <a:solidFill>
                                <a:schemeClr val="tx1"/>
                              </a:solidFill>
                              <a:latin typeface="Cambria Math" panose="02040503050406030204" pitchFamily="18" charset="0"/>
                            </a:rPr>
                            <m:t>3</m:t>
                          </m:r>
                        </m:sub>
                      </m:sSub>
                    </m:oMath>
                  </m:oMathPara>
                </a14:m>
                <a:endParaRPr lang="zh-CN" altLang="en-US" dirty="0">
                  <a:solidFill>
                    <a:schemeClr val="tx1"/>
                  </a:solidFill>
                </a:endParaRPr>
              </a:p>
            </p:txBody>
          </p:sp>
        </mc:Choice>
        <mc:Fallback>
          <p:sp>
            <p:nvSpPr>
              <p:cNvPr id="68" name="矩形 67"/>
              <p:cNvSpPr>
                <a:spLocks noRot="1" noChangeAspect="1" noMove="1" noResize="1" noEditPoints="1" noAdjustHandles="1" noChangeArrowheads="1" noChangeShapeType="1" noTextEdit="1"/>
              </p:cNvSpPr>
              <p:nvPr/>
            </p:nvSpPr>
            <p:spPr>
              <a:xfrm>
                <a:off x="6916682" y="2083179"/>
                <a:ext cx="304792" cy="304792"/>
              </a:xfrm>
              <a:prstGeom prst="rect">
                <a:avLst/>
              </a:prstGeom>
              <a:blipFill rotWithShape="1">
                <a:blip r:embed="rId3"/>
                <a:stretch>
                  <a:fillRect l="-2169" t="-2208" r="-15959" b="-1962"/>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9" name="矩形 68"/>
              <p:cNvSpPr/>
              <p:nvPr/>
            </p:nvSpPr>
            <p:spPr>
              <a:xfrm>
                <a:off x="6916682" y="2382158"/>
                <a:ext cx="304792" cy="304792"/>
              </a:xfrm>
              <a:prstGeom prst="rect">
                <a:avLst/>
              </a:prstGeom>
              <a:solidFill>
                <a:srgbClr val="FFC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m:t>
                          </m:r>
                        </m:e>
                        <m:sub>
                          <m:r>
                            <a:rPr lang="en-US" altLang="zh-CN" b="0" i="1" smtClean="0">
                              <a:solidFill>
                                <a:schemeClr val="tx1"/>
                              </a:solidFill>
                              <a:latin typeface="Cambria Math" panose="02040503050406030204" pitchFamily="18" charset="0"/>
                            </a:rPr>
                            <m:t>5</m:t>
                          </m:r>
                        </m:sub>
                      </m:sSub>
                    </m:oMath>
                  </m:oMathPara>
                </a14:m>
                <a:endParaRPr lang="zh-CN" altLang="en-US" dirty="0">
                  <a:solidFill>
                    <a:schemeClr val="tx1"/>
                  </a:solidFill>
                </a:endParaRPr>
              </a:p>
            </p:txBody>
          </p:sp>
        </mc:Choice>
        <mc:Fallback>
          <p:sp>
            <p:nvSpPr>
              <p:cNvPr id="69" name="矩形 68"/>
              <p:cNvSpPr>
                <a:spLocks noRot="1" noChangeAspect="1" noMove="1" noResize="1" noEditPoints="1" noAdjustHandles="1" noChangeArrowheads="1" noChangeShapeType="1" noTextEdit="1"/>
              </p:cNvSpPr>
              <p:nvPr/>
            </p:nvSpPr>
            <p:spPr>
              <a:xfrm>
                <a:off x="6916682" y="2382158"/>
                <a:ext cx="304792" cy="304792"/>
              </a:xfrm>
              <a:prstGeom prst="rect">
                <a:avLst/>
              </a:prstGeom>
              <a:blipFill rotWithShape="1">
                <a:blip r:embed="rId5"/>
                <a:stretch>
                  <a:fillRect l="-2169" t="-2173" r="-15959" b="-1996"/>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0" name="矩形 69"/>
              <p:cNvSpPr/>
              <p:nvPr/>
            </p:nvSpPr>
            <p:spPr>
              <a:xfrm>
                <a:off x="6916690" y="2682088"/>
                <a:ext cx="304792" cy="304792"/>
              </a:xfrm>
              <a:prstGeom prst="rect">
                <a:avLst/>
              </a:prstGeom>
              <a:solidFill>
                <a:srgbClr val="92D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1</m:t>
                          </m:r>
                        </m:sub>
                      </m:sSub>
                    </m:oMath>
                  </m:oMathPara>
                </a14:m>
                <a:endParaRPr lang="zh-CN" altLang="en-US" dirty="0">
                  <a:solidFill>
                    <a:schemeClr val="tx1"/>
                  </a:solidFill>
                </a:endParaRPr>
              </a:p>
            </p:txBody>
          </p:sp>
        </mc:Choice>
        <mc:Fallback>
          <p:sp>
            <p:nvSpPr>
              <p:cNvPr id="70" name="矩形 69"/>
              <p:cNvSpPr>
                <a:spLocks noRot="1" noChangeAspect="1" noMove="1" noResize="1" noEditPoints="1" noAdjustHandles="1" noChangeArrowheads="1" noChangeShapeType="1" noTextEdit="1"/>
              </p:cNvSpPr>
              <p:nvPr/>
            </p:nvSpPr>
            <p:spPr>
              <a:xfrm>
                <a:off x="6916690" y="2682088"/>
                <a:ext cx="304792" cy="304792"/>
              </a:xfrm>
              <a:prstGeom prst="rect">
                <a:avLst/>
              </a:prstGeom>
              <a:blipFill rotWithShape="1">
                <a:blip r:embed="rId9"/>
                <a:stretch>
                  <a:fillRect l="-2172" t="-2242" r="-8873" b="-1928"/>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1" name="矩形 70"/>
              <p:cNvSpPr/>
              <p:nvPr/>
            </p:nvSpPr>
            <p:spPr>
              <a:xfrm>
                <a:off x="6916686" y="2977625"/>
                <a:ext cx="304792" cy="304792"/>
              </a:xfrm>
              <a:prstGeom prst="rect">
                <a:avLst/>
              </a:prstGeom>
              <a:solidFill>
                <a:srgbClr val="92D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3</m:t>
                          </m:r>
                        </m:sub>
                      </m:sSub>
                    </m:oMath>
                  </m:oMathPara>
                </a14:m>
                <a:endParaRPr lang="zh-CN" altLang="en-US" dirty="0">
                  <a:solidFill>
                    <a:schemeClr val="tx1"/>
                  </a:solidFill>
                </a:endParaRPr>
              </a:p>
            </p:txBody>
          </p:sp>
        </mc:Choice>
        <mc:Fallback>
          <p:sp>
            <p:nvSpPr>
              <p:cNvPr id="71" name="矩形 70"/>
              <p:cNvSpPr>
                <a:spLocks noRot="1" noChangeAspect="1" noMove="1" noResize="1" noEditPoints="1" noAdjustHandles="1" noChangeArrowheads="1" noChangeShapeType="1" noTextEdit="1"/>
              </p:cNvSpPr>
              <p:nvPr/>
            </p:nvSpPr>
            <p:spPr>
              <a:xfrm>
                <a:off x="6916686" y="2977625"/>
                <a:ext cx="304792" cy="304792"/>
              </a:xfrm>
              <a:prstGeom prst="rect">
                <a:avLst/>
              </a:prstGeom>
              <a:blipFill rotWithShape="1">
                <a:blip r:embed="rId10"/>
                <a:stretch>
                  <a:fillRect l="-2171" t="-2119" r="-8874" b="-2050"/>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72" name="矩形 71"/>
          <p:cNvSpPr/>
          <p:nvPr/>
        </p:nvSpPr>
        <p:spPr>
          <a:xfrm>
            <a:off x="2959825" y="3343267"/>
            <a:ext cx="481222" cy="584775"/>
          </a:xfrm>
          <a:prstGeom prst="rect">
            <a:avLst/>
          </a:prstGeom>
          <a:noFill/>
        </p:spPr>
        <p:txBody>
          <a:bodyPr wrap="none" lIns="91440" tIns="45720" rIns="91440" bIns="45720">
            <a:spAutoFit/>
          </a:bodyPr>
          <a:lstStyle/>
          <a:p>
            <a:pPr algn="ctr"/>
            <a:r>
              <a:rPr lang="en-US" altLang="zh-CN" sz="3200" i="1" dirty="0">
                <a:ln w="0"/>
                <a:effectLst>
                  <a:outerShdw blurRad="38100" dist="19050" dir="2700000" algn="tl" rotWithShape="0">
                    <a:schemeClr val="dk1">
                      <a:alpha val="40000"/>
                    </a:schemeClr>
                  </a:outerShdw>
                </a:effectLst>
                <a:latin typeface="+mn-lt"/>
              </a:rPr>
              <a:t>D</a:t>
            </a:r>
            <a:endParaRPr lang="zh-CN" altLang="en-US" sz="3200" b="0" i="1" cap="none" spc="0" dirty="0">
              <a:ln w="0"/>
              <a:solidFill>
                <a:schemeClr val="tx1"/>
              </a:solidFill>
              <a:effectLst>
                <a:outerShdw blurRad="38100" dist="19050" dir="2700000" algn="tl" rotWithShape="0">
                  <a:schemeClr val="dk1">
                    <a:alpha val="40000"/>
                  </a:schemeClr>
                </a:outerShdw>
              </a:effectLst>
              <a:latin typeface="+mn-lt"/>
            </a:endParaRPr>
          </a:p>
        </p:txBody>
      </p:sp>
      <p:sp>
        <p:nvSpPr>
          <p:cNvPr id="73" name="矩形 72"/>
          <p:cNvSpPr/>
          <p:nvPr/>
        </p:nvSpPr>
        <p:spPr>
          <a:xfrm>
            <a:off x="1378989" y="3332110"/>
            <a:ext cx="320922" cy="584775"/>
          </a:xfrm>
          <a:prstGeom prst="rect">
            <a:avLst/>
          </a:prstGeom>
          <a:noFill/>
        </p:spPr>
        <p:txBody>
          <a:bodyPr wrap="none" lIns="91440" tIns="45720" rIns="91440" bIns="45720">
            <a:spAutoFit/>
          </a:bodyPr>
          <a:lstStyle/>
          <a:p>
            <a:pPr algn="ctr"/>
            <a:r>
              <a:rPr lang="en-US" altLang="zh-CN" sz="3200" b="0" i="1" cap="none" spc="0" dirty="0">
                <a:ln w="0"/>
                <a:solidFill>
                  <a:schemeClr val="tx1"/>
                </a:solidFill>
                <a:effectLst>
                  <a:outerShdw blurRad="38100" dist="19050" dir="2700000" algn="tl" rotWithShape="0">
                    <a:schemeClr val="dk1">
                      <a:alpha val="40000"/>
                    </a:schemeClr>
                  </a:outerShdw>
                </a:effectLst>
                <a:latin typeface="+mn-lt"/>
              </a:rPr>
              <a:t>I</a:t>
            </a:r>
            <a:endParaRPr lang="zh-CN" altLang="en-US" sz="3200" b="0" i="1" cap="none" spc="0" dirty="0">
              <a:ln w="0"/>
              <a:solidFill>
                <a:schemeClr val="tx1"/>
              </a:solidFill>
              <a:effectLst>
                <a:outerShdw blurRad="38100" dist="19050" dir="2700000" algn="tl" rotWithShape="0">
                  <a:schemeClr val="dk1">
                    <a:alpha val="40000"/>
                  </a:schemeClr>
                </a:outerShdw>
              </a:effectLst>
              <a:latin typeface="+mn-lt"/>
            </a:endParaRPr>
          </a:p>
        </p:txBody>
      </p:sp>
      <p:sp>
        <p:nvSpPr>
          <p:cNvPr id="74" name="文本框 73"/>
          <p:cNvSpPr txBox="1"/>
          <p:nvPr/>
        </p:nvSpPr>
        <p:spPr>
          <a:xfrm>
            <a:off x="450850" y="4031721"/>
            <a:ext cx="4572000" cy="400110"/>
          </a:xfrm>
          <a:prstGeom prst="rect">
            <a:avLst/>
          </a:prstGeom>
          <a:noFill/>
        </p:spPr>
        <p:txBody>
          <a:bodyPr wrap="square">
            <a:spAutoFit/>
          </a:bodyPr>
          <a:lstStyle/>
          <a:p>
            <a:pPr marL="342900" indent="-342900">
              <a:buFont typeface="Arial" panose="020B0604020202020204" pitchFamily="34" charset="0"/>
              <a:buChar char="•"/>
            </a:pPr>
            <a:r>
              <a:rPr lang="zh-CN" altLang="en-US" sz="2000" dirty="0">
                <a:solidFill>
                  <a:srgbClr val="2B2B2B"/>
                </a:solidFill>
                <a:latin typeface="+mn-lt"/>
                <a:ea typeface="黑体" panose="02010609060101010101" pitchFamily="49" charset="-122"/>
              </a:rPr>
              <a:t>即恢复原始数据</a:t>
            </a:r>
            <a:r>
              <a:rPr lang="en-US" altLang="zh-CN" sz="2000" b="0" i="1" dirty="0">
                <a:solidFill>
                  <a:srgbClr val="2B2B2B"/>
                </a:solidFill>
                <a:effectLst/>
                <a:latin typeface="+mn-lt"/>
              </a:rPr>
              <a:t>D</a:t>
            </a:r>
            <a:r>
              <a:rPr lang="zh-CN" altLang="en-US" sz="2000" b="0" i="0" dirty="0">
                <a:solidFill>
                  <a:srgbClr val="2B2B2B"/>
                </a:solidFill>
                <a:effectLst/>
                <a:latin typeface="Optima-Regular"/>
              </a:rPr>
              <a:t>：</a:t>
            </a:r>
            <a:endParaRPr lang="zh-CN" altLang="en-US" sz="2000" dirty="0">
              <a:solidFill>
                <a:srgbClr val="2B2B2B"/>
              </a:solidFill>
              <a:latin typeface="+mn-lt"/>
              <a:ea typeface="黑体" panose="02010609060101010101" pitchFamily="49" charset="-122"/>
            </a:endParaRPr>
          </a:p>
        </p:txBody>
      </p:sp>
      <mc:AlternateContent xmlns:mc="http://schemas.openxmlformats.org/markup-compatibility/2006">
        <mc:Choice xmlns:a14="http://schemas.microsoft.com/office/drawing/2010/main" Requires="a14">
          <p:sp>
            <p:nvSpPr>
              <p:cNvPr id="75" name="矩形 74"/>
              <p:cNvSpPr/>
              <p:nvPr/>
            </p:nvSpPr>
            <p:spPr>
              <a:xfrm>
                <a:off x="3048060" y="4615329"/>
                <a:ext cx="304792" cy="304792"/>
              </a:xfrm>
              <a:prstGeom prst="rect">
                <a:avLst/>
              </a:prstGeom>
              <a:solidFill>
                <a:srgbClr val="FFC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m:t>
                          </m:r>
                        </m:e>
                        <m:sub>
                          <m:r>
                            <a:rPr lang="en-US" altLang="zh-CN" b="0" i="1" smtClean="0">
                              <a:solidFill>
                                <a:schemeClr val="tx1"/>
                              </a:solidFill>
                              <a:latin typeface="Cambria Math" panose="02040503050406030204" pitchFamily="18" charset="0"/>
                            </a:rPr>
                            <m:t>1</m:t>
                          </m:r>
                        </m:sub>
                      </m:sSub>
                    </m:oMath>
                  </m:oMathPara>
                </a14:m>
                <a:endParaRPr lang="zh-CN" altLang="en-US" dirty="0">
                  <a:solidFill>
                    <a:schemeClr val="tx1"/>
                  </a:solidFill>
                </a:endParaRPr>
              </a:p>
            </p:txBody>
          </p:sp>
        </mc:Choice>
        <mc:Fallback>
          <p:sp>
            <p:nvSpPr>
              <p:cNvPr id="75" name="矩形 74"/>
              <p:cNvSpPr>
                <a:spLocks noRot="1" noChangeAspect="1" noMove="1" noResize="1" noEditPoints="1" noAdjustHandles="1" noChangeArrowheads="1" noChangeShapeType="1" noTextEdit="1"/>
              </p:cNvSpPr>
              <p:nvPr/>
            </p:nvSpPr>
            <p:spPr>
              <a:xfrm>
                <a:off x="3048060" y="4615329"/>
                <a:ext cx="304792" cy="304792"/>
              </a:xfrm>
              <a:prstGeom prst="rect">
                <a:avLst/>
              </a:prstGeom>
              <a:blipFill rotWithShape="1">
                <a:blip r:embed="rId1"/>
                <a:stretch>
                  <a:fillRect l="-2103" t="-2132" r="-16025" b="-2037"/>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6" name="矩形 75"/>
              <p:cNvSpPr/>
              <p:nvPr/>
            </p:nvSpPr>
            <p:spPr>
              <a:xfrm>
                <a:off x="3048040" y="4919460"/>
                <a:ext cx="304792" cy="304792"/>
              </a:xfrm>
              <a:prstGeom prst="rect">
                <a:avLst/>
              </a:prstGeom>
              <a:solidFill>
                <a:srgbClr val="FFC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m:t>
                          </m:r>
                        </m:e>
                        <m:sub>
                          <m:r>
                            <a:rPr lang="en-US" altLang="zh-CN" b="0" i="1" smtClean="0">
                              <a:solidFill>
                                <a:schemeClr val="tx1"/>
                              </a:solidFill>
                              <a:latin typeface="Cambria Math" panose="02040503050406030204" pitchFamily="18" charset="0"/>
                            </a:rPr>
                            <m:t>2</m:t>
                          </m:r>
                        </m:sub>
                      </m:sSub>
                    </m:oMath>
                  </m:oMathPara>
                </a14:m>
                <a:endParaRPr lang="zh-CN" altLang="en-US" dirty="0">
                  <a:solidFill>
                    <a:schemeClr val="tx1"/>
                  </a:solidFill>
                </a:endParaRPr>
              </a:p>
            </p:txBody>
          </p:sp>
        </mc:Choice>
        <mc:Fallback>
          <p:sp>
            <p:nvSpPr>
              <p:cNvPr id="76" name="矩形 75"/>
              <p:cNvSpPr>
                <a:spLocks noRot="1" noChangeAspect="1" noMove="1" noResize="1" noEditPoints="1" noAdjustHandles="1" noChangeArrowheads="1" noChangeShapeType="1" noTextEdit="1"/>
              </p:cNvSpPr>
              <p:nvPr/>
            </p:nvSpPr>
            <p:spPr>
              <a:xfrm>
                <a:off x="3048040" y="4919460"/>
                <a:ext cx="304792" cy="304792"/>
              </a:xfrm>
              <a:prstGeom prst="rect">
                <a:avLst/>
              </a:prstGeom>
              <a:blipFill rotWithShape="1">
                <a:blip r:embed="rId2"/>
                <a:stretch>
                  <a:fillRect l="-2097" t="-2121" r="-16032" b="-2048"/>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7" name="矩形 76"/>
              <p:cNvSpPr/>
              <p:nvPr/>
            </p:nvSpPr>
            <p:spPr>
              <a:xfrm>
                <a:off x="3048036" y="5223563"/>
                <a:ext cx="304792" cy="304792"/>
              </a:xfrm>
              <a:prstGeom prst="rect">
                <a:avLst/>
              </a:prstGeom>
              <a:solidFill>
                <a:srgbClr val="FFC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m:t>
                          </m:r>
                        </m:e>
                        <m:sub>
                          <m:r>
                            <a:rPr lang="en-US" altLang="zh-CN" b="0" i="1" smtClean="0">
                              <a:solidFill>
                                <a:schemeClr val="tx1"/>
                              </a:solidFill>
                              <a:latin typeface="Cambria Math" panose="02040503050406030204" pitchFamily="18" charset="0"/>
                            </a:rPr>
                            <m:t>3</m:t>
                          </m:r>
                        </m:sub>
                      </m:sSub>
                    </m:oMath>
                  </m:oMathPara>
                </a14:m>
                <a:endParaRPr lang="zh-CN" altLang="en-US" dirty="0">
                  <a:solidFill>
                    <a:schemeClr val="tx1"/>
                  </a:solidFill>
                </a:endParaRPr>
              </a:p>
            </p:txBody>
          </p:sp>
        </mc:Choice>
        <mc:Fallback>
          <p:sp>
            <p:nvSpPr>
              <p:cNvPr id="77" name="矩形 76"/>
              <p:cNvSpPr>
                <a:spLocks noRot="1" noChangeAspect="1" noMove="1" noResize="1" noEditPoints="1" noAdjustHandles="1" noChangeArrowheads="1" noChangeShapeType="1" noTextEdit="1"/>
              </p:cNvSpPr>
              <p:nvPr/>
            </p:nvSpPr>
            <p:spPr>
              <a:xfrm>
                <a:off x="3048036" y="5223563"/>
                <a:ext cx="304792" cy="304792"/>
              </a:xfrm>
              <a:prstGeom prst="rect">
                <a:avLst/>
              </a:prstGeom>
              <a:blipFill rotWithShape="1">
                <a:blip r:embed="rId3"/>
                <a:stretch>
                  <a:fillRect l="-2095" t="-2101" r="-16033" b="-2069"/>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8" name="矩形 77"/>
              <p:cNvSpPr/>
              <p:nvPr/>
            </p:nvSpPr>
            <p:spPr>
              <a:xfrm>
                <a:off x="3048036" y="5527694"/>
                <a:ext cx="304792" cy="304792"/>
              </a:xfrm>
              <a:prstGeom prst="rect">
                <a:avLst/>
              </a:prstGeom>
              <a:solidFill>
                <a:srgbClr val="FFC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m:t>
                          </m:r>
                        </m:e>
                        <m:sub>
                          <m:r>
                            <a:rPr lang="en-US" altLang="zh-CN" b="0" i="1" smtClean="0">
                              <a:solidFill>
                                <a:schemeClr val="tx1"/>
                              </a:solidFill>
                              <a:latin typeface="Cambria Math" panose="02040503050406030204" pitchFamily="18" charset="0"/>
                            </a:rPr>
                            <m:t>4</m:t>
                          </m:r>
                        </m:sub>
                      </m:sSub>
                    </m:oMath>
                  </m:oMathPara>
                </a14:m>
                <a:endParaRPr lang="zh-CN" altLang="en-US" dirty="0">
                  <a:solidFill>
                    <a:schemeClr val="tx1"/>
                  </a:solidFill>
                </a:endParaRPr>
              </a:p>
            </p:txBody>
          </p:sp>
        </mc:Choice>
        <mc:Fallback>
          <p:sp>
            <p:nvSpPr>
              <p:cNvPr id="78" name="矩形 77"/>
              <p:cNvSpPr>
                <a:spLocks noRot="1" noChangeAspect="1" noMove="1" noResize="1" noEditPoints="1" noAdjustHandles="1" noChangeArrowheads="1" noChangeShapeType="1" noTextEdit="1"/>
              </p:cNvSpPr>
              <p:nvPr/>
            </p:nvSpPr>
            <p:spPr>
              <a:xfrm>
                <a:off x="3048036" y="5527694"/>
                <a:ext cx="304792" cy="304792"/>
              </a:xfrm>
              <a:prstGeom prst="rect">
                <a:avLst/>
              </a:prstGeom>
              <a:blipFill rotWithShape="1">
                <a:blip r:embed="rId4"/>
                <a:stretch>
                  <a:fillRect l="-2095" t="-2090" r="-16033" b="-2080"/>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9" name="矩形 78"/>
              <p:cNvSpPr/>
              <p:nvPr/>
            </p:nvSpPr>
            <p:spPr>
              <a:xfrm>
                <a:off x="3048036" y="5826673"/>
                <a:ext cx="304792" cy="304792"/>
              </a:xfrm>
              <a:prstGeom prst="rect">
                <a:avLst/>
              </a:prstGeom>
              <a:solidFill>
                <a:srgbClr val="FFC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m:t>
                          </m:r>
                        </m:e>
                        <m:sub>
                          <m:r>
                            <a:rPr lang="en-US" altLang="zh-CN" b="0" i="1" smtClean="0">
                              <a:solidFill>
                                <a:schemeClr val="tx1"/>
                              </a:solidFill>
                              <a:latin typeface="Cambria Math" panose="02040503050406030204" pitchFamily="18" charset="0"/>
                            </a:rPr>
                            <m:t>5</m:t>
                          </m:r>
                        </m:sub>
                      </m:sSub>
                    </m:oMath>
                  </m:oMathPara>
                </a14:m>
                <a:endParaRPr lang="zh-CN" altLang="en-US" dirty="0">
                  <a:solidFill>
                    <a:schemeClr val="tx1"/>
                  </a:solidFill>
                </a:endParaRPr>
              </a:p>
            </p:txBody>
          </p:sp>
        </mc:Choice>
        <mc:Fallback>
          <p:sp>
            <p:nvSpPr>
              <p:cNvPr id="79" name="矩形 78"/>
              <p:cNvSpPr>
                <a:spLocks noRot="1" noChangeAspect="1" noMove="1" noResize="1" noEditPoints="1" noAdjustHandles="1" noChangeArrowheads="1" noChangeShapeType="1" noTextEdit="1"/>
              </p:cNvSpPr>
              <p:nvPr/>
            </p:nvSpPr>
            <p:spPr>
              <a:xfrm>
                <a:off x="3048036" y="5826673"/>
                <a:ext cx="304792" cy="304792"/>
              </a:xfrm>
              <a:prstGeom prst="rect">
                <a:avLst/>
              </a:prstGeom>
              <a:blipFill rotWithShape="1">
                <a:blip r:embed="rId5"/>
                <a:stretch>
                  <a:fillRect l="-2095" t="-2263" r="-16033" b="-1906"/>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0" name="矩形 79"/>
              <p:cNvSpPr/>
              <p:nvPr/>
            </p:nvSpPr>
            <p:spPr>
              <a:xfrm>
                <a:off x="3699666" y="4864496"/>
                <a:ext cx="696023" cy="707886"/>
              </a:xfrm>
              <a:prstGeom prst="rect">
                <a:avLst/>
              </a:prstGeom>
              <a:noFill/>
            </p:spPr>
            <p:txBody>
              <a:bodyPr wrap="none" lIns="91440" tIns="45720" rIns="91440" bIns="45720">
                <a:spAutoFit/>
              </a:bodyPr>
              <a:lstStyle/>
              <a:p>
                <a:pPr algn="ctr"/>
                <a14:m>
                  <m:oMathPara xmlns:m="http://schemas.openxmlformats.org/officeDocument/2006/math">
                    <m:oMathParaPr>
                      <m:jc m:val="centerGroup"/>
                    </m:oMathParaPr>
                    <m:oMath xmlns:m="http://schemas.openxmlformats.org/officeDocument/2006/math">
                      <m:r>
                        <a:rPr lang="en-US" altLang="zh-CN" sz="40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oMath>
                  </m:oMathPara>
                </a14:m>
                <a:endParaRPr lang="zh-CN" altLang="en-US" sz="4000" b="0" cap="none" spc="0" dirty="0">
                  <a:ln w="0"/>
                  <a:solidFill>
                    <a:schemeClr val="tx1"/>
                  </a:solidFill>
                  <a:effectLst>
                    <a:outerShdw blurRad="38100" dist="19050" dir="2700000" algn="tl" rotWithShape="0">
                      <a:schemeClr val="dk1">
                        <a:alpha val="40000"/>
                      </a:schemeClr>
                    </a:outerShdw>
                  </a:effectLst>
                  <a:latin typeface="+mn-lt"/>
                </a:endParaRPr>
              </a:p>
            </p:txBody>
          </p:sp>
        </mc:Choice>
        <mc:Fallback>
          <p:sp>
            <p:nvSpPr>
              <p:cNvPr id="80" name="矩形 79"/>
              <p:cNvSpPr>
                <a:spLocks noRot="1" noChangeAspect="1" noMove="1" noResize="1" noEditPoints="1" noAdjustHandles="1" noChangeArrowheads="1" noChangeShapeType="1" noTextEdit="1"/>
              </p:cNvSpPr>
              <p:nvPr/>
            </p:nvSpPr>
            <p:spPr>
              <a:xfrm>
                <a:off x="3699666" y="4864496"/>
                <a:ext cx="696023" cy="707886"/>
              </a:xfrm>
              <a:prstGeom prst="rect">
                <a:avLst/>
              </a:prstGeom>
              <a:blipFill rotWithShape="1">
                <a:blip r:embed="rId7"/>
                <a:stretch>
                  <a:fillRect l="-22" t="-56" r="31" b="36"/>
                </a:stretch>
              </a:blipFill>
            </p:spPr>
            <p:txBody>
              <a:bodyPr/>
              <a:lstStyle/>
              <a:p>
                <a:r>
                  <a:rPr lang="zh-CN" altLang="en-US">
                    <a:noFill/>
                  </a:rPr>
                  <a:t> </a:t>
                </a:r>
              </a:p>
            </p:txBody>
          </p:sp>
        </mc:Fallback>
      </mc:AlternateContent>
      <p:sp>
        <p:nvSpPr>
          <p:cNvPr id="81" name="矩形 80"/>
          <p:cNvSpPr/>
          <p:nvPr/>
        </p:nvSpPr>
        <p:spPr>
          <a:xfrm>
            <a:off x="4567966" y="5825947"/>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82" name="矩形 81"/>
          <p:cNvSpPr/>
          <p:nvPr/>
        </p:nvSpPr>
        <p:spPr>
          <a:xfrm>
            <a:off x="4872762" y="5825947"/>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83" name="矩形 82"/>
          <p:cNvSpPr/>
          <p:nvPr/>
        </p:nvSpPr>
        <p:spPr>
          <a:xfrm>
            <a:off x="5177558" y="5825947"/>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84" name="矩形 83"/>
          <p:cNvSpPr/>
          <p:nvPr/>
        </p:nvSpPr>
        <p:spPr>
          <a:xfrm>
            <a:off x="5482354" y="5825947"/>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85" name="矩形 84"/>
          <p:cNvSpPr/>
          <p:nvPr/>
        </p:nvSpPr>
        <p:spPr>
          <a:xfrm>
            <a:off x="5787150" y="5825947"/>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86" name="矩形 85"/>
          <p:cNvSpPr/>
          <p:nvPr/>
        </p:nvSpPr>
        <p:spPr>
          <a:xfrm>
            <a:off x="4568847" y="4916772"/>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87" name="矩形 86"/>
          <p:cNvSpPr/>
          <p:nvPr/>
        </p:nvSpPr>
        <p:spPr>
          <a:xfrm>
            <a:off x="4873643" y="4916772"/>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88" name="矩形 87"/>
          <p:cNvSpPr/>
          <p:nvPr/>
        </p:nvSpPr>
        <p:spPr>
          <a:xfrm>
            <a:off x="5178439" y="4916772"/>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89" name="矩形 88"/>
          <p:cNvSpPr/>
          <p:nvPr/>
        </p:nvSpPr>
        <p:spPr>
          <a:xfrm>
            <a:off x="5483235" y="4916772"/>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90" name="矩形 89"/>
          <p:cNvSpPr/>
          <p:nvPr/>
        </p:nvSpPr>
        <p:spPr>
          <a:xfrm>
            <a:off x="5788031" y="4916772"/>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91" name="矩形 90"/>
          <p:cNvSpPr/>
          <p:nvPr/>
        </p:nvSpPr>
        <p:spPr>
          <a:xfrm>
            <a:off x="4568827" y="5220903"/>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92" name="矩形 91"/>
          <p:cNvSpPr/>
          <p:nvPr/>
        </p:nvSpPr>
        <p:spPr>
          <a:xfrm>
            <a:off x="4873623" y="5220903"/>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93" name="矩形 92"/>
          <p:cNvSpPr/>
          <p:nvPr/>
        </p:nvSpPr>
        <p:spPr>
          <a:xfrm>
            <a:off x="5178419" y="5220903"/>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94" name="矩形 93"/>
          <p:cNvSpPr/>
          <p:nvPr/>
        </p:nvSpPr>
        <p:spPr>
          <a:xfrm>
            <a:off x="5483215" y="5220903"/>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95" name="矩形 94"/>
          <p:cNvSpPr/>
          <p:nvPr/>
        </p:nvSpPr>
        <p:spPr>
          <a:xfrm>
            <a:off x="5788011" y="5220903"/>
            <a:ext cx="304792" cy="304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96" name="矩形 95"/>
          <p:cNvSpPr/>
          <p:nvPr/>
        </p:nvSpPr>
        <p:spPr>
          <a:xfrm>
            <a:off x="4568827" y="4610913"/>
            <a:ext cx="304792" cy="304792"/>
          </a:xfrm>
          <a:prstGeom prst="rect">
            <a:avLst/>
          </a:prstGeom>
          <a:solidFill>
            <a:schemeClr val="accent5"/>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97" name="矩形 96"/>
          <p:cNvSpPr/>
          <p:nvPr/>
        </p:nvSpPr>
        <p:spPr>
          <a:xfrm>
            <a:off x="4873623" y="4610913"/>
            <a:ext cx="304792" cy="30479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98" name="矩形 97"/>
          <p:cNvSpPr/>
          <p:nvPr/>
        </p:nvSpPr>
        <p:spPr>
          <a:xfrm>
            <a:off x="5178419" y="4610913"/>
            <a:ext cx="304792" cy="304792"/>
          </a:xfrm>
          <a:prstGeom prst="rect">
            <a:avLst/>
          </a:prstGeom>
          <a:solidFill>
            <a:schemeClr val="accent3">
              <a:lumMod val="7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99" name="矩形 98"/>
          <p:cNvSpPr/>
          <p:nvPr/>
        </p:nvSpPr>
        <p:spPr>
          <a:xfrm>
            <a:off x="5483215" y="4610913"/>
            <a:ext cx="304792" cy="304792"/>
          </a:xfrm>
          <a:prstGeom prst="rect">
            <a:avLst/>
          </a:prstGeom>
          <a:solidFill>
            <a:schemeClr val="accent6">
              <a:lumMod val="40000"/>
              <a:lumOff val="6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00" name="矩形 99"/>
          <p:cNvSpPr/>
          <p:nvPr/>
        </p:nvSpPr>
        <p:spPr>
          <a:xfrm>
            <a:off x="5788011" y="4610913"/>
            <a:ext cx="304792" cy="304792"/>
          </a:xfrm>
          <a:prstGeom prst="rect">
            <a:avLst/>
          </a:prstGeom>
          <a:solidFill>
            <a:schemeClr val="tx1">
              <a:lumMod val="65000"/>
              <a:lumOff val="3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01" name="矩形 100"/>
          <p:cNvSpPr/>
          <p:nvPr/>
        </p:nvSpPr>
        <p:spPr>
          <a:xfrm>
            <a:off x="4567970" y="5514269"/>
            <a:ext cx="304792" cy="304792"/>
          </a:xfrm>
          <a:prstGeom prst="rect">
            <a:avLst/>
          </a:prstGeom>
          <a:solidFill>
            <a:srgbClr val="FFFF99"/>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02" name="矩形 101"/>
          <p:cNvSpPr/>
          <p:nvPr/>
        </p:nvSpPr>
        <p:spPr>
          <a:xfrm>
            <a:off x="4872766" y="5514269"/>
            <a:ext cx="304792" cy="304792"/>
          </a:xfrm>
          <a:prstGeom prst="rect">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03" name="矩形 102"/>
          <p:cNvSpPr/>
          <p:nvPr/>
        </p:nvSpPr>
        <p:spPr>
          <a:xfrm>
            <a:off x="5177562" y="5514269"/>
            <a:ext cx="304792" cy="304792"/>
          </a:xfrm>
          <a:prstGeom prst="rect">
            <a:avLst/>
          </a:prstGeom>
          <a:solidFill>
            <a:schemeClr val="accent1">
              <a:lumMod val="40000"/>
              <a:lumOff val="6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04" name="矩形 103"/>
          <p:cNvSpPr/>
          <p:nvPr/>
        </p:nvSpPr>
        <p:spPr>
          <a:xfrm>
            <a:off x="5482358" y="5514269"/>
            <a:ext cx="304792" cy="304792"/>
          </a:xfrm>
          <a:prstGeom prst="rect">
            <a:avLst/>
          </a:prstGeom>
          <a:solidFill>
            <a:srgbClr val="F6B9EB"/>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05" name="矩形 104"/>
          <p:cNvSpPr/>
          <p:nvPr/>
        </p:nvSpPr>
        <p:spPr>
          <a:xfrm>
            <a:off x="5787154" y="5514269"/>
            <a:ext cx="304792" cy="304792"/>
          </a:xfrm>
          <a:prstGeom prst="rect">
            <a:avLst/>
          </a:prstGeom>
          <a:solidFill>
            <a:srgbClr val="CCFF6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mc:AlternateContent xmlns:mc="http://schemas.openxmlformats.org/markup-compatibility/2006">
        <mc:Choice xmlns:a14="http://schemas.microsoft.com/office/drawing/2010/main" Requires="a14">
          <p:sp>
            <p:nvSpPr>
              <p:cNvPr id="106" name="矩形 105"/>
              <p:cNvSpPr/>
              <p:nvPr/>
            </p:nvSpPr>
            <p:spPr>
              <a:xfrm>
                <a:off x="4783685" y="6186971"/>
                <a:ext cx="1405578" cy="595932"/>
              </a:xfrm>
              <a:prstGeom prst="rect">
                <a:avLst/>
              </a:prstGeom>
              <a:noFill/>
            </p:spPr>
            <p:txBody>
              <a:bodyPr wrap="none" lIns="91440" tIns="45720" rIns="91440" bIns="45720">
                <a:spAutoFit/>
              </a:bodyPr>
              <a:lstStyle/>
              <a:p>
                <a:pPr algn="ctr"/>
                <a14:m>
                  <m:oMathPara xmlns:m="http://schemas.openxmlformats.org/officeDocument/2006/math">
                    <m:oMathParaPr>
                      <m:jc m:val="centerGroup"/>
                    </m:oMathParaPr>
                    <m:oMath xmlns:m="http://schemas.openxmlformats.org/officeDocument/2006/math">
                      <m:sSup>
                        <m:sSupPr>
                          <m:ctrlPr>
                            <a:rPr lang="en-US" altLang="zh-CN" sz="3200" i="1">
                              <a:solidFill>
                                <a:srgbClr val="2B2B2B"/>
                              </a:solidFill>
                              <a:latin typeface="Cambria Math" panose="02040503050406030204" pitchFamily="18" charset="0"/>
                              <a:ea typeface="黑体" panose="02010609060101010101" pitchFamily="49" charset="-122"/>
                            </a:rPr>
                          </m:ctrlPr>
                        </m:sSupPr>
                        <m:e>
                          <m:r>
                            <m:rPr>
                              <m:nor/>
                            </m:rPr>
                            <a:rPr lang="en-US" altLang="zh-CN" sz="3200">
                              <a:solidFill>
                                <a:srgbClr val="2B2B2B"/>
                              </a:solidFill>
                              <a:latin typeface="+mn-lt"/>
                              <a:ea typeface="黑体" panose="02010609060101010101" pitchFamily="49" charset="-122"/>
                            </a:rPr>
                            <m:t>(</m:t>
                          </m:r>
                          <m:r>
                            <m:rPr>
                              <m:nor/>
                            </m:rPr>
                            <a:rPr lang="en-US" altLang="zh-CN" sz="3200" i="1" dirty="0">
                              <a:solidFill>
                                <a:srgbClr val="2B2B2B"/>
                              </a:solidFill>
                              <a:latin typeface="+mn-lt"/>
                              <a:ea typeface="黑体" panose="02010609060101010101" pitchFamily="49" charset="-122"/>
                            </a:rPr>
                            <m:t>B</m:t>
                          </m:r>
                          <m:r>
                            <m:rPr>
                              <m:nor/>
                            </m:rPr>
                            <a:rPr lang="en-US" altLang="zh-CN" sz="3200" i="1" dirty="0">
                              <a:solidFill>
                                <a:srgbClr val="2B2B2B"/>
                              </a:solidFill>
                              <a:latin typeface="+mn-lt"/>
                              <a:ea typeface="黑体" panose="02010609060101010101" pitchFamily="49" charset="-122"/>
                            </a:rPr>
                            <m:t>′</m:t>
                          </m:r>
                          <m:r>
                            <a:rPr lang="en-US" altLang="zh-CN" sz="3200" i="1" dirty="0">
                              <a:solidFill>
                                <a:srgbClr val="2B2B2B"/>
                              </a:solidFill>
                              <a:latin typeface="Cambria Math" panose="02040503050406030204" pitchFamily="18" charset="0"/>
                              <a:ea typeface="黑体" panose="02010609060101010101" pitchFamily="49" charset="-122"/>
                            </a:rPr>
                            <m:t>)</m:t>
                          </m:r>
                        </m:e>
                        <m:sup>
                          <m:r>
                            <a:rPr lang="en-US" altLang="zh-CN" sz="3200" i="1">
                              <a:solidFill>
                                <a:srgbClr val="2B2B2B"/>
                              </a:solidFill>
                              <a:latin typeface="Cambria Math" panose="02040503050406030204" pitchFamily="18" charset="0"/>
                              <a:ea typeface="黑体" panose="02010609060101010101" pitchFamily="49" charset="-122"/>
                            </a:rPr>
                            <m:t> −</m:t>
                          </m:r>
                          <m:r>
                            <a:rPr lang="en-US" altLang="zh-CN" sz="3200" i="1">
                              <a:solidFill>
                                <a:srgbClr val="2B2B2B"/>
                              </a:solidFill>
                              <a:latin typeface="Cambria Math" panose="02040503050406030204" pitchFamily="18" charset="0"/>
                              <a:ea typeface="黑体" panose="02010609060101010101" pitchFamily="49" charset="-122"/>
                            </a:rPr>
                            <m:t>1</m:t>
                          </m:r>
                        </m:sup>
                      </m:sSup>
                    </m:oMath>
                  </m:oMathPara>
                </a14:m>
                <a:endParaRPr lang="zh-CN" altLang="en-US" sz="3200" b="0" i="1" cap="none" spc="0" dirty="0">
                  <a:ln w="0"/>
                  <a:solidFill>
                    <a:schemeClr val="tx1"/>
                  </a:solidFill>
                  <a:effectLst>
                    <a:outerShdw blurRad="38100" dist="19050" dir="2700000" algn="tl" rotWithShape="0">
                      <a:schemeClr val="dk1">
                        <a:alpha val="40000"/>
                      </a:schemeClr>
                    </a:outerShdw>
                  </a:effectLst>
                  <a:latin typeface="+mn-lt"/>
                </a:endParaRPr>
              </a:p>
            </p:txBody>
          </p:sp>
        </mc:Choice>
        <mc:Fallback>
          <p:sp>
            <p:nvSpPr>
              <p:cNvPr id="106" name="矩形 105"/>
              <p:cNvSpPr>
                <a:spLocks noRot="1" noChangeAspect="1" noMove="1" noResize="1" noEditPoints="1" noAdjustHandles="1" noChangeArrowheads="1" noChangeShapeType="1" noTextEdit="1"/>
              </p:cNvSpPr>
              <p:nvPr/>
            </p:nvSpPr>
            <p:spPr>
              <a:xfrm>
                <a:off x="4783685" y="6186971"/>
                <a:ext cx="1405578" cy="595932"/>
              </a:xfrm>
              <a:prstGeom prst="rect">
                <a:avLst/>
              </a:prstGeom>
              <a:blipFill rotWithShape="1">
                <a:blip r:embed="rId8"/>
                <a:stretch>
                  <a:fillRect l="-16" t="-28" r="39" b="7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7" name="矩形 106"/>
              <p:cNvSpPr/>
              <p:nvPr/>
            </p:nvSpPr>
            <p:spPr>
              <a:xfrm>
                <a:off x="6189263" y="4958779"/>
                <a:ext cx="679993" cy="707886"/>
              </a:xfrm>
              <a:prstGeom prst="rect">
                <a:avLst/>
              </a:prstGeom>
              <a:noFill/>
            </p:spPr>
            <p:txBody>
              <a:bodyPr wrap="none" lIns="91440" tIns="45720" rIns="91440" bIns="45720">
                <a:spAutoFit/>
              </a:bodyPr>
              <a:lstStyle/>
              <a:p>
                <a:pPr algn="ctr"/>
                <a14:m>
                  <m:oMathPara xmlns:m="http://schemas.openxmlformats.org/officeDocument/2006/math">
                    <m:oMathParaPr>
                      <m:jc m:val="centerGroup"/>
                    </m:oMathParaPr>
                    <m:oMath xmlns:m="http://schemas.openxmlformats.org/officeDocument/2006/math">
                      <m:r>
                        <a:rPr lang="en-US" altLang="zh-CN" sz="40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oMath>
                  </m:oMathPara>
                </a14:m>
                <a:endParaRPr lang="zh-CN" altLang="en-US" sz="4000" b="0" cap="none" spc="0" dirty="0">
                  <a:ln w="0"/>
                  <a:solidFill>
                    <a:schemeClr val="tx1"/>
                  </a:solidFill>
                  <a:effectLst>
                    <a:outerShdw blurRad="38100" dist="19050" dir="2700000" algn="tl" rotWithShape="0">
                      <a:schemeClr val="dk1">
                        <a:alpha val="40000"/>
                      </a:schemeClr>
                    </a:outerShdw>
                  </a:effectLst>
                  <a:latin typeface="+mn-lt"/>
                </a:endParaRPr>
              </a:p>
            </p:txBody>
          </p:sp>
        </mc:Choice>
        <mc:Fallback>
          <p:sp>
            <p:nvSpPr>
              <p:cNvPr id="107" name="矩形 106"/>
              <p:cNvSpPr>
                <a:spLocks noRot="1" noChangeAspect="1" noMove="1" noResize="1" noEditPoints="1" noAdjustHandles="1" noChangeArrowheads="1" noChangeShapeType="1" noTextEdit="1"/>
              </p:cNvSpPr>
              <p:nvPr/>
            </p:nvSpPr>
            <p:spPr>
              <a:xfrm>
                <a:off x="6189263" y="4958779"/>
                <a:ext cx="679993" cy="707886"/>
              </a:xfrm>
              <a:prstGeom prst="rect">
                <a:avLst/>
              </a:prstGeom>
              <a:blipFill rotWithShape="1">
                <a:blip r:embed="rId6"/>
                <a:stretch>
                  <a:fillRect l="-81" t="-9" r="68" b="7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8" name="矩形 107"/>
              <p:cNvSpPr/>
              <p:nvPr/>
            </p:nvSpPr>
            <p:spPr>
              <a:xfrm>
                <a:off x="6916678" y="4633909"/>
                <a:ext cx="304792" cy="304792"/>
              </a:xfrm>
              <a:prstGeom prst="rect">
                <a:avLst/>
              </a:prstGeom>
              <a:solidFill>
                <a:srgbClr val="FFC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m:t>
                          </m:r>
                        </m:e>
                        <m:sub>
                          <m:r>
                            <a:rPr lang="en-US" altLang="zh-CN" b="0" i="1" smtClean="0">
                              <a:solidFill>
                                <a:schemeClr val="tx1"/>
                              </a:solidFill>
                              <a:latin typeface="Cambria Math" panose="02040503050406030204" pitchFamily="18" charset="0"/>
                            </a:rPr>
                            <m:t>2</m:t>
                          </m:r>
                        </m:sub>
                      </m:sSub>
                    </m:oMath>
                  </m:oMathPara>
                </a14:m>
                <a:endParaRPr lang="zh-CN" altLang="en-US" dirty="0">
                  <a:solidFill>
                    <a:schemeClr val="tx1"/>
                  </a:solidFill>
                </a:endParaRPr>
              </a:p>
            </p:txBody>
          </p:sp>
        </mc:Choice>
        <mc:Fallback>
          <p:sp>
            <p:nvSpPr>
              <p:cNvPr id="108" name="矩形 107"/>
              <p:cNvSpPr>
                <a:spLocks noRot="1" noChangeAspect="1" noMove="1" noResize="1" noEditPoints="1" noAdjustHandles="1" noChangeArrowheads="1" noChangeShapeType="1" noTextEdit="1"/>
              </p:cNvSpPr>
              <p:nvPr/>
            </p:nvSpPr>
            <p:spPr>
              <a:xfrm>
                <a:off x="6916678" y="4633909"/>
                <a:ext cx="304792" cy="304792"/>
              </a:xfrm>
              <a:prstGeom prst="rect">
                <a:avLst/>
              </a:prstGeom>
              <a:blipFill rotWithShape="1">
                <a:blip r:embed="rId2"/>
                <a:stretch>
                  <a:fillRect l="-2168" t="-2186" r="-15960" b="-1983"/>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9" name="矩形 108"/>
              <p:cNvSpPr/>
              <p:nvPr/>
            </p:nvSpPr>
            <p:spPr>
              <a:xfrm>
                <a:off x="6916678" y="4938040"/>
                <a:ext cx="304792" cy="304792"/>
              </a:xfrm>
              <a:prstGeom prst="rect">
                <a:avLst/>
              </a:prstGeom>
              <a:solidFill>
                <a:srgbClr val="FFC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m:t>
                          </m:r>
                        </m:e>
                        <m:sub>
                          <m:r>
                            <a:rPr lang="en-US" altLang="zh-CN" b="0" i="1" smtClean="0">
                              <a:solidFill>
                                <a:schemeClr val="tx1"/>
                              </a:solidFill>
                              <a:latin typeface="Cambria Math" panose="02040503050406030204" pitchFamily="18" charset="0"/>
                            </a:rPr>
                            <m:t>3</m:t>
                          </m:r>
                        </m:sub>
                      </m:sSub>
                    </m:oMath>
                  </m:oMathPara>
                </a14:m>
                <a:endParaRPr lang="zh-CN" altLang="en-US" dirty="0">
                  <a:solidFill>
                    <a:schemeClr val="tx1"/>
                  </a:solidFill>
                </a:endParaRPr>
              </a:p>
            </p:txBody>
          </p:sp>
        </mc:Choice>
        <mc:Fallback>
          <p:sp>
            <p:nvSpPr>
              <p:cNvPr id="109" name="矩形 108"/>
              <p:cNvSpPr>
                <a:spLocks noRot="1" noChangeAspect="1" noMove="1" noResize="1" noEditPoints="1" noAdjustHandles="1" noChangeArrowheads="1" noChangeShapeType="1" noTextEdit="1"/>
              </p:cNvSpPr>
              <p:nvPr/>
            </p:nvSpPr>
            <p:spPr>
              <a:xfrm>
                <a:off x="6916678" y="4938040"/>
                <a:ext cx="304792" cy="304792"/>
              </a:xfrm>
              <a:prstGeom prst="rect">
                <a:avLst/>
              </a:prstGeom>
              <a:blipFill rotWithShape="1">
                <a:blip r:embed="rId3"/>
                <a:stretch>
                  <a:fillRect l="-2168" t="-2175" r="-15960" b="-1994"/>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0" name="矩形 109"/>
              <p:cNvSpPr/>
              <p:nvPr/>
            </p:nvSpPr>
            <p:spPr>
              <a:xfrm>
                <a:off x="6916678" y="5237019"/>
                <a:ext cx="304792" cy="304792"/>
              </a:xfrm>
              <a:prstGeom prst="rect">
                <a:avLst/>
              </a:prstGeom>
              <a:solidFill>
                <a:srgbClr val="FFC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m:t>
                          </m:r>
                        </m:e>
                        <m:sub>
                          <m:r>
                            <a:rPr lang="en-US" altLang="zh-CN" b="0" i="1" smtClean="0">
                              <a:solidFill>
                                <a:schemeClr val="tx1"/>
                              </a:solidFill>
                              <a:latin typeface="Cambria Math" panose="02040503050406030204" pitchFamily="18" charset="0"/>
                            </a:rPr>
                            <m:t>5</m:t>
                          </m:r>
                        </m:sub>
                      </m:sSub>
                    </m:oMath>
                  </m:oMathPara>
                </a14:m>
                <a:endParaRPr lang="zh-CN" altLang="en-US" dirty="0">
                  <a:solidFill>
                    <a:schemeClr val="tx1"/>
                  </a:solidFill>
                </a:endParaRPr>
              </a:p>
            </p:txBody>
          </p:sp>
        </mc:Choice>
        <mc:Fallback>
          <p:sp>
            <p:nvSpPr>
              <p:cNvPr id="110" name="矩形 109"/>
              <p:cNvSpPr>
                <a:spLocks noRot="1" noChangeAspect="1" noMove="1" noResize="1" noEditPoints="1" noAdjustHandles="1" noChangeArrowheads="1" noChangeShapeType="1" noTextEdit="1"/>
              </p:cNvSpPr>
              <p:nvPr/>
            </p:nvSpPr>
            <p:spPr>
              <a:xfrm>
                <a:off x="6916678" y="5237019"/>
                <a:ext cx="304792" cy="304792"/>
              </a:xfrm>
              <a:prstGeom prst="rect">
                <a:avLst/>
              </a:prstGeom>
              <a:blipFill rotWithShape="1">
                <a:blip r:embed="rId5"/>
                <a:stretch>
                  <a:fillRect l="-2168" t="-2140" r="-15960" b="-2029"/>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1" name="矩形 110"/>
              <p:cNvSpPr/>
              <p:nvPr/>
            </p:nvSpPr>
            <p:spPr>
              <a:xfrm>
                <a:off x="6916686" y="5536949"/>
                <a:ext cx="304792" cy="304792"/>
              </a:xfrm>
              <a:prstGeom prst="rect">
                <a:avLst/>
              </a:prstGeom>
              <a:solidFill>
                <a:srgbClr val="92D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1</m:t>
                          </m:r>
                        </m:sub>
                      </m:sSub>
                    </m:oMath>
                  </m:oMathPara>
                </a14:m>
                <a:endParaRPr lang="zh-CN" altLang="en-US" dirty="0">
                  <a:solidFill>
                    <a:schemeClr val="tx1"/>
                  </a:solidFill>
                </a:endParaRPr>
              </a:p>
            </p:txBody>
          </p:sp>
        </mc:Choice>
        <mc:Fallback>
          <p:sp>
            <p:nvSpPr>
              <p:cNvPr id="111" name="矩形 110"/>
              <p:cNvSpPr>
                <a:spLocks noRot="1" noChangeAspect="1" noMove="1" noResize="1" noEditPoints="1" noAdjustHandles="1" noChangeArrowheads="1" noChangeShapeType="1" noTextEdit="1"/>
              </p:cNvSpPr>
              <p:nvPr/>
            </p:nvSpPr>
            <p:spPr>
              <a:xfrm>
                <a:off x="6916686" y="5536949"/>
                <a:ext cx="304792" cy="304792"/>
              </a:xfrm>
              <a:prstGeom prst="rect">
                <a:avLst/>
              </a:prstGeom>
              <a:blipFill rotWithShape="1">
                <a:blip r:embed="rId9"/>
                <a:stretch>
                  <a:fillRect l="-2171" t="-2209" r="-8874" b="-1960"/>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2" name="矩形 111"/>
              <p:cNvSpPr/>
              <p:nvPr/>
            </p:nvSpPr>
            <p:spPr>
              <a:xfrm>
                <a:off x="6916682" y="5832486"/>
                <a:ext cx="304792" cy="304792"/>
              </a:xfrm>
              <a:prstGeom prst="rect">
                <a:avLst/>
              </a:prstGeom>
              <a:solidFill>
                <a:srgbClr val="92D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3</m:t>
                          </m:r>
                        </m:sub>
                      </m:sSub>
                    </m:oMath>
                  </m:oMathPara>
                </a14:m>
                <a:endParaRPr lang="zh-CN" altLang="en-US" dirty="0">
                  <a:solidFill>
                    <a:schemeClr val="tx1"/>
                  </a:solidFill>
                </a:endParaRPr>
              </a:p>
            </p:txBody>
          </p:sp>
        </mc:Choice>
        <mc:Fallback>
          <p:sp>
            <p:nvSpPr>
              <p:cNvPr id="112" name="矩形 111"/>
              <p:cNvSpPr>
                <a:spLocks noRot="1" noChangeAspect="1" noMove="1" noResize="1" noEditPoints="1" noAdjustHandles="1" noChangeArrowheads="1" noChangeShapeType="1" noTextEdit="1"/>
              </p:cNvSpPr>
              <p:nvPr/>
            </p:nvSpPr>
            <p:spPr>
              <a:xfrm>
                <a:off x="6916682" y="5832486"/>
                <a:ext cx="304792" cy="304792"/>
              </a:xfrm>
              <a:prstGeom prst="rect">
                <a:avLst/>
              </a:prstGeom>
              <a:blipFill rotWithShape="1">
                <a:blip r:embed="rId10"/>
                <a:stretch>
                  <a:fillRect l="-2169" t="-2087" r="-8875" b="-2082"/>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113" name="矩形 112"/>
          <p:cNvSpPr/>
          <p:nvPr/>
        </p:nvSpPr>
        <p:spPr>
          <a:xfrm>
            <a:off x="2959821" y="6198128"/>
            <a:ext cx="481222" cy="584775"/>
          </a:xfrm>
          <a:prstGeom prst="rect">
            <a:avLst/>
          </a:prstGeom>
          <a:noFill/>
        </p:spPr>
        <p:txBody>
          <a:bodyPr wrap="none" lIns="91440" tIns="45720" rIns="91440" bIns="45720">
            <a:spAutoFit/>
          </a:bodyPr>
          <a:lstStyle/>
          <a:p>
            <a:pPr algn="ctr"/>
            <a:r>
              <a:rPr lang="en-US" altLang="zh-CN" sz="3200" i="1" dirty="0">
                <a:ln w="0"/>
                <a:effectLst>
                  <a:outerShdw blurRad="38100" dist="19050" dir="2700000" algn="tl" rotWithShape="0">
                    <a:schemeClr val="dk1">
                      <a:alpha val="40000"/>
                    </a:schemeClr>
                  </a:outerShdw>
                </a:effectLst>
                <a:latin typeface="+mn-lt"/>
              </a:rPr>
              <a:t>D</a:t>
            </a:r>
            <a:endParaRPr lang="zh-CN" altLang="en-US" sz="3200" b="0" i="1" cap="none" spc="0" dirty="0">
              <a:ln w="0"/>
              <a:solidFill>
                <a:schemeClr val="tx1"/>
              </a:solidFill>
              <a:effectLst>
                <a:outerShdw blurRad="38100" dist="19050" dir="2700000" algn="tl" rotWithShape="0">
                  <a:schemeClr val="dk1">
                    <a:alpha val="40000"/>
                  </a:schemeClr>
                </a:outerShdw>
              </a:effectLst>
              <a:latin typeface="+mn-l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en-US" altLang="zh-CN" sz="2400" dirty="0">
                <a:sym typeface="+mn-ea"/>
              </a:rPr>
              <a:t>R-S</a:t>
            </a:r>
            <a:r>
              <a:rPr lang="zh-CN" altLang="en-US" sz="2400" dirty="0">
                <a:sym typeface="+mn-ea"/>
              </a:rPr>
              <a:t>码的设计与思考</a:t>
            </a:r>
            <a:endParaRPr lang="zh-CN" altLang="en-US" sz="2400" dirty="0">
              <a:sym typeface="+mn-ea"/>
            </a:endParaRPr>
          </a:p>
        </p:txBody>
      </p:sp>
      <p:sp>
        <p:nvSpPr>
          <p:cNvPr id="12" name="矩形 11"/>
          <p:cNvSpPr/>
          <p:nvPr/>
        </p:nvSpPr>
        <p:spPr>
          <a:xfrm>
            <a:off x="398024" y="1219074"/>
            <a:ext cx="8347952" cy="1583703"/>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i="1" dirty="0">
                <a:solidFill>
                  <a:schemeClr val="dk1"/>
                </a:solidFill>
              </a:rPr>
              <a:t>RS</a:t>
            </a:r>
            <a:r>
              <a:rPr lang="zh-CN" altLang="en-US" sz="2000" dirty="0">
                <a:solidFill>
                  <a:schemeClr val="dk1"/>
                </a:solidFill>
                <a:latin typeface="+mn-ea"/>
              </a:rPr>
              <a:t>码具有强大的纠错能力，其纠错能力依赖于信息的冗余位。即</a:t>
            </a:r>
            <a:r>
              <a:rPr lang="en-US" altLang="zh-CN" sz="2000" i="1" dirty="0">
                <a:solidFill>
                  <a:schemeClr val="dk1"/>
                </a:solidFill>
              </a:rPr>
              <a:t>n-k</a:t>
            </a:r>
            <a:r>
              <a:rPr lang="zh-CN" altLang="en-US" sz="2000" dirty="0">
                <a:solidFill>
                  <a:schemeClr val="dk1"/>
                </a:solidFill>
                <a:latin typeface="+mn-ea"/>
              </a:rPr>
              <a:t>的大小决定了</a:t>
            </a:r>
            <a:r>
              <a:rPr lang="en-US" altLang="zh-CN" sz="2000" i="1" dirty="0">
                <a:solidFill>
                  <a:schemeClr val="dk1"/>
                </a:solidFill>
              </a:rPr>
              <a:t>t</a:t>
            </a:r>
            <a:r>
              <a:rPr lang="zh-CN" altLang="en-US" sz="2000" dirty="0">
                <a:solidFill>
                  <a:schemeClr val="dk1"/>
                </a:solidFill>
                <a:latin typeface="+mn-ea"/>
              </a:rPr>
              <a:t>的大小。</a:t>
            </a:r>
            <a:endParaRPr lang="en-US" altLang="zh-CN" sz="2000" dirty="0">
              <a:solidFill>
                <a:schemeClr val="dk1"/>
              </a:solidFill>
              <a:latin typeface="+mn-ea"/>
            </a:endParaRPr>
          </a:p>
          <a:p>
            <a:r>
              <a:rPr lang="zh-CN" altLang="en-US" sz="2000" dirty="0">
                <a:solidFill>
                  <a:schemeClr val="dk1"/>
                </a:solidFill>
                <a:latin typeface="+mn-ea"/>
              </a:rPr>
              <a:t>我们希望</a:t>
            </a:r>
            <a:r>
              <a:rPr lang="en-US" altLang="zh-CN" sz="2000" i="1" dirty="0">
                <a:solidFill>
                  <a:schemeClr val="dk1"/>
                </a:solidFill>
              </a:rPr>
              <a:t>RS</a:t>
            </a:r>
            <a:r>
              <a:rPr lang="zh-CN" altLang="en-US" sz="2000" dirty="0">
                <a:solidFill>
                  <a:schemeClr val="dk1"/>
                </a:solidFill>
                <a:latin typeface="+mn-ea"/>
              </a:rPr>
              <a:t>码纠错能力越强越好，但是冗余位也会随之增加，冗余位增加的后果将导致编解码更耗时，并且也将消耗更多的能源。</a:t>
            </a:r>
            <a:endParaRPr lang="zh-CN" altLang="en-US" sz="2000" dirty="0">
              <a:solidFill>
                <a:schemeClr val="dk1"/>
              </a:solidFill>
              <a:latin typeface="+mn-ea"/>
            </a:endParaRPr>
          </a:p>
        </p:txBody>
      </p:sp>
      <p:sp>
        <p:nvSpPr>
          <p:cNvPr id="18" name="矩形: 圆角 17"/>
          <p:cNvSpPr/>
          <p:nvPr/>
        </p:nvSpPr>
        <p:spPr>
          <a:xfrm>
            <a:off x="809769" y="3429000"/>
            <a:ext cx="5285293" cy="2328421"/>
          </a:xfrm>
          <a:prstGeom prst="round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endParaRPr lang="en-US" altLang="zh-CN" sz="2000" i="1" dirty="0"/>
          </a:p>
          <a:p>
            <a:endParaRPr lang="en-US" altLang="zh-CN" sz="2000" b="1" dirty="0">
              <a:latin typeface="仿宋" panose="02010609060101010101" pitchFamily="49" charset="-122"/>
              <a:ea typeface="仿宋" panose="02010609060101010101" pitchFamily="49" charset="-122"/>
            </a:endParaRPr>
          </a:p>
          <a:p>
            <a:endParaRPr lang="en-US" altLang="zh-CN" sz="2000" b="1" dirty="0">
              <a:latin typeface="仿宋" panose="02010609060101010101" pitchFamily="49" charset="-122"/>
              <a:ea typeface="仿宋" panose="02010609060101010101" pitchFamily="49" charset="-122"/>
            </a:endParaRPr>
          </a:p>
          <a:p>
            <a:endParaRPr lang="en-US" altLang="zh-CN" sz="2000" b="1" dirty="0">
              <a:latin typeface="仿宋" panose="02010609060101010101" pitchFamily="49" charset="-122"/>
              <a:ea typeface="仿宋" panose="02010609060101010101" pitchFamily="49" charset="-122"/>
            </a:endParaRPr>
          </a:p>
          <a:p>
            <a:r>
              <a:rPr lang="en-US" altLang="zh-CN" sz="2000" i="1" dirty="0"/>
              <a:t>RS</a:t>
            </a:r>
            <a:r>
              <a:rPr lang="zh-CN" altLang="en-US" sz="2000" dirty="0">
                <a:latin typeface="+mn-ea"/>
              </a:rPr>
              <a:t>码消耗的能源：</a:t>
            </a:r>
            <a:endParaRPr lang="en-US" altLang="zh-CN" sz="2000" dirty="0">
              <a:latin typeface="+mn-ea"/>
            </a:endParaRPr>
          </a:p>
          <a:p>
            <a:endParaRPr lang="en-US" altLang="zh-CN" sz="2000" b="1" dirty="0">
              <a:latin typeface="仿宋" panose="02010609060101010101" pitchFamily="49" charset="-122"/>
              <a:ea typeface="仿宋" panose="02010609060101010101" pitchFamily="49" charset="-122"/>
            </a:endParaRPr>
          </a:p>
          <a:p>
            <a:r>
              <a:rPr lang="en-US" altLang="zh-CN" sz="2000" dirty="0">
                <a:latin typeface="+mn-ea"/>
              </a:rPr>
              <a:t>1</a:t>
            </a:r>
            <a:r>
              <a:rPr lang="zh-CN" altLang="en-US" sz="2000" dirty="0">
                <a:latin typeface="+mn-ea"/>
              </a:rPr>
              <a:t>：信道编解码的计算能量</a:t>
            </a:r>
            <a:endParaRPr lang="en-US" altLang="zh-CN" sz="2000" dirty="0">
              <a:latin typeface="+mn-ea"/>
            </a:endParaRPr>
          </a:p>
          <a:p>
            <a:endParaRPr lang="en-US" altLang="zh-CN" sz="2000" dirty="0">
              <a:latin typeface="+mn-ea"/>
            </a:endParaRPr>
          </a:p>
          <a:p>
            <a:r>
              <a:rPr lang="en-US" altLang="zh-CN" sz="2000" dirty="0">
                <a:latin typeface="+mn-ea"/>
              </a:rPr>
              <a:t>2</a:t>
            </a:r>
            <a:r>
              <a:rPr lang="zh-CN" altLang="en-US" sz="2000" dirty="0">
                <a:latin typeface="+mn-ea"/>
              </a:rPr>
              <a:t>：调制器和解调器的电路能量</a:t>
            </a:r>
            <a:endParaRPr lang="en-US" altLang="zh-CN" sz="2000" dirty="0">
              <a:solidFill>
                <a:srgbClr val="0070C0"/>
              </a:solidFill>
              <a:latin typeface="+mn-ea"/>
            </a:endParaRPr>
          </a:p>
          <a:p>
            <a:endParaRPr lang="en-US" altLang="zh-CN" sz="2000" dirty="0">
              <a:latin typeface="+mn-ea"/>
            </a:endParaRPr>
          </a:p>
          <a:p>
            <a:r>
              <a:rPr lang="en-US" altLang="zh-CN" sz="2000" dirty="0">
                <a:latin typeface="+mn-ea"/>
              </a:rPr>
              <a:t>3</a:t>
            </a:r>
            <a:r>
              <a:rPr lang="zh-CN" altLang="en-US" sz="2000" dirty="0">
                <a:latin typeface="+mn-ea"/>
              </a:rPr>
              <a:t>：用于传输冗余位的信号能量</a:t>
            </a:r>
            <a:endParaRPr lang="en-US" altLang="zh-CN" sz="2000" dirty="0">
              <a:latin typeface="+mn-ea"/>
            </a:endParaRPr>
          </a:p>
          <a:p>
            <a:endParaRPr lang="en-US" altLang="zh-CN" sz="2000" b="1" dirty="0">
              <a:latin typeface="仿宋" panose="02010609060101010101" pitchFamily="49" charset="-122"/>
              <a:ea typeface="仿宋" panose="02010609060101010101" pitchFamily="49" charset="-122"/>
            </a:endParaRPr>
          </a:p>
          <a:p>
            <a:endParaRPr lang="en-US" altLang="zh-CN" sz="2000" b="1" dirty="0">
              <a:latin typeface="仿宋" panose="02010609060101010101" pitchFamily="49" charset="-122"/>
              <a:ea typeface="仿宋" panose="02010609060101010101" pitchFamily="49" charset="-122"/>
            </a:endParaRPr>
          </a:p>
          <a:p>
            <a:endParaRPr lang="en-US" altLang="zh-CN" sz="2000" b="1" dirty="0">
              <a:latin typeface="仿宋" panose="02010609060101010101" pitchFamily="49" charset="-122"/>
              <a:ea typeface="仿宋" panose="02010609060101010101" pitchFamily="49" charset="-122"/>
            </a:endParaRPr>
          </a:p>
          <a:p>
            <a:endParaRPr lang="en-US" altLang="zh-CN" sz="2000" b="1" dirty="0">
              <a:latin typeface="仿宋" panose="02010609060101010101" pitchFamily="49" charset="-122"/>
              <a:ea typeface="仿宋" panose="02010609060101010101" pitchFamily="49" charset="-122"/>
            </a:endParaRPr>
          </a:p>
          <a:p>
            <a:endParaRPr lang="en-US" altLang="zh-CN" sz="2000" b="1" dirty="0">
              <a:latin typeface="仿宋" panose="02010609060101010101" pitchFamily="49" charset="-122"/>
              <a:ea typeface="仿宋" panose="02010609060101010101" pitchFamily="49" charset="-122"/>
            </a:endParaRPr>
          </a:p>
        </p:txBody>
      </p:sp>
      <p:pic>
        <p:nvPicPr>
          <p:cNvPr id="20" name="图片 19"/>
          <p:cNvPicPr>
            <a:picLocks noChangeAspect="1"/>
          </p:cNvPicPr>
          <p:nvPr/>
        </p:nvPicPr>
        <p:blipFill>
          <a:blip r:embed="rId1"/>
          <a:stretch>
            <a:fillRect/>
          </a:stretch>
        </p:blipFill>
        <p:spPr>
          <a:xfrm>
            <a:off x="5691585" y="4681446"/>
            <a:ext cx="3054391" cy="14779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en-US" altLang="zh-CN" sz="2400" dirty="0">
                <a:sym typeface="+mn-ea"/>
              </a:rPr>
              <a:t>R-S</a:t>
            </a:r>
            <a:r>
              <a:rPr lang="zh-CN" altLang="en-US" sz="2400" dirty="0">
                <a:sym typeface="+mn-ea"/>
              </a:rPr>
              <a:t>码的课堂时政</a:t>
            </a:r>
            <a:endParaRPr lang="zh-CN" altLang="en-US" sz="2400" dirty="0">
              <a:sym typeface="+mn-ea"/>
            </a:endParaRPr>
          </a:p>
        </p:txBody>
      </p:sp>
      <p:sp>
        <p:nvSpPr>
          <p:cNvPr id="7" name="文本框 6"/>
          <p:cNvSpPr txBox="1"/>
          <p:nvPr/>
        </p:nvSpPr>
        <p:spPr>
          <a:xfrm>
            <a:off x="138259" y="941854"/>
            <a:ext cx="8867479" cy="1015663"/>
          </a:xfrm>
          <a:prstGeom prst="rect">
            <a:avLst/>
          </a:prstGeom>
          <a:noFill/>
          <a:ln w="28575">
            <a:solidFill>
              <a:srgbClr val="FF0000"/>
            </a:solidFill>
          </a:ln>
        </p:spPr>
        <p:txBody>
          <a:bodyPr wrap="square">
            <a:spAutoFit/>
          </a:bodyPr>
          <a:lstStyle/>
          <a:p>
            <a:r>
              <a:rPr lang="zh-CN" altLang="en-US" sz="2000" dirty="0">
                <a:latin typeface="Times New Roman" panose="02020603050405020304" pitchFamily="18" charset="0"/>
                <a:ea typeface="黑体" panose="02010609060101010101" pitchFamily="49" charset="-122"/>
              </a:rPr>
              <a:t>国家主席习近平在第七十五届联合国大会一般性辩论上发表重要讲话。习近平表示，中国将提高国家自主贡献力度，采取更加有力的政策和措施，二氧化碳排放力争于</a:t>
            </a:r>
            <a:r>
              <a:rPr lang="en-US" altLang="zh-CN" sz="2000" dirty="0">
                <a:latin typeface="Times New Roman" panose="02020603050405020304" pitchFamily="18" charset="0"/>
                <a:ea typeface="黑体" panose="02010609060101010101" pitchFamily="49" charset="-122"/>
              </a:rPr>
              <a:t>2030</a:t>
            </a:r>
            <a:r>
              <a:rPr lang="zh-CN" altLang="en-US" sz="2000" dirty="0">
                <a:latin typeface="Times New Roman" panose="02020603050405020304" pitchFamily="18" charset="0"/>
                <a:ea typeface="黑体" panose="02010609060101010101" pitchFamily="49" charset="-122"/>
              </a:rPr>
              <a:t>年前达到峰值，努力争取</a:t>
            </a:r>
            <a:r>
              <a:rPr lang="en-US" altLang="zh-CN" sz="2000" dirty="0">
                <a:latin typeface="Times New Roman" panose="02020603050405020304" pitchFamily="18" charset="0"/>
                <a:ea typeface="黑体" panose="02010609060101010101" pitchFamily="49" charset="-122"/>
              </a:rPr>
              <a:t>2060</a:t>
            </a:r>
            <a:r>
              <a:rPr lang="zh-CN" altLang="en-US" sz="2000" dirty="0">
                <a:latin typeface="Times New Roman" panose="02020603050405020304" pitchFamily="18" charset="0"/>
                <a:ea typeface="黑体" panose="02010609060101010101" pitchFamily="49" charset="-122"/>
              </a:rPr>
              <a:t>年前实现碳中和。</a:t>
            </a:r>
            <a:endParaRPr lang="zh-CN" altLang="en-US" sz="2000" dirty="0">
              <a:latin typeface="Times New Roman" panose="02020603050405020304" pitchFamily="18" charset="0"/>
              <a:ea typeface="黑体" panose="02010609060101010101" pitchFamily="49" charset="-122"/>
            </a:endParaRPr>
          </a:p>
        </p:txBody>
      </p:sp>
      <p:pic>
        <p:nvPicPr>
          <p:cNvPr id="8" name="图片 7"/>
          <p:cNvPicPr>
            <a:picLocks noChangeAspect="1"/>
          </p:cNvPicPr>
          <p:nvPr/>
        </p:nvPicPr>
        <p:blipFill>
          <a:blip r:embed="rId1"/>
          <a:stretch>
            <a:fillRect/>
          </a:stretch>
        </p:blipFill>
        <p:spPr>
          <a:xfrm>
            <a:off x="2038701" y="2108797"/>
            <a:ext cx="5066596" cy="3357043"/>
          </a:xfrm>
          <a:prstGeom prst="rect">
            <a:avLst/>
          </a:prstGeom>
          <a:ln>
            <a:noFill/>
          </a:ln>
          <a:effectLst>
            <a:outerShdw blurRad="190500" algn="tl" rotWithShape="0">
              <a:srgbClr val="000000">
                <a:alpha val="70000"/>
              </a:srgbClr>
            </a:outerShdw>
          </a:effectLst>
        </p:spPr>
      </p:pic>
      <p:sp>
        <p:nvSpPr>
          <p:cNvPr id="12" name="文本框 11"/>
          <p:cNvSpPr txBox="1"/>
          <p:nvPr/>
        </p:nvSpPr>
        <p:spPr>
          <a:xfrm>
            <a:off x="772052" y="5665930"/>
            <a:ext cx="7990838" cy="707886"/>
          </a:xfrm>
          <a:prstGeom prst="rect">
            <a:avLst/>
          </a:prstGeom>
          <a:noFill/>
          <a:ln w="28575">
            <a:noFill/>
          </a:ln>
        </p:spPr>
        <p:txBody>
          <a:bodyPr wrap="square">
            <a:spAutoFit/>
          </a:bodyPr>
          <a:lstStyle/>
          <a:p>
            <a:r>
              <a:rPr lang="zh-CN" altLang="en-US" sz="2000" dirty="0">
                <a:latin typeface="Times New Roman" panose="02020603050405020304" pitchFamily="18" charset="0"/>
                <a:ea typeface="黑体" panose="02010609060101010101" pitchFamily="49" charset="-122"/>
              </a:rPr>
              <a:t>因此，在</a:t>
            </a:r>
            <a:r>
              <a:rPr lang="en-US" altLang="zh-CN" sz="2000" dirty="0">
                <a:latin typeface="Times New Roman" panose="02020603050405020304" pitchFamily="18" charset="0"/>
                <a:ea typeface="黑体" panose="02010609060101010101" pitchFamily="49" charset="-122"/>
              </a:rPr>
              <a:t>RS</a:t>
            </a:r>
            <a:r>
              <a:rPr lang="zh-CN" altLang="en-US" sz="2000" dirty="0">
                <a:latin typeface="Times New Roman" panose="02020603050405020304" pitchFamily="18" charset="0"/>
                <a:ea typeface="黑体" panose="02010609060101010101" pitchFamily="49" charset="-122"/>
              </a:rPr>
              <a:t>码的设计过程中，如何在保持纠错能力的前提下减少能源的消耗，降低碳排放量也应是我们所思考的问题。</a:t>
            </a:r>
            <a:endParaRPr lang="zh-CN" altLang="en-US" sz="2000" dirty="0">
              <a:latin typeface="Times New Roman" panose="02020603050405020304" pitchFamily="18" charset="0"/>
              <a:ea typeface="黑体" panose="02010609060101010101" pitchFamily="49" charset="-122"/>
            </a:endParaRPr>
          </a:p>
        </p:txBody>
      </p:sp>
      <p:pic>
        <p:nvPicPr>
          <p:cNvPr id="13" name="图片 12"/>
          <p:cNvPicPr>
            <a:picLocks noChangeAspect="1"/>
          </p:cNvPicPr>
          <p:nvPr/>
        </p:nvPicPr>
        <p:blipFill rotWithShape="1">
          <a:blip r:embed="rId2"/>
          <a:srcRect t="15606" r="11007"/>
          <a:stretch>
            <a:fillRect/>
          </a:stretch>
        </p:blipFill>
        <p:spPr>
          <a:xfrm>
            <a:off x="114066" y="5665930"/>
            <a:ext cx="657984" cy="481317"/>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t>参考文献</a:t>
            </a:r>
            <a:endParaRPr lang="zh-CN" altLang="en-US" sz="2400" dirty="0"/>
          </a:p>
        </p:txBody>
      </p:sp>
      <p:sp>
        <p:nvSpPr>
          <p:cNvPr id="3" name="内容占位符 2"/>
          <p:cNvSpPr>
            <a:spLocks noGrp="1"/>
          </p:cNvSpPr>
          <p:nvPr>
            <p:ph idx="1"/>
          </p:nvPr>
        </p:nvSpPr>
        <p:spPr>
          <a:xfrm>
            <a:off x="228714" y="990664"/>
            <a:ext cx="8540634" cy="5164455"/>
          </a:xfrm>
        </p:spPr>
        <p:txBody>
          <a:bodyPr/>
          <a:lstStyle/>
          <a:p>
            <a:pPr marL="0" indent="0">
              <a:buNone/>
            </a:pPr>
            <a:r>
              <a:rPr lang="en-US" altLang="zh-CN" sz="1200" b="0" i="0" dirty="0">
                <a:solidFill>
                  <a:srgbClr val="333333"/>
                </a:solidFill>
                <a:effectLst/>
                <a:latin typeface="黑体" panose="02010609060101010101" pitchFamily="49" charset="-122"/>
                <a:ea typeface="黑体" panose="02010609060101010101" pitchFamily="49" charset="-122"/>
              </a:rPr>
              <a:t>[1]</a:t>
            </a:r>
            <a:r>
              <a:rPr lang="zh-CN" altLang="en-US" sz="1200" b="0" i="0" dirty="0">
                <a:solidFill>
                  <a:srgbClr val="333333"/>
                </a:solidFill>
                <a:effectLst/>
                <a:latin typeface="黑体" panose="02010609060101010101" pitchFamily="49" charset="-122"/>
                <a:ea typeface="黑体" panose="02010609060101010101" pitchFamily="49" charset="-122"/>
              </a:rPr>
              <a:t>杜慧敏</a:t>
            </a:r>
            <a:r>
              <a:rPr lang="en-US" altLang="zh-CN" sz="1200" b="0" i="0" dirty="0">
                <a:solidFill>
                  <a:srgbClr val="333333"/>
                </a:solidFill>
                <a:effectLst/>
                <a:latin typeface="黑体" panose="02010609060101010101" pitchFamily="49" charset="-122"/>
                <a:ea typeface="黑体" panose="02010609060101010101" pitchFamily="49" charset="-122"/>
              </a:rPr>
              <a:t>,</a:t>
            </a:r>
            <a:r>
              <a:rPr lang="zh-CN" altLang="en-US" sz="1200" b="0" i="0" dirty="0">
                <a:solidFill>
                  <a:srgbClr val="333333"/>
                </a:solidFill>
                <a:effectLst/>
                <a:latin typeface="黑体" panose="02010609060101010101" pitchFamily="49" charset="-122"/>
                <a:ea typeface="黑体" panose="02010609060101010101" pitchFamily="49" charset="-122"/>
              </a:rPr>
              <a:t>张英杰</a:t>
            </a:r>
            <a:r>
              <a:rPr lang="en-US" altLang="zh-CN" sz="1200" b="0" i="0" dirty="0">
                <a:solidFill>
                  <a:srgbClr val="333333"/>
                </a:solidFill>
                <a:effectLst/>
                <a:latin typeface="黑体" panose="02010609060101010101" pitchFamily="49" charset="-122"/>
                <a:ea typeface="黑体" panose="02010609060101010101" pitchFamily="49" charset="-122"/>
              </a:rPr>
              <a:t>,</a:t>
            </a:r>
            <a:r>
              <a:rPr lang="zh-CN" altLang="en-US" sz="1200" b="0" i="0" dirty="0">
                <a:solidFill>
                  <a:srgbClr val="333333"/>
                </a:solidFill>
                <a:effectLst/>
                <a:latin typeface="黑体" panose="02010609060101010101" pitchFamily="49" charset="-122"/>
                <a:ea typeface="黑体" panose="02010609060101010101" pitchFamily="49" charset="-122"/>
              </a:rPr>
              <a:t>张丽果</a:t>
            </a:r>
            <a:r>
              <a:rPr lang="en-US" altLang="zh-CN" sz="1200" b="0" i="0" dirty="0">
                <a:solidFill>
                  <a:srgbClr val="333333"/>
                </a:solidFill>
                <a:effectLst/>
                <a:latin typeface="黑体" panose="02010609060101010101" pitchFamily="49" charset="-122"/>
                <a:ea typeface="黑体" panose="02010609060101010101" pitchFamily="49" charset="-122"/>
              </a:rPr>
              <a:t>.</a:t>
            </a:r>
            <a:r>
              <a:rPr lang="zh-CN" altLang="en-US" sz="1200" b="0" i="0" dirty="0">
                <a:solidFill>
                  <a:srgbClr val="333333"/>
                </a:solidFill>
                <a:effectLst/>
                <a:latin typeface="黑体" panose="02010609060101010101" pitchFamily="49" charset="-122"/>
                <a:ea typeface="黑体" panose="02010609060101010101" pitchFamily="49" charset="-122"/>
              </a:rPr>
              <a:t>一种</a:t>
            </a:r>
            <a:r>
              <a:rPr lang="en-US" altLang="zh-CN" sz="1200" b="0" i="0" dirty="0">
                <a:solidFill>
                  <a:srgbClr val="333333"/>
                </a:solidFill>
                <a:effectLst/>
                <a:latin typeface="黑体" panose="02010609060101010101" pitchFamily="49" charset="-122"/>
                <a:ea typeface="黑体" panose="02010609060101010101" pitchFamily="49" charset="-122"/>
              </a:rPr>
              <a:t>100G EPON</a:t>
            </a:r>
            <a:r>
              <a:rPr lang="zh-CN" altLang="en-US" sz="1200" b="0" i="0" dirty="0">
                <a:solidFill>
                  <a:srgbClr val="333333"/>
                </a:solidFill>
                <a:effectLst/>
                <a:latin typeface="黑体" panose="02010609060101010101" pitchFamily="49" charset="-122"/>
                <a:ea typeface="黑体" panose="02010609060101010101" pitchFamily="49" charset="-122"/>
              </a:rPr>
              <a:t>系统</a:t>
            </a:r>
            <a:r>
              <a:rPr lang="en-US" altLang="zh-CN" sz="1200" b="0" i="0" dirty="0">
                <a:solidFill>
                  <a:srgbClr val="333333"/>
                </a:solidFill>
                <a:effectLst/>
                <a:latin typeface="黑体" panose="02010609060101010101" pitchFamily="49" charset="-122"/>
                <a:ea typeface="黑体" panose="02010609060101010101" pitchFamily="49" charset="-122"/>
              </a:rPr>
              <a:t>RS</a:t>
            </a:r>
            <a:r>
              <a:rPr lang="zh-CN" altLang="en-US" sz="1200" b="0" i="0" dirty="0">
                <a:solidFill>
                  <a:srgbClr val="333333"/>
                </a:solidFill>
                <a:effectLst/>
                <a:latin typeface="黑体" panose="02010609060101010101" pitchFamily="49" charset="-122"/>
                <a:ea typeface="黑体" panose="02010609060101010101" pitchFamily="49" charset="-122"/>
              </a:rPr>
              <a:t>编码器设计与实现</a:t>
            </a:r>
            <a:r>
              <a:rPr lang="en-US" altLang="zh-CN" sz="1200" b="0" i="0" dirty="0">
                <a:solidFill>
                  <a:srgbClr val="333333"/>
                </a:solidFill>
                <a:effectLst/>
                <a:latin typeface="黑体" panose="02010609060101010101" pitchFamily="49" charset="-122"/>
                <a:ea typeface="黑体" panose="02010609060101010101" pitchFamily="49" charset="-122"/>
              </a:rPr>
              <a:t>[J].</a:t>
            </a:r>
            <a:r>
              <a:rPr lang="zh-CN" altLang="en-US" sz="1200" b="0" i="0" dirty="0">
                <a:solidFill>
                  <a:srgbClr val="333333"/>
                </a:solidFill>
                <a:effectLst/>
                <a:latin typeface="黑体" panose="02010609060101010101" pitchFamily="49" charset="-122"/>
                <a:ea typeface="黑体" panose="02010609060101010101" pitchFamily="49" charset="-122"/>
              </a:rPr>
              <a:t>西安邮电大学学报</a:t>
            </a:r>
            <a:r>
              <a:rPr lang="en-US" altLang="zh-CN" sz="1200" b="0" i="0" dirty="0">
                <a:solidFill>
                  <a:srgbClr val="333333"/>
                </a:solidFill>
                <a:effectLst/>
                <a:latin typeface="黑体" panose="02010609060101010101" pitchFamily="49" charset="-122"/>
                <a:ea typeface="黑体" panose="02010609060101010101" pitchFamily="49" charset="-122"/>
              </a:rPr>
              <a:t>,2021,26(01):46-53.</a:t>
            </a:r>
            <a:endParaRPr lang="en-US" altLang="zh-CN" sz="1200" b="0" i="0" dirty="0">
              <a:solidFill>
                <a:srgbClr val="333333"/>
              </a:solidFill>
              <a:effectLst/>
              <a:latin typeface="黑体" panose="02010609060101010101" pitchFamily="49" charset="-122"/>
              <a:ea typeface="黑体" panose="02010609060101010101" pitchFamily="49" charset="-122"/>
            </a:endParaRPr>
          </a:p>
          <a:p>
            <a:pPr marL="0" indent="0">
              <a:buNone/>
            </a:pPr>
            <a:r>
              <a:rPr lang="en-US" altLang="zh-CN" sz="1200" dirty="0">
                <a:solidFill>
                  <a:srgbClr val="333333"/>
                </a:solidFill>
                <a:latin typeface="黑体" panose="02010609060101010101" pitchFamily="49" charset="-122"/>
                <a:ea typeface="黑体" panose="02010609060101010101" pitchFamily="49" charset="-122"/>
              </a:rPr>
              <a:t>[2]</a:t>
            </a:r>
            <a:r>
              <a:rPr lang="zh-CN" altLang="en-US" sz="1200" dirty="0">
                <a:solidFill>
                  <a:srgbClr val="333333"/>
                </a:solidFill>
                <a:latin typeface="黑体" panose="02010609060101010101" pitchFamily="49" charset="-122"/>
                <a:ea typeface="黑体" panose="02010609060101010101" pitchFamily="49" charset="-122"/>
              </a:rPr>
              <a:t>薛丽</a:t>
            </a:r>
            <a:r>
              <a:rPr lang="en-US" altLang="zh-CN" sz="1200" dirty="0">
                <a:solidFill>
                  <a:srgbClr val="333333"/>
                </a:solidFill>
                <a:latin typeface="黑体" panose="02010609060101010101" pitchFamily="49" charset="-122"/>
                <a:ea typeface="黑体" panose="02010609060101010101" pitchFamily="49" charset="-122"/>
              </a:rPr>
              <a:t>.</a:t>
            </a:r>
            <a:r>
              <a:rPr lang="zh-CN" altLang="en-US" sz="1200" dirty="0">
                <a:solidFill>
                  <a:srgbClr val="333333"/>
                </a:solidFill>
                <a:latin typeface="黑体" panose="02010609060101010101" pitchFamily="49" charset="-122"/>
                <a:ea typeface="黑体" panose="02010609060101010101" pitchFamily="49" charset="-122"/>
              </a:rPr>
              <a:t>一种码率兼容</a:t>
            </a:r>
            <a:r>
              <a:rPr lang="en-US" altLang="zh-CN" sz="1200" dirty="0">
                <a:solidFill>
                  <a:srgbClr val="333333"/>
                </a:solidFill>
                <a:latin typeface="黑体" panose="02010609060101010101" pitchFamily="49" charset="-122"/>
                <a:ea typeface="黑体" panose="02010609060101010101" pitchFamily="49" charset="-122"/>
              </a:rPr>
              <a:t>RS</a:t>
            </a:r>
            <a:r>
              <a:rPr lang="zh-CN" altLang="en-US" sz="1200" dirty="0">
                <a:solidFill>
                  <a:srgbClr val="333333"/>
                </a:solidFill>
                <a:latin typeface="黑体" panose="02010609060101010101" pitchFamily="49" charset="-122"/>
                <a:ea typeface="黑体" panose="02010609060101010101" pitchFamily="49" charset="-122"/>
              </a:rPr>
              <a:t>码译码器的研究及实现</a:t>
            </a:r>
            <a:r>
              <a:rPr lang="en-US" altLang="zh-CN" sz="1200" dirty="0">
                <a:solidFill>
                  <a:srgbClr val="333333"/>
                </a:solidFill>
                <a:latin typeface="黑体" panose="02010609060101010101" pitchFamily="49" charset="-122"/>
                <a:ea typeface="黑体" panose="02010609060101010101" pitchFamily="49" charset="-122"/>
              </a:rPr>
              <a:t>[J].</a:t>
            </a:r>
            <a:r>
              <a:rPr lang="zh-CN" altLang="en-US" sz="1200" dirty="0">
                <a:solidFill>
                  <a:srgbClr val="333333"/>
                </a:solidFill>
                <a:latin typeface="黑体" panose="02010609060101010101" pitchFamily="49" charset="-122"/>
                <a:ea typeface="黑体" panose="02010609060101010101" pitchFamily="49" charset="-122"/>
              </a:rPr>
              <a:t>电子质量</a:t>
            </a:r>
            <a:r>
              <a:rPr lang="en-US" altLang="zh-CN" sz="1200" dirty="0">
                <a:solidFill>
                  <a:srgbClr val="333333"/>
                </a:solidFill>
                <a:latin typeface="黑体" panose="02010609060101010101" pitchFamily="49" charset="-122"/>
                <a:ea typeface="黑体" panose="02010609060101010101" pitchFamily="49" charset="-122"/>
              </a:rPr>
              <a:t>,2021(04):54-57.</a:t>
            </a:r>
            <a:endParaRPr lang="en-US" altLang="zh-CN" sz="1200" dirty="0">
              <a:solidFill>
                <a:srgbClr val="333333"/>
              </a:solidFill>
              <a:latin typeface="黑体" panose="02010609060101010101" pitchFamily="49" charset="-122"/>
              <a:ea typeface="黑体" panose="02010609060101010101" pitchFamily="49" charset="-122"/>
            </a:endParaRPr>
          </a:p>
          <a:p>
            <a:pPr marL="0" indent="0">
              <a:buNone/>
            </a:pPr>
            <a:r>
              <a:rPr lang="en-US" altLang="zh-CN" sz="1200" dirty="0">
                <a:solidFill>
                  <a:srgbClr val="333333"/>
                </a:solidFill>
                <a:latin typeface="黑体" panose="02010609060101010101" pitchFamily="49" charset="-122"/>
                <a:ea typeface="黑体" panose="02010609060101010101" pitchFamily="49" charset="-122"/>
              </a:rPr>
              <a:t>[3]</a:t>
            </a:r>
            <a:r>
              <a:rPr lang="zh-CN" altLang="en-US" sz="1200" dirty="0">
                <a:solidFill>
                  <a:srgbClr val="333333"/>
                </a:solidFill>
                <a:latin typeface="黑体" panose="02010609060101010101" pitchFamily="49" charset="-122"/>
                <a:ea typeface="黑体" panose="02010609060101010101" pitchFamily="49" charset="-122"/>
              </a:rPr>
              <a:t>朱良彬</a:t>
            </a:r>
            <a:r>
              <a:rPr lang="en-US" altLang="zh-CN" sz="1200" dirty="0">
                <a:solidFill>
                  <a:srgbClr val="333333"/>
                </a:solidFill>
                <a:latin typeface="黑体" panose="02010609060101010101" pitchFamily="49" charset="-122"/>
                <a:ea typeface="黑体" panose="02010609060101010101" pitchFamily="49" charset="-122"/>
              </a:rPr>
              <a:t>,</a:t>
            </a:r>
            <a:r>
              <a:rPr lang="zh-CN" altLang="en-US" sz="1200" dirty="0">
                <a:solidFill>
                  <a:srgbClr val="333333"/>
                </a:solidFill>
                <a:latin typeface="黑体" panose="02010609060101010101" pitchFamily="49" charset="-122"/>
                <a:ea typeface="黑体" panose="02010609060101010101" pitchFamily="49" charset="-122"/>
              </a:rPr>
              <a:t>杜丹</a:t>
            </a:r>
            <a:r>
              <a:rPr lang="en-US" altLang="zh-CN" sz="1200" dirty="0">
                <a:solidFill>
                  <a:srgbClr val="333333"/>
                </a:solidFill>
                <a:latin typeface="黑体" panose="02010609060101010101" pitchFamily="49" charset="-122"/>
                <a:ea typeface="黑体" panose="02010609060101010101" pitchFamily="49" charset="-122"/>
              </a:rPr>
              <a:t>,</a:t>
            </a:r>
            <a:r>
              <a:rPr lang="zh-CN" altLang="en-US" sz="1200" dirty="0">
                <a:solidFill>
                  <a:srgbClr val="333333"/>
                </a:solidFill>
                <a:latin typeface="黑体" panose="02010609060101010101" pitchFamily="49" charset="-122"/>
                <a:ea typeface="黑体" panose="02010609060101010101" pitchFamily="49" charset="-122"/>
              </a:rPr>
              <a:t>张婉萍</a:t>
            </a:r>
            <a:r>
              <a:rPr lang="en-US" altLang="zh-CN" sz="1200" dirty="0">
                <a:solidFill>
                  <a:srgbClr val="333333"/>
                </a:solidFill>
                <a:latin typeface="黑体" panose="02010609060101010101" pitchFamily="49" charset="-122"/>
                <a:ea typeface="黑体" panose="02010609060101010101" pitchFamily="49" charset="-122"/>
              </a:rPr>
              <a:t>.LDPC-RS</a:t>
            </a:r>
            <a:r>
              <a:rPr lang="zh-CN" altLang="en-US" sz="1200" dirty="0">
                <a:solidFill>
                  <a:srgbClr val="333333"/>
                </a:solidFill>
                <a:latin typeface="黑体" panose="02010609060101010101" pitchFamily="49" charset="-122"/>
                <a:ea typeface="黑体" panose="02010609060101010101" pitchFamily="49" charset="-122"/>
              </a:rPr>
              <a:t>级联码在地空宽带数据链中的应用</a:t>
            </a:r>
            <a:r>
              <a:rPr lang="en-US" altLang="zh-CN" sz="1200" dirty="0">
                <a:solidFill>
                  <a:srgbClr val="333333"/>
                </a:solidFill>
                <a:latin typeface="黑体" panose="02010609060101010101" pitchFamily="49" charset="-122"/>
                <a:ea typeface="黑体" panose="02010609060101010101" pitchFamily="49" charset="-122"/>
              </a:rPr>
              <a:t>[J].</a:t>
            </a:r>
            <a:r>
              <a:rPr lang="zh-CN" altLang="en-US" sz="1200" dirty="0">
                <a:solidFill>
                  <a:srgbClr val="333333"/>
                </a:solidFill>
                <a:latin typeface="黑体" panose="02010609060101010101" pitchFamily="49" charset="-122"/>
                <a:ea typeface="黑体" panose="02010609060101010101" pitchFamily="49" charset="-122"/>
              </a:rPr>
              <a:t>无线电工程</a:t>
            </a:r>
            <a:r>
              <a:rPr lang="en-US" altLang="zh-CN" sz="1200" dirty="0">
                <a:solidFill>
                  <a:srgbClr val="333333"/>
                </a:solidFill>
                <a:latin typeface="黑体" panose="02010609060101010101" pitchFamily="49" charset="-122"/>
                <a:ea typeface="黑体" panose="02010609060101010101" pitchFamily="49" charset="-122"/>
              </a:rPr>
              <a:t>,2019,49(04):347-350.</a:t>
            </a:r>
            <a:endParaRPr lang="en-US" altLang="zh-CN" sz="1200" dirty="0">
              <a:solidFill>
                <a:srgbClr val="333333"/>
              </a:solidFill>
              <a:latin typeface="黑体" panose="02010609060101010101" pitchFamily="49" charset="-122"/>
              <a:ea typeface="黑体" panose="02010609060101010101" pitchFamily="49" charset="-122"/>
            </a:endParaRPr>
          </a:p>
          <a:p>
            <a:pPr marL="0" indent="0">
              <a:buNone/>
            </a:pPr>
            <a:r>
              <a:rPr lang="en-US" altLang="zh-CN" sz="1200" dirty="0">
                <a:solidFill>
                  <a:srgbClr val="333333"/>
                </a:solidFill>
                <a:latin typeface="黑体" panose="02010609060101010101" pitchFamily="49" charset="-122"/>
                <a:ea typeface="黑体" panose="02010609060101010101" pitchFamily="49" charset="-122"/>
              </a:rPr>
              <a:t>[4]</a:t>
            </a:r>
            <a:r>
              <a:rPr lang="zh-CN" altLang="en-US" sz="1200" dirty="0">
                <a:solidFill>
                  <a:srgbClr val="333333"/>
                </a:solidFill>
                <a:latin typeface="黑体" panose="02010609060101010101" pitchFamily="49" charset="-122"/>
                <a:ea typeface="黑体" panose="02010609060101010101" pitchFamily="49" charset="-122"/>
              </a:rPr>
              <a:t>朱悦丰</a:t>
            </a:r>
            <a:r>
              <a:rPr lang="en-US" altLang="zh-CN" sz="1200" dirty="0">
                <a:solidFill>
                  <a:srgbClr val="333333"/>
                </a:solidFill>
                <a:latin typeface="黑体" panose="02010609060101010101" pitchFamily="49" charset="-122"/>
                <a:ea typeface="黑体" panose="02010609060101010101" pitchFamily="49" charset="-122"/>
              </a:rPr>
              <a:t>. RS</a:t>
            </a:r>
            <a:r>
              <a:rPr lang="zh-CN" altLang="en-US" sz="1200" dirty="0">
                <a:solidFill>
                  <a:srgbClr val="333333"/>
                </a:solidFill>
                <a:latin typeface="黑体" panose="02010609060101010101" pitchFamily="49" charset="-122"/>
                <a:ea typeface="黑体" panose="02010609060101010101" pitchFamily="49" charset="-122"/>
              </a:rPr>
              <a:t>译码算法的研究和</a:t>
            </a:r>
            <a:r>
              <a:rPr lang="en-US" altLang="zh-CN" sz="1200" dirty="0">
                <a:solidFill>
                  <a:srgbClr val="333333"/>
                </a:solidFill>
                <a:latin typeface="黑体" panose="02010609060101010101" pitchFamily="49" charset="-122"/>
                <a:ea typeface="黑体" panose="02010609060101010101" pitchFamily="49" charset="-122"/>
              </a:rPr>
              <a:t>FPGA</a:t>
            </a:r>
            <a:r>
              <a:rPr lang="zh-CN" altLang="en-US" sz="1200" dirty="0">
                <a:solidFill>
                  <a:srgbClr val="333333"/>
                </a:solidFill>
                <a:latin typeface="黑体" panose="02010609060101010101" pitchFamily="49" charset="-122"/>
                <a:ea typeface="黑体" panose="02010609060101010101" pitchFamily="49" charset="-122"/>
              </a:rPr>
              <a:t>设计</a:t>
            </a:r>
            <a:r>
              <a:rPr lang="en-US" altLang="zh-CN" sz="1200" dirty="0">
                <a:solidFill>
                  <a:srgbClr val="333333"/>
                </a:solidFill>
                <a:latin typeface="黑体" panose="02010609060101010101" pitchFamily="49" charset="-122"/>
                <a:ea typeface="黑体" panose="02010609060101010101" pitchFamily="49" charset="-122"/>
              </a:rPr>
              <a:t>[D].</a:t>
            </a:r>
            <a:r>
              <a:rPr lang="zh-CN" altLang="en-US" sz="1200" dirty="0">
                <a:solidFill>
                  <a:srgbClr val="333333"/>
                </a:solidFill>
                <a:latin typeface="黑体" panose="02010609060101010101" pitchFamily="49" charset="-122"/>
                <a:ea typeface="黑体" panose="02010609060101010101" pitchFamily="49" charset="-122"/>
              </a:rPr>
              <a:t>东南大学</a:t>
            </a:r>
            <a:r>
              <a:rPr lang="en-US" altLang="zh-CN" sz="1200" dirty="0">
                <a:solidFill>
                  <a:srgbClr val="333333"/>
                </a:solidFill>
                <a:latin typeface="黑体" panose="02010609060101010101" pitchFamily="49" charset="-122"/>
                <a:ea typeface="黑体" panose="02010609060101010101" pitchFamily="49" charset="-122"/>
              </a:rPr>
              <a:t>,2015.</a:t>
            </a:r>
            <a:endParaRPr lang="en-US" altLang="zh-CN" sz="1200" dirty="0">
              <a:solidFill>
                <a:srgbClr val="333333"/>
              </a:solidFill>
              <a:latin typeface="黑体" panose="02010609060101010101" pitchFamily="49" charset="-122"/>
              <a:ea typeface="黑体" panose="02010609060101010101" pitchFamily="49" charset="-122"/>
            </a:endParaRPr>
          </a:p>
          <a:p>
            <a:pPr marL="0" indent="0">
              <a:buNone/>
            </a:pPr>
            <a:r>
              <a:rPr lang="en-US" altLang="zh-CN" sz="1200" dirty="0">
                <a:solidFill>
                  <a:srgbClr val="333333"/>
                </a:solidFill>
                <a:latin typeface="黑体" panose="02010609060101010101" pitchFamily="49" charset="-122"/>
                <a:ea typeface="黑体" panose="02010609060101010101" pitchFamily="49" charset="-122"/>
              </a:rPr>
              <a:t>[5]</a:t>
            </a:r>
            <a:r>
              <a:rPr lang="zh-CN" altLang="en-US" sz="1200" dirty="0">
                <a:solidFill>
                  <a:srgbClr val="333333"/>
                </a:solidFill>
                <a:latin typeface="黑体" panose="02010609060101010101" pitchFamily="49" charset="-122"/>
                <a:ea typeface="黑体" panose="02010609060101010101" pitchFamily="49" charset="-122"/>
              </a:rPr>
              <a:t>张小平</a:t>
            </a:r>
            <a:r>
              <a:rPr lang="en-US" altLang="zh-CN" sz="1200" dirty="0">
                <a:solidFill>
                  <a:srgbClr val="333333"/>
                </a:solidFill>
                <a:latin typeface="黑体" panose="02010609060101010101" pitchFamily="49" charset="-122"/>
                <a:ea typeface="黑体" panose="02010609060101010101" pitchFamily="49" charset="-122"/>
              </a:rPr>
              <a:t>.RS</a:t>
            </a:r>
            <a:r>
              <a:rPr lang="zh-CN" altLang="en-US" sz="1200" dirty="0">
                <a:solidFill>
                  <a:srgbClr val="333333"/>
                </a:solidFill>
                <a:latin typeface="黑体" panose="02010609060101010101" pitchFamily="49" charset="-122"/>
                <a:ea typeface="黑体" panose="02010609060101010101" pitchFamily="49" charset="-122"/>
              </a:rPr>
              <a:t>码迭代译码算法分析</a:t>
            </a:r>
            <a:r>
              <a:rPr lang="en-US" altLang="zh-CN" sz="1200" dirty="0">
                <a:solidFill>
                  <a:srgbClr val="333333"/>
                </a:solidFill>
                <a:latin typeface="黑体" panose="02010609060101010101" pitchFamily="49" charset="-122"/>
                <a:ea typeface="黑体" panose="02010609060101010101" pitchFamily="49" charset="-122"/>
              </a:rPr>
              <a:t>[J].</a:t>
            </a:r>
            <a:r>
              <a:rPr lang="zh-CN" altLang="en-US" sz="1200" dirty="0">
                <a:solidFill>
                  <a:srgbClr val="333333"/>
                </a:solidFill>
                <a:latin typeface="黑体" panose="02010609060101010101" pitchFamily="49" charset="-122"/>
                <a:ea typeface="黑体" panose="02010609060101010101" pitchFamily="49" charset="-122"/>
              </a:rPr>
              <a:t>现代电子技术</a:t>
            </a:r>
            <a:r>
              <a:rPr lang="en-US" altLang="zh-CN" sz="1200" dirty="0">
                <a:solidFill>
                  <a:srgbClr val="333333"/>
                </a:solidFill>
                <a:latin typeface="黑体" panose="02010609060101010101" pitchFamily="49" charset="-122"/>
                <a:ea typeface="黑体" panose="02010609060101010101" pitchFamily="49" charset="-122"/>
              </a:rPr>
              <a:t>,2005(02):95-98.</a:t>
            </a:r>
            <a:endParaRPr lang="en-US" altLang="zh-CN" sz="1200" dirty="0">
              <a:solidFill>
                <a:srgbClr val="333333"/>
              </a:solidFill>
              <a:latin typeface="黑体" panose="02010609060101010101" pitchFamily="49" charset="-122"/>
              <a:ea typeface="黑体" panose="02010609060101010101" pitchFamily="49" charset="-122"/>
            </a:endParaRPr>
          </a:p>
          <a:p>
            <a:pPr marL="0" indent="0">
              <a:buNone/>
            </a:pPr>
            <a:r>
              <a:rPr lang="en-US" altLang="zh-CN" sz="1200" dirty="0">
                <a:solidFill>
                  <a:srgbClr val="333333"/>
                </a:solidFill>
                <a:latin typeface="黑体" panose="02010609060101010101" pitchFamily="49" charset="-122"/>
                <a:ea typeface="黑体" panose="02010609060101010101" pitchFamily="49" charset="-122"/>
              </a:rPr>
              <a:t>[6]</a:t>
            </a:r>
            <a:r>
              <a:rPr lang="zh-CN" altLang="en-US" sz="1200" dirty="0">
                <a:solidFill>
                  <a:srgbClr val="333333"/>
                </a:solidFill>
                <a:latin typeface="黑体" panose="02010609060101010101" pitchFamily="49" charset="-122"/>
                <a:ea typeface="黑体" panose="02010609060101010101" pitchFamily="49" charset="-122"/>
              </a:rPr>
              <a:t>蒋旭宇</a:t>
            </a:r>
            <a:r>
              <a:rPr lang="en-US" altLang="zh-CN" sz="1200" dirty="0">
                <a:solidFill>
                  <a:srgbClr val="333333"/>
                </a:solidFill>
                <a:latin typeface="黑体" panose="02010609060101010101" pitchFamily="49" charset="-122"/>
                <a:ea typeface="黑体" panose="02010609060101010101" pitchFamily="49" charset="-122"/>
              </a:rPr>
              <a:t>,</a:t>
            </a:r>
            <a:r>
              <a:rPr lang="zh-CN" altLang="en-US" sz="1200" dirty="0">
                <a:solidFill>
                  <a:srgbClr val="333333"/>
                </a:solidFill>
                <a:latin typeface="黑体" panose="02010609060101010101" pitchFamily="49" charset="-122"/>
                <a:ea typeface="黑体" panose="02010609060101010101" pitchFamily="49" charset="-122"/>
              </a:rPr>
              <a:t>毕笃彦</a:t>
            </a:r>
            <a:r>
              <a:rPr lang="en-US" altLang="zh-CN" sz="1200" dirty="0">
                <a:solidFill>
                  <a:srgbClr val="333333"/>
                </a:solidFill>
                <a:latin typeface="黑体" panose="02010609060101010101" pitchFamily="49" charset="-122"/>
                <a:ea typeface="黑体" panose="02010609060101010101" pitchFamily="49" charset="-122"/>
              </a:rPr>
              <a:t>.</a:t>
            </a:r>
            <a:r>
              <a:rPr lang="zh-CN" altLang="en-US" sz="1200" dirty="0">
                <a:solidFill>
                  <a:srgbClr val="333333"/>
                </a:solidFill>
                <a:latin typeface="黑体" panose="02010609060101010101" pitchFamily="49" charset="-122"/>
                <a:ea typeface="黑体" panose="02010609060101010101" pitchFamily="49" charset="-122"/>
              </a:rPr>
              <a:t>低误码率英杰</a:t>
            </a:r>
            <a:r>
              <a:rPr lang="en-US" altLang="zh-CN" sz="1200" b="0" i="0" dirty="0">
                <a:solidFill>
                  <a:srgbClr val="333333"/>
                </a:solidFill>
                <a:effectLst/>
                <a:latin typeface="黑体" panose="02010609060101010101" pitchFamily="49" charset="-122"/>
                <a:ea typeface="黑体" panose="02010609060101010101" pitchFamily="49" charset="-122"/>
              </a:rPr>
              <a:t>,</a:t>
            </a:r>
            <a:r>
              <a:rPr lang="zh-CN" altLang="en-US" sz="1200" b="0" i="0" dirty="0">
                <a:solidFill>
                  <a:srgbClr val="333333"/>
                </a:solidFill>
                <a:effectLst/>
                <a:latin typeface="黑体" panose="02010609060101010101" pitchFamily="49" charset="-122"/>
                <a:ea typeface="黑体" panose="02010609060101010101" pitchFamily="49" charset="-122"/>
              </a:rPr>
              <a:t>张丽果</a:t>
            </a:r>
            <a:r>
              <a:rPr lang="en-US" altLang="zh-CN" sz="1200" b="0" i="0" dirty="0">
                <a:solidFill>
                  <a:srgbClr val="333333"/>
                </a:solidFill>
                <a:effectLst/>
                <a:latin typeface="黑体" panose="02010609060101010101" pitchFamily="49" charset="-122"/>
                <a:ea typeface="黑体" panose="02010609060101010101" pitchFamily="49" charset="-122"/>
              </a:rPr>
              <a:t>.</a:t>
            </a:r>
            <a:r>
              <a:rPr lang="zh-CN" altLang="en-US" sz="1200" b="0" i="0" dirty="0">
                <a:solidFill>
                  <a:srgbClr val="333333"/>
                </a:solidFill>
                <a:effectLst/>
                <a:latin typeface="黑体" panose="02010609060101010101" pitchFamily="49" charset="-122"/>
                <a:ea typeface="黑体" panose="02010609060101010101" pitchFamily="49" charset="-122"/>
              </a:rPr>
              <a:t>一种</a:t>
            </a:r>
            <a:r>
              <a:rPr lang="en-US" altLang="zh-CN" sz="1200" b="0" i="0" dirty="0">
                <a:solidFill>
                  <a:srgbClr val="333333"/>
                </a:solidFill>
                <a:effectLst/>
                <a:latin typeface="黑体" panose="02010609060101010101" pitchFamily="49" charset="-122"/>
                <a:ea typeface="黑体" panose="02010609060101010101" pitchFamily="49" charset="-122"/>
              </a:rPr>
              <a:t>100G EPON</a:t>
            </a:r>
            <a:r>
              <a:rPr lang="zh-CN" altLang="en-US" sz="1200" b="0" i="0" dirty="0">
                <a:solidFill>
                  <a:srgbClr val="333333"/>
                </a:solidFill>
                <a:effectLst/>
                <a:latin typeface="黑体" panose="02010609060101010101" pitchFamily="49" charset="-122"/>
                <a:ea typeface="黑体" panose="02010609060101010101" pitchFamily="49" charset="-122"/>
              </a:rPr>
              <a:t>系统</a:t>
            </a:r>
            <a:r>
              <a:rPr lang="en-US" altLang="zh-CN" sz="1200" b="0" i="0" dirty="0">
                <a:solidFill>
                  <a:srgbClr val="333333"/>
                </a:solidFill>
                <a:effectLst/>
                <a:latin typeface="黑体" panose="02010609060101010101" pitchFamily="49" charset="-122"/>
                <a:ea typeface="黑体" panose="02010609060101010101" pitchFamily="49" charset="-122"/>
              </a:rPr>
              <a:t>RS</a:t>
            </a:r>
            <a:r>
              <a:rPr lang="zh-CN" altLang="en-US" sz="1200" b="0" i="0" dirty="0">
                <a:solidFill>
                  <a:srgbClr val="333333"/>
                </a:solidFill>
                <a:effectLst/>
                <a:latin typeface="黑体" panose="02010609060101010101" pitchFamily="49" charset="-122"/>
                <a:ea typeface="黑体" panose="02010609060101010101" pitchFamily="49" charset="-122"/>
              </a:rPr>
              <a:t>编码器设计与实现</a:t>
            </a:r>
            <a:r>
              <a:rPr lang="en-US" altLang="zh-CN" sz="1200" b="0" i="0" dirty="0">
                <a:solidFill>
                  <a:srgbClr val="333333"/>
                </a:solidFill>
                <a:effectLst/>
                <a:latin typeface="黑体" panose="02010609060101010101" pitchFamily="49" charset="-122"/>
                <a:ea typeface="黑体" panose="02010609060101010101" pitchFamily="49" charset="-122"/>
              </a:rPr>
              <a:t>[J].</a:t>
            </a:r>
            <a:r>
              <a:rPr lang="zh-CN" altLang="en-US" sz="1200" b="0" i="0" dirty="0">
                <a:solidFill>
                  <a:srgbClr val="333333"/>
                </a:solidFill>
                <a:effectLst/>
                <a:latin typeface="黑体" panose="02010609060101010101" pitchFamily="49" charset="-122"/>
                <a:ea typeface="黑体" panose="02010609060101010101" pitchFamily="49" charset="-122"/>
              </a:rPr>
              <a:t>西安邮电大学学</a:t>
            </a:r>
            <a:r>
              <a:rPr lang="zh-CN" altLang="en-US" sz="1200" dirty="0">
                <a:solidFill>
                  <a:srgbClr val="333333"/>
                </a:solidFill>
                <a:latin typeface="黑体" panose="02010609060101010101" pitchFamily="49" charset="-122"/>
                <a:ea typeface="黑体" panose="02010609060101010101" pitchFamily="49" charset="-122"/>
              </a:rPr>
              <a:t>报</a:t>
            </a:r>
            <a:r>
              <a:rPr lang="en-US" altLang="zh-CN" sz="1200" b="0" i="0" dirty="0">
                <a:solidFill>
                  <a:srgbClr val="333333"/>
                </a:solidFill>
                <a:effectLst/>
                <a:latin typeface="黑体" panose="02010609060101010101" pitchFamily="49" charset="-122"/>
                <a:ea typeface="黑体" panose="02010609060101010101" pitchFamily="49" charset="-122"/>
              </a:rPr>
              <a:t>,2021,26(01):46-53.</a:t>
            </a:r>
            <a:endParaRPr lang="en-US" altLang="zh-CN" sz="1200" b="0" i="0" dirty="0">
              <a:solidFill>
                <a:srgbClr val="333333"/>
              </a:solidFill>
              <a:effectLst/>
              <a:latin typeface="黑体" panose="02010609060101010101" pitchFamily="49" charset="-122"/>
              <a:ea typeface="黑体" panose="02010609060101010101" pitchFamily="49" charset="-122"/>
            </a:endParaRPr>
          </a:p>
          <a:p>
            <a:pPr marL="0" indent="0">
              <a:buNone/>
            </a:pPr>
            <a:r>
              <a:rPr lang="en-US" altLang="zh-CN" sz="1200" b="0" i="0" dirty="0">
                <a:solidFill>
                  <a:srgbClr val="333333"/>
                </a:solidFill>
                <a:effectLst/>
                <a:latin typeface="黑体" panose="02010609060101010101" pitchFamily="49" charset="-122"/>
                <a:ea typeface="黑体" panose="02010609060101010101" pitchFamily="49" charset="-122"/>
              </a:rPr>
              <a:t>[7]</a:t>
            </a:r>
            <a:r>
              <a:rPr lang="zh-CN" altLang="en-US" sz="1200" b="0" i="0" dirty="0">
                <a:solidFill>
                  <a:srgbClr val="333333"/>
                </a:solidFill>
                <a:effectLst/>
                <a:latin typeface="黑体" panose="02010609060101010101" pitchFamily="49" charset="-122"/>
                <a:ea typeface="黑体" panose="02010609060101010101" pitchFamily="49" charset="-122"/>
              </a:rPr>
              <a:t>赵正伟</a:t>
            </a:r>
            <a:r>
              <a:rPr lang="en-US" altLang="zh-CN" sz="1200" b="0" i="0" dirty="0">
                <a:solidFill>
                  <a:srgbClr val="333333"/>
                </a:solidFill>
                <a:effectLst/>
                <a:latin typeface="黑体" panose="02010609060101010101" pitchFamily="49" charset="-122"/>
                <a:ea typeface="黑体" panose="02010609060101010101" pitchFamily="49" charset="-122"/>
              </a:rPr>
              <a:t>,</a:t>
            </a:r>
            <a:r>
              <a:rPr lang="zh-CN" altLang="en-US" sz="1200" b="0" i="0" dirty="0">
                <a:solidFill>
                  <a:srgbClr val="333333"/>
                </a:solidFill>
                <a:effectLst/>
                <a:latin typeface="黑体" panose="02010609060101010101" pitchFamily="49" charset="-122"/>
                <a:ea typeface="黑体" panose="02010609060101010101" pitchFamily="49" charset="-122"/>
              </a:rPr>
              <a:t>邓剑锋</a:t>
            </a:r>
            <a:r>
              <a:rPr lang="en-US" altLang="zh-CN" sz="1200" b="0" i="0" dirty="0">
                <a:solidFill>
                  <a:srgbClr val="333333"/>
                </a:solidFill>
                <a:effectLst/>
                <a:latin typeface="黑体" panose="02010609060101010101" pitchFamily="49" charset="-122"/>
                <a:ea typeface="黑体" panose="02010609060101010101" pitchFamily="49" charset="-122"/>
              </a:rPr>
              <a:t>.</a:t>
            </a:r>
            <a:r>
              <a:rPr lang="zh-CN" altLang="en-US" sz="1200" b="0" i="0" dirty="0">
                <a:solidFill>
                  <a:srgbClr val="333333"/>
                </a:solidFill>
                <a:effectLst/>
                <a:latin typeface="黑体" panose="02010609060101010101" pitchFamily="49" charset="-122"/>
                <a:ea typeface="黑体" panose="02010609060101010101" pitchFamily="49" charset="-122"/>
              </a:rPr>
              <a:t>基于</a:t>
            </a:r>
            <a:r>
              <a:rPr lang="en-US" altLang="zh-CN" sz="1200" b="0" i="0" dirty="0">
                <a:solidFill>
                  <a:srgbClr val="333333"/>
                </a:solidFill>
                <a:effectLst/>
                <a:latin typeface="黑体" panose="02010609060101010101" pitchFamily="49" charset="-122"/>
                <a:ea typeface="黑体" panose="02010609060101010101" pitchFamily="49" charset="-122"/>
              </a:rPr>
              <a:t>GPU</a:t>
            </a:r>
            <a:r>
              <a:rPr lang="zh-CN" altLang="en-US" sz="1200" b="0" i="0" dirty="0">
                <a:solidFill>
                  <a:srgbClr val="333333"/>
                </a:solidFill>
                <a:effectLst/>
                <a:latin typeface="黑体" panose="02010609060101010101" pitchFamily="49" charset="-122"/>
                <a:ea typeface="黑体" panose="02010609060101010101" pitchFamily="49" charset="-122"/>
              </a:rPr>
              <a:t>的</a:t>
            </a:r>
            <a:r>
              <a:rPr lang="en-US" altLang="zh-CN" sz="1200" b="0" i="0" dirty="0">
                <a:solidFill>
                  <a:srgbClr val="333333"/>
                </a:solidFill>
                <a:effectLst/>
                <a:latin typeface="黑体" panose="02010609060101010101" pitchFamily="49" charset="-122"/>
                <a:ea typeface="黑体" panose="02010609060101010101" pitchFamily="49" charset="-122"/>
              </a:rPr>
              <a:t>RS</a:t>
            </a:r>
            <a:r>
              <a:rPr lang="zh-CN" altLang="en-US" sz="1200" b="0" i="0" dirty="0">
                <a:solidFill>
                  <a:srgbClr val="333333"/>
                </a:solidFill>
                <a:effectLst/>
                <a:latin typeface="黑体" panose="02010609060101010101" pitchFamily="49" charset="-122"/>
                <a:ea typeface="黑体" panose="02010609060101010101" pitchFamily="49" charset="-122"/>
              </a:rPr>
              <a:t>码并行译码算法研究</a:t>
            </a:r>
            <a:r>
              <a:rPr lang="en-US" altLang="zh-CN" sz="1200" b="0" i="0" dirty="0">
                <a:solidFill>
                  <a:srgbClr val="333333"/>
                </a:solidFill>
                <a:effectLst/>
                <a:latin typeface="黑体" panose="02010609060101010101" pitchFamily="49" charset="-122"/>
                <a:ea typeface="黑体" panose="02010609060101010101" pitchFamily="49" charset="-122"/>
              </a:rPr>
              <a:t>[J].</a:t>
            </a:r>
            <a:r>
              <a:rPr lang="zh-CN" altLang="en-US" sz="1200" b="0" i="0" dirty="0">
                <a:solidFill>
                  <a:srgbClr val="333333"/>
                </a:solidFill>
                <a:effectLst/>
                <a:latin typeface="黑体" panose="02010609060101010101" pitchFamily="49" charset="-122"/>
                <a:ea typeface="黑体" panose="02010609060101010101" pitchFamily="49" charset="-122"/>
              </a:rPr>
              <a:t>无线电工程</a:t>
            </a:r>
            <a:r>
              <a:rPr lang="en-US" altLang="zh-CN" sz="1200" b="0" i="0" dirty="0">
                <a:solidFill>
                  <a:srgbClr val="333333"/>
                </a:solidFill>
                <a:effectLst/>
                <a:latin typeface="黑体" panose="02010609060101010101" pitchFamily="49" charset="-122"/>
                <a:ea typeface="黑体" panose="02010609060101010101" pitchFamily="49" charset="-122"/>
              </a:rPr>
              <a:t>,2016,46(07):17-20+92.</a:t>
            </a:r>
            <a:endParaRPr lang="en-US" altLang="zh-CN" sz="1200" b="0" i="0" dirty="0">
              <a:solidFill>
                <a:srgbClr val="333333"/>
              </a:solidFill>
              <a:effectLst/>
              <a:latin typeface="黑体" panose="02010609060101010101" pitchFamily="49" charset="-122"/>
              <a:ea typeface="黑体" panose="02010609060101010101" pitchFamily="49" charset="-122"/>
            </a:endParaRPr>
          </a:p>
          <a:p>
            <a:pPr marL="0" indent="0">
              <a:buNone/>
            </a:pPr>
            <a:r>
              <a:rPr lang="en-US" altLang="zh-CN" sz="1200" b="0" i="0" dirty="0">
                <a:solidFill>
                  <a:srgbClr val="333333"/>
                </a:solidFill>
                <a:effectLst/>
                <a:latin typeface="黑体" panose="02010609060101010101" pitchFamily="49" charset="-122"/>
                <a:ea typeface="黑体" panose="02010609060101010101" pitchFamily="49" charset="-122"/>
              </a:rPr>
              <a:t>[8]</a:t>
            </a:r>
            <a:r>
              <a:rPr lang="zh-CN" altLang="en-US" sz="1200" b="0" i="0" dirty="0">
                <a:solidFill>
                  <a:srgbClr val="333333"/>
                </a:solidFill>
                <a:effectLst/>
                <a:latin typeface="黑体" panose="02010609060101010101" pitchFamily="49" charset="-122"/>
                <a:ea typeface="黑体" panose="02010609060101010101" pitchFamily="49" charset="-122"/>
              </a:rPr>
              <a:t>潘永良</a:t>
            </a:r>
            <a:r>
              <a:rPr lang="en-US" altLang="zh-CN" sz="1200" b="0" i="0" dirty="0">
                <a:solidFill>
                  <a:srgbClr val="333333"/>
                </a:solidFill>
                <a:effectLst/>
                <a:latin typeface="黑体" panose="02010609060101010101" pitchFamily="49" charset="-122"/>
                <a:ea typeface="黑体" panose="02010609060101010101" pitchFamily="49" charset="-122"/>
              </a:rPr>
              <a:t>.</a:t>
            </a:r>
            <a:r>
              <a:rPr lang="zh-CN" altLang="en-US" sz="1200" b="0" i="0" dirty="0">
                <a:solidFill>
                  <a:srgbClr val="333333"/>
                </a:solidFill>
                <a:effectLst/>
                <a:latin typeface="黑体" panose="02010609060101010101" pitchFamily="49" charset="-122"/>
                <a:ea typeface="黑体" panose="02010609060101010101" pitchFamily="49" charset="-122"/>
              </a:rPr>
              <a:t>对</a:t>
            </a:r>
            <a:r>
              <a:rPr lang="en-US" altLang="zh-CN" sz="1200" b="0" i="0" dirty="0">
                <a:solidFill>
                  <a:srgbClr val="333333"/>
                </a:solidFill>
                <a:effectLst/>
                <a:latin typeface="黑体" panose="02010609060101010101" pitchFamily="49" charset="-122"/>
                <a:ea typeface="黑体" panose="02010609060101010101" pitchFamily="49" charset="-122"/>
              </a:rPr>
              <a:t>BCHRS(31,15,17)</a:t>
            </a:r>
            <a:r>
              <a:rPr lang="zh-CN" altLang="en-US" sz="1200" b="0" i="0" dirty="0">
                <a:solidFill>
                  <a:srgbClr val="333333"/>
                </a:solidFill>
                <a:effectLst/>
                <a:latin typeface="黑体" panose="02010609060101010101" pitchFamily="49" charset="-122"/>
                <a:ea typeface="黑体" panose="02010609060101010101" pitchFamily="49" charset="-122"/>
              </a:rPr>
              <a:t>码的编译码设计</a:t>
            </a:r>
            <a:r>
              <a:rPr lang="en-US" altLang="zh-CN" sz="1200" b="0" i="0" dirty="0">
                <a:solidFill>
                  <a:srgbClr val="333333"/>
                </a:solidFill>
                <a:effectLst/>
                <a:latin typeface="黑体" panose="02010609060101010101" pitchFamily="49" charset="-122"/>
                <a:ea typeface="黑体" panose="02010609060101010101" pitchFamily="49" charset="-122"/>
              </a:rPr>
              <a:t>[J].</a:t>
            </a:r>
            <a:r>
              <a:rPr lang="zh-CN" altLang="en-US" sz="1200" b="0" i="0" dirty="0">
                <a:solidFill>
                  <a:srgbClr val="333333"/>
                </a:solidFill>
                <a:effectLst/>
                <a:latin typeface="黑体" panose="02010609060101010101" pitchFamily="49" charset="-122"/>
                <a:ea typeface="黑体" panose="02010609060101010101" pitchFamily="49" charset="-122"/>
              </a:rPr>
              <a:t>弹箭与制导学报</a:t>
            </a:r>
            <a:r>
              <a:rPr lang="en-US" altLang="zh-CN" sz="1200" b="0" i="0" dirty="0">
                <a:solidFill>
                  <a:srgbClr val="333333"/>
                </a:solidFill>
                <a:effectLst/>
                <a:latin typeface="黑体" panose="02010609060101010101" pitchFamily="49" charset="-122"/>
                <a:ea typeface="黑体" panose="02010609060101010101" pitchFamily="49" charset="-122"/>
              </a:rPr>
              <a:t>,2005(S6):269-271.</a:t>
            </a:r>
            <a:endParaRPr lang="en-US" altLang="zh-CN" sz="1200" b="0" i="0" dirty="0">
              <a:solidFill>
                <a:srgbClr val="333333"/>
              </a:solidFill>
              <a:effectLst/>
              <a:latin typeface="黑体" panose="02010609060101010101" pitchFamily="49" charset="-122"/>
              <a:ea typeface="黑体" panose="02010609060101010101" pitchFamily="49" charset="-122"/>
            </a:endParaRPr>
          </a:p>
          <a:p>
            <a:pPr marL="0" indent="0">
              <a:buNone/>
            </a:pPr>
            <a:r>
              <a:rPr lang="en-US" altLang="zh-CN" sz="1200" b="0" i="0" dirty="0">
                <a:solidFill>
                  <a:srgbClr val="333333"/>
                </a:solidFill>
                <a:effectLst/>
                <a:latin typeface="黑体" panose="02010609060101010101" pitchFamily="49" charset="-122"/>
                <a:ea typeface="黑体" panose="02010609060101010101" pitchFamily="49" charset="-122"/>
              </a:rPr>
              <a:t>[9]</a:t>
            </a:r>
            <a:r>
              <a:rPr lang="zh-CN" altLang="en-US" sz="1200" b="0" i="0" dirty="0">
                <a:solidFill>
                  <a:srgbClr val="333333"/>
                </a:solidFill>
                <a:effectLst/>
                <a:latin typeface="黑体" panose="02010609060101010101" pitchFamily="49" charset="-122"/>
                <a:ea typeface="黑体" panose="02010609060101010101" pitchFamily="49" charset="-122"/>
              </a:rPr>
              <a:t>宋青山</a:t>
            </a:r>
            <a:r>
              <a:rPr lang="en-US" altLang="zh-CN" sz="1200" b="0" i="0" dirty="0">
                <a:solidFill>
                  <a:srgbClr val="333333"/>
                </a:solidFill>
                <a:effectLst/>
                <a:latin typeface="黑体" panose="02010609060101010101" pitchFamily="49" charset="-122"/>
                <a:ea typeface="黑体" panose="02010609060101010101" pitchFamily="49" charset="-122"/>
              </a:rPr>
              <a:t>,</a:t>
            </a:r>
            <a:r>
              <a:rPr lang="zh-CN" altLang="en-US" sz="1200" b="0" i="0" dirty="0">
                <a:solidFill>
                  <a:srgbClr val="333333"/>
                </a:solidFill>
                <a:effectLst/>
                <a:latin typeface="黑体" panose="02010609060101010101" pitchFamily="49" charset="-122"/>
                <a:ea typeface="黑体" panose="02010609060101010101" pitchFamily="49" charset="-122"/>
              </a:rPr>
              <a:t>徐小凡</a:t>
            </a:r>
            <a:r>
              <a:rPr lang="en-US" altLang="zh-CN" sz="1200" b="0" i="0" dirty="0">
                <a:solidFill>
                  <a:srgbClr val="333333"/>
                </a:solidFill>
                <a:effectLst/>
                <a:latin typeface="黑体" panose="02010609060101010101" pitchFamily="49" charset="-122"/>
                <a:ea typeface="黑体" panose="02010609060101010101" pitchFamily="49" charset="-122"/>
              </a:rPr>
              <a:t>,</a:t>
            </a:r>
            <a:r>
              <a:rPr lang="zh-CN" altLang="en-US" sz="1200" b="0" i="0" dirty="0">
                <a:solidFill>
                  <a:srgbClr val="333333"/>
                </a:solidFill>
                <a:effectLst/>
                <a:latin typeface="黑体" panose="02010609060101010101" pitchFamily="49" charset="-122"/>
                <a:ea typeface="黑体" panose="02010609060101010101" pitchFamily="49" charset="-122"/>
              </a:rPr>
              <a:t>颜丽娟</a:t>
            </a:r>
            <a:r>
              <a:rPr lang="en-US" altLang="zh-CN" sz="1200" b="0" i="0" dirty="0">
                <a:solidFill>
                  <a:srgbClr val="333333"/>
                </a:solidFill>
                <a:effectLst/>
                <a:latin typeface="黑体" panose="02010609060101010101" pitchFamily="49" charset="-122"/>
                <a:ea typeface="黑体" panose="02010609060101010101" pitchFamily="49" charset="-122"/>
              </a:rPr>
              <a:t>.</a:t>
            </a:r>
            <a:r>
              <a:rPr lang="zh-CN" altLang="en-US" sz="1200" b="0" i="0" dirty="0">
                <a:solidFill>
                  <a:srgbClr val="333333"/>
                </a:solidFill>
                <a:effectLst/>
                <a:latin typeface="黑体" panose="02010609060101010101" pitchFamily="49" charset="-122"/>
                <a:ea typeface="黑体" panose="02010609060101010101" pitchFamily="49" charset="-122"/>
              </a:rPr>
              <a:t>标准</a:t>
            </a:r>
            <a:r>
              <a:rPr lang="en-US" altLang="zh-CN" sz="1200" b="0" i="0" dirty="0">
                <a:solidFill>
                  <a:srgbClr val="333333"/>
                </a:solidFill>
                <a:effectLst/>
                <a:latin typeface="黑体" panose="02010609060101010101" pitchFamily="49" charset="-122"/>
                <a:ea typeface="黑体" panose="02010609060101010101" pitchFamily="49" charset="-122"/>
              </a:rPr>
              <a:t>Reed-Solomon</a:t>
            </a:r>
            <a:r>
              <a:rPr lang="zh-CN" altLang="en-US" sz="1200" b="0" i="0" dirty="0">
                <a:solidFill>
                  <a:srgbClr val="333333"/>
                </a:solidFill>
                <a:effectLst/>
                <a:latin typeface="黑体" panose="02010609060101010101" pitchFamily="49" charset="-122"/>
                <a:ea typeface="黑体" panose="02010609060101010101" pitchFamily="49" charset="-122"/>
              </a:rPr>
              <a:t>码的错误距离</a:t>
            </a:r>
            <a:r>
              <a:rPr lang="en-US" altLang="zh-CN" sz="1200" b="0" i="0" dirty="0">
                <a:solidFill>
                  <a:srgbClr val="333333"/>
                </a:solidFill>
                <a:effectLst/>
                <a:latin typeface="黑体" panose="02010609060101010101" pitchFamily="49" charset="-122"/>
                <a:ea typeface="黑体" panose="02010609060101010101" pitchFamily="49" charset="-122"/>
              </a:rPr>
              <a:t>[J].</a:t>
            </a:r>
            <a:r>
              <a:rPr lang="zh-CN" altLang="en-US" sz="1200" b="0" i="0" dirty="0">
                <a:solidFill>
                  <a:srgbClr val="333333"/>
                </a:solidFill>
                <a:effectLst/>
                <a:latin typeface="黑体" panose="02010609060101010101" pitchFamily="49" charset="-122"/>
                <a:ea typeface="黑体" panose="02010609060101010101" pitchFamily="49" charset="-122"/>
              </a:rPr>
              <a:t>四川大学学报</a:t>
            </a:r>
            <a:r>
              <a:rPr lang="en-US" altLang="zh-CN" sz="1200" b="0" i="0" dirty="0">
                <a:solidFill>
                  <a:srgbClr val="333333"/>
                </a:solidFill>
                <a:effectLst/>
                <a:latin typeface="黑体" panose="02010609060101010101" pitchFamily="49" charset="-122"/>
                <a:ea typeface="黑体" panose="02010609060101010101" pitchFamily="49" charset="-122"/>
              </a:rPr>
              <a:t>(</a:t>
            </a:r>
            <a:r>
              <a:rPr lang="zh-CN" altLang="en-US" sz="1200" b="0" i="0" dirty="0">
                <a:solidFill>
                  <a:srgbClr val="333333"/>
                </a:solidFill>
                <a:effectLst/>
                <a:latin typeface="黑体" panose="02010609060101010101" pitchFamily="49" charset="-122"/>
                <a:ea typeface="黑体" panose="02010609060101010101" pitchFamily="49" charset="-122"/>
              </a:rPr>
              <a:t>自然科学版</a:t>
            </a:r>
            <a:r>
              <a:rPr lang="en-US" altLang="zh-CN" sz="1200" b="0" i="0" dirty="0">
                <a:solidFill>
                  <a:srgbClr val="333333"/>
                </a:solidFill>
                <a:effectLst/>
                <a:latin typeface="黑体" panose="02010609060101010101" pitchFamily="49" charset="-122"/>
                <a:ea typeface="黑体" panose="02010609060101010101" pitchFamily="49" charset="-122"/>
              </a:rPr>
              <a:t>),2017,54(05):911-916.</a:t>
            </a:r>
            <a:endParaRPr lang="en-US" altLang="zh-CN" sz="1200" dirty="0">
              <a:solidFill>
                <a:srgbClr val="333333"/>
              </a:solidFill>
              <a:latin typeface="黑体" panose="02010609060101010101" pitchFamily="49" charset="-122"/>
              <a:ea typeface="黑体" panose="02010609060101010101" pitchFamily="49" charset="-122"/>
            </a:endParaRPr>
          </a:p>
          <a:p>
            <a:pPr marL="0" indent="0">
              <a:buNone/>
            </a:pPr>
            <a:r>
              <a:rPr lang="en-US" altLang="zh-CN" sz="1200" b="0" i="0" dirty="0">
                <a:solidFill>
                  <a:srgbClr val="333333"/>
                </a:solidFill>
                <a:effectLst/>
                <a:latin typeface="黑体" panose="02010609060101010101" pitchFamily="49" charset="-122"/>
                <a:ea typeface="黑体" panose="02010609060101010101" pitchFamily="49" charset="-122"/>
              </a:rPr>
              <a:t>[10]C. L. </a:t>
            </a:r>
            <a:r>
              <a:rPr lang="en-US" altLang="zh-CN" sz="1200" b="0" i="0" dirty="0" err="1">
                <a:solidFill>
                  <a:srgbClr val="333333"/>
                </a:solidFill>
                <a:effectLst/>
                <a:latin typeface="黑体" panose="02010609060101010101" pitchFamily="49" charset="-122"/>
                <a:ea typeface="黑体" panose="02010609060101010101" pitchFamily="49" charset="-122"/>
              </a:rPr>
              <a:t>Zhao,F</a:t>
            </a:r>
            <a:r>
              <a:rPr lang="en-US" altLang="zh-CN" sz="1200" b="0" i="0" dirty="0">
                <a:solidFill>
                  <a:srgbClr val="333333"/>
                </a:solidFill>
                <a:effectLst/>
                <a:latin typeface="黑体" panose="02010609060101010101" pitchFamily="49" charset="-122"/>
                <a:ea typeface="黑体" panose="02010609060101010101" pitchFamily="49" charset="-122"/>
              </a:rPr>
              <a:t>. F. </a:t>
            </a:r>
            <a:r>
              <a:rPr lang="en-US" altLang="zh-CN" sz="1200" b="0" i="0" dirty="0" err="1">
                <a:solidFill>
                  <a:srgbClr val="333333"/>
                </a:solidFill>
                <a:effectLst/>
                <a:latin typeface="黑体" panose="02010609060101010101" pitchFamily="49" charset="-122"/>
                <a:ea typeface="黑体" panose="02010609060101010101" pitchFamily="49" charset="-122"/>
              </a:rPr>
              <a:t>Yang,D</a:t>
            </a:r>
            <a:r>
              <a:rPr lang="en-US" altLang="zh-CN" sz="1200" b="0" i="0" dirty="0">
                <a:solidFill>
                  <a:srgbClr val="333333"/>
                </a:solidFill>
                <a:effectLst/>
                <a:latin typeface="黑体" panose="02010609060101010101" pitchFamily="49" charset="-122"/>
                <a:ea typeface="黑体" panose="02010609060101010101" pitchFamily="49" charset="-122"/>
              </a:rPr>
              <a:t>. K. Waweru. Reed-Solomon Coded Cooperative Spatial Modulation Based on Nested         Construction for Wireless Communication[J]. Radioengineering,2021,30(1):</a:t>
            </a:r>
            <a:endParaRPr lang="en-US" altLang="zh-CN" sz="1200" b="0" i="0" dirty="0">
              <a:solidFill>
                <a:srgbClr val="333333"/>
              </a:solidFill>
              <a:effectLst/>
              <a:latin typeface="黑体" panose="02010609060101010101" pitchFamily="49" charset="-122"/>
              <a:ea typeface="黑体" panose="02010609060101010101" pitchFamily="49" charset="-122"/>
            </a:endParaRPr>
          </a:p>
          <a:p>
            <a:pPr marL="0" indent="0">
              <a:buNone/>
            </a:pPr>
            <a:r>
              <a:rPr lang="en-US" altLang="zh-CN" sz="1200" b="0" i="0" dirty="0">
                <a:solidFill>
                  <a:srgbClr val="333333"/>
                </a:solidFill>
                <a:effectLst/>
                <a:latin typeface="黑体" panose="02010609060101010101" pitchFamily="49" charset="-122"/>
                <a:ea typeface="黑体" panose="02010609060101010101" pitchFamily="49" charset="-122"/>
              </a:rPr>
              <a:t>[11]</a:t>
            </a:r>
            <a:r>
              <a:rPr lang="en-US" altLang="zh-CN" sz="1200" b="0" i="0" dirty="0" err="1">
                <a:solidFill>
                  <a:srgbClr val="333333"/>
                </a:solidFill>
                <a:effectLst/>
                <a:latin typeface="黑体" panose="02010609060101010101" pitchFamily="49" charset="-122"/>
                <a:ea typeface="黑体" panose="02010609060101010101" pitchFamily="49" charset="-122"/>
              </a:rPr>
              <a:t>Yunghsiang</a:t>
            </a:r>
            <a:r>
              <a:rPr lang="en-US" altLang="zh-CN" sz="1200" b="0" i="0" dirty="0">
                <a:solidFill>
                  <a:srgbClr val="333333"/>
                </a:solidFill>
                <a:effectLst/>
                <a:latin typeface="黑体" panose="02010609060101010101" pitchFamily="49" charset="-122"/>
                <a:ea typeface="黑体" panose="02010609060101010101" pitchFamily="49" charset="-122"/>
              </a:rPr>
              <a:t> S. </a:t>
            </a:r>
            <a:r>
              <a:rPr lang="en-US" altLang="zh-CN" sz="1200" b="0" i="0" dirty="0" err="1">
                <a:solidFill>
                  <a:srgbClr val="333333"/>
                </a:solidFill>
                <a:effectLst/>
                <a:latin typeface="黑体" panose="02010609060101010101" pitchFamily="49" charset="-122"/>
                <a:ea typeface="黑体" panose="02010609060101010101" pitchFamily="49" charset="-122"/>
              </a:rPr>
              <a:t>Han,Chao</a:t>
            </a:r>
            <a:r>
              <a:rPr lang="en-US" altLang="zh-CN" sz="1200" b="0" i="0" dirty="0">
                <a:solidFill>
                  <a:srgbClr val="333333"/>
                </a:solidFill>
                <a:effectLst/>
                <a:latin typeface="黑体" panose="02010609060101010101" pitchFamily="49" charset="-122"/>
                <a:ea typeface="黑体" panose="02010609060101010101" pitchFamily="49" charset="-122"/>
              </a:rPr>
              <a:t> </a:t>
            </a:r>
            <a:r>
              <a:rPr lang="en-US" altLang="zh-CN" sz="1200" b="0" i="0" dirty="0" err="1">
                <a:solidFill>
                  <a:srgbClr val="333333"/>
                </a:solidFill>
                <a:effectLst/>
                <a:latin typeface="黑体" panose="02010609060101010101" pitchFamily="49" charset="-122"/>
                <a:ea typeface="黑体" panose="02010609060101010101" pitchFamily="49" charset="-122"/>
              </a:rPr>
              <a:t>Chen,Sian</a:t>
            </a:r>
            <a:r>
              <a:rPr lang="en-US" altLang="zh-CN" sz="1200" b="0" i="0" dirty="0">
                <a:solidFill>
                  <a:srgbClr val="333333"/>
                </a:solidFill>
                <a:effectLst/>
                <a:latin typeface="黑体" panose="02010609060101010101" pitchFamily="49" charset="-122"/>
                <a:ea typeface="黑体" panose="02010609060101010101" pitchFamily="49" charset="-122"/>
              </a:rPr>
              <a:t> </a:t>
            </a:r>
            <a:r>
              <a:rPr lang="en-US" altLang="zh-CN" sz="1200" b="0" i="0" dirty="0" err="1">
                <a:solidFill>
                  <a:srgbClr val="333333"/>
                </a:solidFill>
                <a:effectLst/>
                <a:latin typeface="黑体" panose="02010609060101010101" pitchFamily="49" charset="-122"/>
                <a:ea typeface="黑体" panose="02010609060101010101" pitchFamily="49" charset="-122"/>
              </a:rPr>
              <a:t>Jheng</a:t>
            </a:r>
            <a:r>
              <a:rPr lang="en-US" altLang="zh-CN" sz="1200" b="0" i="0" dirty="0">
                <a:solidFill>
                  <a:srgbClr val="333333"/>
                </a:solidFill>
                <a:effectLst/>
                <a:latin typeface="黑体" panose="02010609060101010101" pitchFamily="49" charset="-122"/>
                <a:ea typeface="黑体" panose="02010609060101010101" pitchFamily="49" charset="-122"/>
              </a:rPr>
              <a:t> </a:t>
            </a:r>
            <a:r>
              <a:rPr lang="en-US" altLang="zh-CN" sz="1200" b="0" i="0" dirty="0" err="1">
                <a:solidFill>
                  <a:srgbClr val="333333"/>
                </a:solidFill>
                <a:effectLst/>
                <a:latin typeface="黑体" panose="02010609060101010101" pitchFamily="49" charset="-122"/>
                <a:ea typeface="黑体" panose="02010609060101010101" pitchFamily="49" charset="-122"/>
              </a:rPr>
              <a:t>Lin,Baoming</a:t>
            </a:r>
            <a:r>
              <a:rPr lang="en-US" altLang="zh-CN" sz="1200" b="0" i="0" dirty="0">
                <a:solidFill>
                  <a:srgbClr val="333333"/>
                </a:solidFill>
                <a:effectLst/>
                <a:latin typeface="黑体" panose="02010609060101010101" pitchFamily="49" charset="-122"/>
                <a:ea typeface="黑体" panose="02010609060101010101" pitchFamily="49" charset="-122"/>
              </a:rPr>
              <a:t> Bai. On fast Fourier transform-based decoding of Reed-Solomon codes[J]. International Journal of Ad Hoc and Ubiquitous Computing,2021,36(3):</a:t>
            </a:r>
            <a:endParaRPr lang="en-US" altLang="zh-CN" sz="1200" dirty="0">
              <a:solidFill>
                <a:srgbClr val="333333"/>
              </a:solidFill>
              <a:latin typeface="黑体" panose="02010609060101010101" pitchFamily="49" charset="-122"/>
              <a:ea typeface="黑体" panose="02010609060101010101" pitchFamily="49" charset="-122"/>
            </a:endParaRPr>
          </a:p>
          <a:p>
            <a:pPr marL="0" indent="0">
              <a:buNone/>
            </a:pPr>
            <a:r>
              <a:rPr lang="en-US" altLang="zh-CN" sz="1200" b="0" i="0" dirty="0">
                <a:solidFill>
                  <a:srgbClr val="333333"/>
                </a:solidFill>
                <a:effectLst/>
                <a:latin typeface="黑体" panose="02010609060101010101" pitchFamily="49" charset="-122"/>
                <a:ea typeface="黑体" panose="02010609060101010101" pitchFamily="49" charset="-122"/>
              </a:rPr>
              <a:t>[12] Electronics - Electronics and Communications; Findings from Nankai University Yields New Findings on Electronics and Communications (Iterative Soft Decoding of Reed-</a:t>
            </a:r>
            <a:r>
              <a:rPr lang="en-US" altLang="zh-CN" sz="1200" b="0" i="0" dirty="0" err="1">
                <a:solidFill>
                  <a:srgbClr val="333333"/>
                </a:solidFill>
                <a:effectLst/>
                <a:latin typeface="黑体" panose="02010609060101010101" pitchFamily="49" charset="-122"/>
                <a:ea typeface="黑体" panose="02010609060101010101" pitchFamily="49" charset="-122"/>
              </a:rPr>
              <a:t>solomon</a:t>
            </a:r>
            <a:r>
              <a:rPr lang="en-US" altLang="zh-CN" sz="1200" b="0" i="0" dirty="0">
                <a:solidFill>
                  <a:srgbClr val="333333"/>
                </a:solidFill>
                <a:effectLst/>
                <a:latin typeface="黑体" panose="02010609060101010101" pitchFamily="49" charset="-122"/>
                <a:ea typeface="黑体" panose="02010609060101010101" pitchFamily="49" charset="-122"/>
              </a:rPr>
              <a:t> Codes Based On Deep Learning)[J]. Journal of Engineering,2020:</a:t>
            </a:r>
            <a:endParaRPr lang="en-US" altLang="zh-CN" sz="1200" b="0" i="0" dirty="0">
              <a:solidFill>
                <a:srgbClr val="333333"/>
              </a:solidFill>
              <a:effectLst/>
              <a:latin typeface="黑体" panose="02010609060101010101" pitchFamily="49" charset="-122"/>
              <a:ea typeface="黑体" panose="02010609060101010101" pitchFamily="49" charset="-122"/>
            </a:endParaRPr>
          </a:p>
          <a:p>
            <a:pPr marL="0" indent="0">
              <a:buNone/>
            </a:pPr>
            <a:r>
              <a:rPr lang="en-US" altLang="zh-CN" sz="1200" b="0" i="0" dirty="0">
                <a:solidFill>
                  <a:srgbClr val="333333"/>
                </a:solidFill>
                <a:effectLst/>
                <a:latin typeface="黑体" panose="02010609060101010101" pitchFamily="49" charset="-122"/>
                <a:ea typeface="黑体" panose="02010609060101010101" pitchFamily="49" charset="-122"/>
              </a:rPr>
              <a:t>[13] Algorithms - Algorithm Research; Reports Summarize Algorithm Research </a:t>
            </a:r>
            <a:r>
              <a:rPr lang="en-US" altLang="zh-CN" sz="1200" b="0" i="0" dirty="0" err="1">
                <a:solidFill>
                  <a:srgbClr val="333333"/>
                </a:solidFill>
                <a:effectLst/>
                <a:latin typeface="黑体" panose="02010609060101010101" pitchFamily="49" charset="-122"/>
                <a:ea typeface="黑体" panose="02010609060101010101" pitchFamily="49" charset="-122"/>
              </a:rPr>
              <a:t>Research</a:t>
            </a:r>
            <a:r>
              <a:rPr lang="en-US" altLang="zh-CN" sz="1200" b="0" i="0" dirty="0">
                <a:solidFill>
                  <a:srgbClr val="333333"/>
                </a:solidFill>
                <a:effectLst/>
                <a:latin typeface="黑体" panose="02010609060101010101" pitchFamily="49" charset="-122"/>
                <a:ea typeface="黑体" panose="02010609060101010101" pitchFamily="49" charset="-122"/>
              </a:rPr>
              <a:t> from University of Warsaw (Application of the Reed-Solomon Algorithm as a Remote Sensing Data Fusion Tool for Land Use Studies)[J]. Journal of Mathematics,2020:</a:t>
            </a:r>
            <a:endParaRPr lang="zh-CN" altLang="en-US" sz="1800" dirty="0">
              <a:latin typeface="黑体" panose="02010609060101010101" pitchFamily="49" charset="-122"/>
              <a:ea typeface="黑体" panose="02010609060101010101" pitchFamily="49"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en-US" altLang="zh-CN" sz="2400" dirty="0">
                <a:sym typeface="+mn-ea"/>
              </a:rPr>
              <a:t>R-S</a:t>
            </a:r>
            <a:r>
              <a:rPr lang="zh-CN" altLang="en-US" sz="2400" dirty="0">
                <a:sym typeface="+mn-ea"/>
              </a:rPr>
              <a:t>编译码在</a:t>
            </a:r>
            <a:r>
              <a:rPr lang="en-US" altLang="zh-CN" sz="2400" dirty="0">
                <a:sym typeface="+mn-ea"/>
              </a:rPr>
              <a:t>Matlab</a:t>
            </a:r>
            <a:r>
              <a:rPr lang="zh-CN" altLang="en-US" sz="2400" dirty="0">
                <a:sym typeface="+mn-ea"/>
              </a:rPr>
              <a:t>中的实现</a:t>
            </a:r>
            <a:endParaRPr lang="zh-CN" altLang="en-US" sz="2400" dirty="0">
              <a:sym typeface="+mn-ea"/>
            </a:endParaRPr>
          </a:p>
        </p:txBody>
      </p:sp>
      <p:sp>
        <p:nvSpPr>
          <p:cNvPr id="10" name="文本框 9"/>
          <p:cNvSpPr txBox="1"/>
          <p:nvPr/>
        </p:nvSpPr>
        <p:spPr>
          <a:xfrm>
            <a:off x="575318" y="2895614"/>
            <a:ext cx="8018145" cy="3170099"/>
          </a:xfrm>
          <a:prstGeom prst="rect">
            <a:avLst/>
          </a:prstGeom>
          <a:noFill/>
        </p:spPr>
        <p:txBody>
          <a:bodyPr wrap="square" rtlCol="0" anchor="t">
            <a:spAutoFit/>
          </a:bodyPr>
          <a:lstStyle/>
          <a:p>
            <a:r>
              <a:rPr lang="en-US" altLang="zh-CN" sz="1800" b="0" i="0" u="none" strike="noStrike" baseline="0" dirty="0">
                <a:solidFill>
                  <a:srgbClr val="228B22"/>
                </a:solidFill>
                <a:latin typeface="Courier New" panose="02070309020205020404" pitchFamily="49" charset="0"/>
              </a:rPr>
              <a:t>% </a:t>
            </a:r>
            <a:r>
              <a:rPr lang="zh-CN" altLang="en-US" sz="1800" b="0" i="0" u="none" strike="noStrike" baseline="0" dirty="0">
                <a:solidFill>
                  <a:srgbClr val="228B22"/>
                </a:solidFill>
                <a:latin typeface="Courier New" panose="02070309020205020404" pitchFamily="49" charset="0"/>
              </a:rPr>
              <a:t>实现在</a:t>
            </a:r>
            <a:r>
              <a:rPr lang="en-US" altLang="zh-CN" sz="1800" b="0" i="0" u="none" strike="noStrike" baseline="0" dirty="0">
                <a:solidFill>
                  <a:srgbClr val="228B22"/>
                </a:solidFill>
                <a:latin typeface="Courier New" panose="02070309020205020404" pitchFamily="49" charset="0"/>
              </a:rPr>
              <a:t>GF</a:t>
            </a:r>
            <a:r>
              <a:rPr lang="zh-CN" altLang="en-US" sz="1800" b="0" i="0" u="none" strike="noStrike" baseline="0" dirty="0">
                <a:solidFill>
                  <a:srgbClr val="228B22"/>
                </a:solidFill>
                <a:latin typeface="Courier New" panose="02070309020205020404" pitchFamily="49" charset="0"/>
              </a:rPr>
              <a:t>（</a:t>
            </a:r>
            <a:r>
              <a:rPr lang="en-US" altLang="zh-CN" sz="1800" b="0" i="0" u="none" strike="noStrike" baseline="0" dirty="0">
                <a:solidFill>
                  <a:srgbClr val="228B22"/>
                </a:solidFill>
                <a:latin typeface="Courier New" panose="02070309020205020404" pitchFamily="49" charset="0"/>
              </a:rPr>
              <a:t>2^m</a:t>
            </a:r>
            <a:r>
              <a:rPr lang="zh-CN" altLang="en-US" sz="1800" b="0" i="0" u="none" strike="noStrike" baseline="0" dirty="0">
                <a:solidFill>
                  <a:srgbClr val="228B22"/>
                </a:solidFill>
                <a:latin typeface="Courier New" panose="02070309020205020404" pitchFamily="49" charset="0"/>
              </a:rPr>
              <a:t>）域中的加法函数</a:t>
            </a:r>
            <a:endParaRPr lang="zh-CN" altLang="en-US" sz="1800" b="0" i="0" u="none" strike="noStrike" baseline="0" dirty="0">
              <a:solidFill>
                <a:srgbClr val="228B22"/>
              </a:solidFill>
              <a:latin typeface="Courier New" panose="02070309020205020404" pitchFamily="49" charset="0"/>
            </a:endParaRPr>
          </a:p>
          <a:p>
            <a:r>
              <a:rPr lang="en-US" altLang="zh-CN" sz="1800" b="0" i="0" u="none" strike="noStrike" baseline="0" dirty="0">
                <a:solidFill>
                  <a:srgbClr val="228B22"/>
                </a:solidFill>
                <a:latin typeface="Courier New" panose="02070309020205020404" pitchFamily="49" charset="0"/>
              </a:rPr>
              <a:t>% </a:t>
            </a:r>
            <a:r>
              <a:rPr lang="zh-CN" altLang="en-US" sz="1800" b="0" i="0" u="none" strike="noStrike" baseline="0" dirty="0">
                <a:solidFill>
                  <a:srgbClr val="228B22"/>
                </a:solidFill>
                <a:latin typeface="Courier New" panose="02070309020205020404" pitchFamily="49" charset="0"/>
              </a:rPr>
              <a:t>输入“</a:t>
            </a:r>
            <a:r>
              <a:rPr lang="en-US" altLang="zh-CN" sz="1800" b="0" i="0" u="none" strike="noStrike" baseline="0" dirty="0">
                <a:solidFill>
                  <a:srgbClr val="228B22"/>
                </a:solidFill>
                <a:latin typeface="Courier New" panose="02070309020205020404" pitchFamily="49" charset="0"/>
              </a:rPr>
              <a:t>a”</a:t>
            </a:r>
            <a:r>
              <a:rPr lang="zh-CN" altLang="en-US" sz="1800" b="0" i="0" u="none" strike="noStrike" baseline="0" dirty="0">
                <a:solidFill>
                  <a:srgbClr val="228B22"/>
                </a:solidFill>
                <a:latin typeface="Courier New" panose="02070309020205020404" pitchFamily="49" charset="0"/>
              </a:rPr>
              <a:t>，“</a:t>
            </a:r>
            <a:r>
              <a:rPr lang="en-US" altLang="zh-CN" sz="1800" b="0" i="0" u="none" strike="noStrike" baseline="0" dirty="0">
                <a:solidFill>
                  <a:srgbClr val="228B22"/>
                </a:solidFill>
                <a:latin typeface="Courier New" panose="02070309020205020404" pitchFamily="49" charset="0"/>
              </a:rPr>
              <a:t>b”</a:t>
            </a:r>
            <a:r>
              <a:rPr lang="zh-CN" altLang="en-US" sz="1800" b="0" i="0" u="none" strike="noStrike" baseline="0" dirty="0">
                <a:solidFill>
                  <a:srgbClr val="228B22"/>
                </a:solidFill>
                <a:latin typeface="Courier New" panose="02070309020205020404" pitchFamily="49" charset="0"/>
              </a:rPr>
              <a:t>是两个十进制数，范围为</a:t>
            </a:r>
            <a:r>
              <a:rPr lang="en-US" altLang="zh-CN" sz="1800" b="0" i="0" u="none" strike="noStrike" baseline="0" dirty="0">
                <a:solidFill>
                  <a:srgbClr val="228B22"/>
                </a:solidFill>
                <a:latin typeface="Courier New" panose="02070309020205020404" pitchFamily="49" charset="0"/>
              </a:rPr>
              <a:t>0</a:t>
            </a:r>
            <a:r>
              <a:rPr lang="zh-CN" altLang="en-US" sz="1800" b="0" i="0" u="none" strike="noStrike" baseline="0" dirty="0">
                <a:solidFill>
                  <a:srgbClr val="228B22"/>
                </a:solidFill>
                <a:latin typeface="Courier New" panose="02070309020205020404" pitchFamily="49" charset="0"/>
              </a:rPr>
              <a:t>到</a:t>
            </a:r>
            <a:r>
              <a:rPr lang="en-US" altLang="zh-CN" sz="1800" b="0" i="0" u="none" strike="noStrike" baseline="0" dirty="0">
                <a:solidFill>
                  <a:srgbClr val="228B22"/>
                </a:solidFill>
                <a:latin typeface="Courier New" panose="02070309020205020404" pitchFamily="49" charset="0"/>
              </a:rPr>
              <a:t>n</a:t>
            </a:r>
            <a:r>
              <a:rPr lang="zh-CN" altLang="en-US" sz="1800" b="0" i="0" u="none" strike="noStrike" baseline="0" dirty="0">
                <a:solidFill>
                  <a:srgbClr val="228B22"/>
                </a:solidFill>
                <a:latin typeface="Courier New" panose="02070309020205020404" pitchFamily="49" charset="0"/>
              </a:rPr>
              <a:t>，对应于</a:t>
            </a:r>
            <a:r>
              <a:rPr lang="en-US" altLang="zh-CN" sz="1800" b="0" i="0" u="none" strike="noStrike" baseline="0" dirty="0">
                <a:solidFill>
                  <a:srgbClr val="228B22"/>
                </a:solidFill>
                <a:latin typeface="Courier New" panose="02070309020205020404" pitchFamily="49" charset="0"/>
              </a:rPr>
              <a:t>GF</a:t>
            </a:r>
            <a:r>
              <a:rPr lang="zh-CN" altLang="en-US" sz="1800" b="0" i="0" u="none" strike="noStrike" baseline="0" dirty="0">
                <a:solidFill>
                  <a:srgbClr val="228B22"/>
                </a:solidFill>
                <a:latin typeface="Courier New" panose="02070309020205020404" pitchFamily="49" charset="0"/>
              </a:rPr>
              <a:t>（</a:t>
            </a:r>
            <a:r>
              <a:rPr lang="en-US" altLang="zh-CN" sz="1800" b="0" i="0" u="none" strike="noStrike" baseline="0" dirty="0">
                <a:solidFill>
                  <a:srgbClr val="228B22"/>
                </a:solidFill>
                <a:latin typeface="Courier New" panose="02070309020205020404" pitchFamily="49" charset="0"/>
              </a:rPr>
              <a:t>2^m</a:t>
            </a:r>
            <a:r>
              <a:rPr lang="zh-CN" altLang="en-US" sz="1800" b="0" i="0" u="none" strike="noStrike" baseline="0" dirty="0">
                <a:solidFill>
                  <a:srgbClr val="228B22"/>
                </a:solidFill>
                <a:latin typeface="Courier New" panose="02070309020205020404" pitchFamily="49" charset="0"/>
              </a:rPr>
              <a:t>）的数</a:t>
            </a:r>
            <a:endParaRPr lang="zh-CN" altLang="en-US" sz="1800" b="0" i="0" u="none" strike="noStrike" baseline="0" dirty="0">
              <a:solidFill>
                <a:srgbClr val="228B22"/>
              </a:solidFill>
              <a:latin typeface="Courier New" panose="02070309020205020404" pitchFamily="49" charset="0"/>
            </a:endParaRPr>
          </a:p>
          <a:p>
            <a:r>
              <a:rPr lang="en-US" altLang="zh-CN" sz="1800" b="0" i="0" u="none" strike="noStrike" baseline="0" dirty="0">
                <a:solidFill>
                  <a:srgbClr val="228B22"/>
                </a:solidFill>
                <a:latin typeface="Courier New" panose="02070309020205020404" pitchFamily="49" charset="0"/>
              </a:rPr>
              <a:t>% </a:t>
            </a:r>
            <a:r>
              <a:rPr lang="zh-CN" altLang="en-US" sz="1800" b="0" i="0" u="none" strike="noStrike" baseline="0" dirty="0">
                <a:solidFill>
                  <a:srgbClr val="228B22"/>
                </a:solidFill>
                <a:latin typeface="Courier New" panose="02070309020205020404" pitchFamily="49" charset="0"/>
              </a:rPr>
              <a:t>输出“</a:t>
            </a:r>
            <a:r>
              <a:rPr lang="en-US" altLang="zh-CN" sz="1800" b="0" i="0" u="none" strike="noStrike" baseline="0" dirty="0">
                <a:solidFill>
                  <a:srgbClr val="228B22"/>
                </a:solidFill>
                <a:latin typeface="Courier New" panose="02070309020205020404" pitchFamily="49" charset="0"/>
              </a:rPr>
              <a:t>y”</a:t>
            </a:r>
            <a:r>
              <a:rPr lang="zh-CN" altLang="en-US" sz="1800" b="0" i="0" u="none" strike="noStrike" baseline="0" dirty="0">
                <a:solidFill>
                  <a:srgbClr val="228B22"/>
                </a:solidFill>
                <a:latin typeface="Courier New" panose="02070309020205020404" pitchFamily="49" charset="0"/>
              </a:rPr>
              <a:t>是从</a:t>
            </a:r>
            <a:r>
              <a:rPr lang="en-US" altLang="zh-CN" sz="1800" b="0" i="0" u="none" strike="noStrike" baseline="0" dirty="0">
                <a:solidFill>
                  <a:srgbClr val="228B22"/>
                </a:solidFill>
                <a:latin typeface="Courier New" panose="02070309020205020404" pitchFamily="49" charset="0"/>
              </a:rPr>
              <a:t>0</a:t>
            </a:r>
            <a:r>
              <a:rPr lang="zh-CN" altLang="en-US" sz="1800" b="0" i="0" u="none" strike="noStrike" baseline="0" dirty="0">
                <a:solidFill>
                  <a:srgbClr val="228B22"/>
                </a:solidFill>
                <a:latin typeface="Courier New" panose="02070309020205020404" pitchFamily="49" charset="0"/>
              </a:rPr>
              <a:t>到</a:t>
            </a:r>
            <a:r>
              <a:rPr lang="en-US" altLang="zh-CN" sz="1800" b="0" i="0" u="none" strike="noStrike" baseline="0" dirty="0">
                <a:solidFill>
                  <a:srgbClr val="228B22"/>
                </a:solidFill>
                <a:latin typeface="Courier New" panose="02070309020205020404" pitchFamily="49" charset="0"/>
              </a:rPr>
              <a:t>n</a:t>
            </a:r>
            <a:r>
              <a:rPr lang="zh-CN" altLang="en-US" sz="1800" b="0" i="0" u="none" strike="noStrike" baseline="0" dirty="0">
                <a:solidFill>
                  <a:srgbClr val="228B22"/>
                </a:solidFill>
                <a:latin typeface="Courier New" panose="02070309020205020404" pitchFamily="49" charset="0"/>
              </a:rPr>
              <a:t>的十进制数，对应于</a:t>
            </a:r>
            <a:r>
              <a:rPr lang="en-US" altLang="zh-CN" sz="1800" b="0" i="0" u="none" strike="noStrike" baseline="0" dirty="0">
                <a:solidFill>
                  <a:srgbClr val="228B22"/>
                </a:solidFill>
                <a:latin typeface="Courier New" panose="02070309020205020404" pitchFamily="49" charset="0"/>
              </a:rPr>
              <a:t>GF</a:t>
            </a:r>
            <a:r>
              <a:rPr lang="zh-CN" altLang="en-US" sz="1800" b="0" i="0" u="none" strike="noStrike" baseline="0" dirty="0">
                <a:solidFill>
                  <a:srgbClr val="228B22"/>
                </a:solidFill>
                <a:latin typeface="Courier New" panose="02070309020205020404" pitchFamily="49" charset="0"/>
              </a:rPr>
              <a:t>（</a:t>
            </a:r>
            <a:r>
              <a:rPr lang="en-US" altLang="zh-CN" sz="1800" b="0" i="0" u="none" strike="noStrike" baseline="0" dirty="0">
                <a:solidFill>
                  <a:srgbClr val="228B22"/>
                </a:solidFill>
                <a:latin typeface="Courier New" panose="02070309020205020404" pitchFamily="49" charset="0"/>
              </a:rPr>
              <a:t>2 ^ m</a:t>
            </a:r>
            <a:r>
              <a:rPr lang="zh-CN" altLang="en-US" sz="1800" b="0" i="0" u="none" strike="noStrike" baseline="0" dirty="0">
                <a:solidFill>
                  <a:srgbClr val="228B22"/>
                </a:solidFill>
                <a:latin typeface="Courier New" panose="02070309020205020404" pitchFamily="49" charset="0"/>
              </a:rPr>
              <a:t>）的数。</a:t>
            </a:r>
            <a:endParaRPr lang="zh-CN" altLang="en-US" sz="1800" b="0" i="0" u="none" strike="noStrike" baseline="0" dirty="0">
              <a:solidFill>
                <a:srgbClr val="228B22"/>
              </a:solidFill>
              <a:latin typeface="Courier New" panose="02070309020205020404" pitchFamily="49" charset="0"/>
            </a:endParaRPr>
          </a:p>
          <a:p>
            <a:r>
              <a:rPr lang="en-US" altLang="zh-CN" sz="1800" b="1" i="0" u="none" strike="noStrike" baseline="0" dirty="0">
                <a:solidFill>
                  <a:srgbClr val="0000FF"/>
                </a:solidFill>
                <a:latin typeface="Courier New" panose="02070309020205020404" pitchFamily="49" charset="0"/>
              </a:rPr>
              <a:t>function</a:t>
            </a:r>
            <a:r>
              <a:rPr lang="en-US" altLang="zh-CN" sz="1800" b="1" i="0" u="none" strike="noStrike" baseline="0" dirty="0">
                <a:solidFill>
                  <a:srgbClr val="000000"/>
                </a:solidFill>
                <a:latin typeface="Courier New" panose="02070309020205020404" pitchFamily="49" charset="0"/>
              </a:rPr>
              <a:t> y=rs_add(a,b,m)   </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a1=de2bi(a,m);</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b1=de2bi(b,m);</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y1=bitxor(a1,b1);</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y=bi2de(y1);</a:t>
            </a:r>
            <a:endParaRPr lang="en-US" altLang="zh-CN" sz="1800" b="1" i="0" u="none" strike="noStrike" baseline="0" dirty="0">
              <a:solidFill>
                <a:srgbClr val="000000"/>
              </a:solidFill>
              <a:latin typeface="Courier New" panose="02070309020205020404" pitchFamily="49" charset="0"/>
            </a:endParaRPr>
          </a:p>
          <a:p>
            <a:r>
              <a:rPr lang="en-US" altLang="zh-CN" sz="1800" b="0" i="0" u="none" strike="noStrike" baseline="0" dirty="0">
                <a:solidFill>
                  <a:srgbClr val="228B22"/>
                </a:solidFill>
                <a:latin typeface="Courier New" panose="02070309020205020404" pitchFamily="49" charset="0"/>
              </a:rPr>
              <a:t>% y1=a1+b1;</a:t>
            </a:r>
            <a:endParaRPr lang="en-US" altLang="zh-CN" sz="1800" b="0" i="0" u="none" strike="noStrike" baseline="0" dirty="0">
              <a:solidFill>
                <a:srgbClr val="228B22"/>
              </a:solidFill>
              <a:latin typeface="Courier New" panose="02070309020205020404" pitchFamily="49" charset="0"/>
            </a:endParaRPr>
          </a:p>
          <a:p>
            <a:r>
              <a:rPr lang="en-US" altLang="zh-CN" sz="1800" b="0" i="0" u="none" strike="noStrike" baseline="0" dirty="0">
                <a:solidFill>
                  <a:srgbClr val="228B22"/>
                </a:solidFill>
                <a:latin typeface="Courier New" panose="02070309020205020404" pitchFamily="49" charset="0"/>
              </a:rPr>
              <a:t>% y2=mod(y1,2);</a:t>
            </a:r>
            <a:endParaRPr lang="en-US" altLang="zh-CN" sz="1800" b="0" i="0" u="none" strike="noStrike" baseline="0" dirty="0">
              <a:solidFill>
                <a:srgbClr val="228B22"/>
              </a:solidFill>
              <a:latin typeface="Courier New" panose="02070309020205020404" pitchFamily="49" charset="0"/>
            </a:endParaRPr>
          </a:p>
          <a:p>
            <a:r>
              <a:rPr lang="en-US" altLang="zh-CN" sz="1800" b="0" i="0" u="none" strike="noStrike" baseline="0" dirty="0">
                <a:solidFill>
                  <a:srgbClr val="228B22"/>
                </a:solidFill>
                <a:latin typeface="Courier New" panose="02070309020205020404" pitchFamily="49" charset="0"/>
              </a:rPr>
              <a:t>% y=bi2de(y2);</a:t>
            </a:r>
            <a:r>
              <a:rPr lang="en-US" sz="2000" dirty="0">
                <a:uFillTx/>
                <a:latin typeface="Times New Roman" panose="02020603050405020304" pitchFamily="18" charset="0"/>
                <a:ea typeface="黑体" panose="02010609060101010101" pitchFamily="49" charset="-122"/>
                <a:sym typeface="+mn-ea"/>
              </a:rPr>
              <a:t>                                      </a:t>
            </a:r>
            <a:endParaRPr sz="2000" dirty="0">
              <a:uFillTx/>
              <a:latin typeface="Times New Roman" panose="02020603050405020304" pitchFamily="18" charset="0"/>
              <a:ea typeface="黑体" panose="02010609060101010101" pitchFamily="49" charset="-122"/>
              <a:sym typeface="+mn-ea"/>
            </a:endParaRPr>
          </a:p>
        </p:txBody>
      </p:sp>
      <mc:AlternateContent xmlns:mc="http://schemas.openxmlformats.org/markup-compatibility/2006">
        <mc:Choice xmlns:a14="http://schemas.microsoft.com/office/drawing/2010/main" Requires="a14">
          <p:sp>
            <p:nvSpPr>
              <p:cNvPr id="12" name="文本框 11"/>
              <p:cNvSpPr txBox="1"/>
              <p:nvPr/>
            </p:nvSpPr>
            <p:spPr>
              <a:xfrm>
                <a:off x="228714" y="1247763"/>
                <a:ext cx="8018145" cy="400110"/>
              </a:xfrm>
              <a:prstGeom prst="rect">
                <a:avLst/>
              </a:prstGeom>
              <a:noFill/>
            </p:spPr>
            <p:txBody>
              <a:bodyPr wrap="square" rtlCol="0" anchor="t">
                <a:spAutoFit/>
              </a:bodyPr>
              <a:lstStyle/>
              <a:p>
                <a:r>
                  <a:rPr lang="zh-CN" altLang="en-US" sz="2000" dirty="0">
                    <a:latin typeface="Times New Roman" panose="02020603050405020304" pitchFamily="18" charset="0"/>
                    <a:ea typeface="黑体" panose="02010609060101010101" pitchFamily="49" charset="-122"/>
                    <a:sym typeface="+mn-ea"/>
                  </a:rPr>
                  <a:t>首先确定</a:t>
                </a:r>
                <a:r>
                  <a:rPr lang="en-US" altLang="zh-CN" sz="2000" dirty="0">
                    <a:latin typeface="Times New Roman" panose="02020603050405020304" pitchFamily="18" charset="0"/>
                    <a:ea typeface="黑体" panose="02010609060101010101" pitchFamily="49" charset="-122"/>
                    <a:sym typeface="+mn-ea"/>
                  </a:rPr>
                  <a:t>GF</a:t>
                </a:r>
                <a:r>
                  <a:rPr lang="zh-CN" altLang="en-US" sz="2000" dirty="0">
                    <a:latin typeface="Times New Roman" panose="02020603050405020304" pitchFamily="18" charset="0"/>
                    <a:ea typeface="黑体" panose="02010609060101010101" pitchFamily="49" charset="-122"/>
                    <a:sym typeface="+mn-ea"/>
                  </a:rPr>
                  <a:t>（</a:t>
                </a:r>
                <a14:m>
                  <m:oMath xmlns:m="http://schemas.openxmlformats.org/officeDocument/2006/math">
                    <m:sSup>
                      <m:sSupPr>
                        <m:ctrlPr>
                          <a:rPr lang="zh-CN" altLang="en-US" sz="2000" i="1" smtClean="0">
                            <a:solidFill>
                              <a:srgbClr val="836967"/>
                            </a:solidFill>
                            <a:latin typeface="Cambria Math" panose="02040503050406030204" pitchFamily="18" charset="0"/>
                            <a:sym typeface="+mn-ea"/>
                          </a:rPr>
                        </m:ctrlPr>
                      </m:sSupPr>
                      <m:e>
                        <m:r>
                          <a:rPr lang="zh-CN" altLang="en-US" sz="2000" i="1" smtClean="0">
                            <a:latin typeface="Cambria Math" panose="02040503050406030204" pitchFamily="18" charset="0"/>
                            <a:sym typeface="+mn-ea"/>
                          </a:rPr>
                          <m:t>2</m:t>
                        </m:r>
                      </m:e>
                      <m:sup>
                        <m:r>
                          <a:rPr lang="zh-CN" altLang="en-US" sz="2000" i="1" smtClean="0">
                            <a:latin typeface="Cambria Math" panose="02040503050406030204" pitchFamily="18" charset="0"/>
                            <a:sym typeface="+mn-ea"/>
                          </a:rPr>
                          <m:t>𝑚</m:t>
                        </m:r>
                      </m:sup>
                    </m:sSup>
                  </m:oMath>
                </a14:m>
                <a:r>
                  <a:rPr lang="zh-CN" altLang="en-US" sz="2000" dirty="0">
                    <a:latin typeface="Times New Roman" panose="02020603050405020304" pitchFamily="18" charset="0"/>
                    <a:ea typeface="黑体" panose="02010609060101010101" pitchFamily="49" charset="-122"/>
                    <a:sym typeface="+mn-ea"/>
                  </a:rPr>
                  <a:t>）上的基本运算</a:t>
                </a:r>
                <a:r>
                  <a:rPr lang="en-US" sz="2000" dirty="0">
                    <a:uFillTx/>
                    <a:latin typeface="Times New Roman" panose="02020603050405020304" pitchFamily="18" charset="0"/>
                    <a:ea typeface="黑体" panose="02010609060101010101" pitchFamily="49" charset="-122"/>
                    <a:sym typeface="+mn-ea"/>
                  </a:rPr>
                  <a:t>                                  </a:t>
                </a:r>
                <a:endParaRPr sz="2000" dirty="0">
                  <a:uFillTx/>
                  <a:latin typeface="Times New Roman" panose="02020603050405020304" pitchFamily="18" charset="0"/>
                  <a:ea typeface="黑体" panose="02010609060101010101" pitchFamily="49" charset="-122"/>
                  <a:sym typeface="+mn-ea"/>
                </a:endParaRPr>
              </a:p>
            </p:txBody>
          </p:sp>
        </mc:Choice>
        <mc:Fallback>
          <p:sp>
            <p:nvSpPr>
              <p:cNvPr id="12" name="文本框 11"/>
              <p:cNvSpPr txBox="1">
                <a:spLocks noRot="1" noChangeAspect="1" noMove="1" noResize="1" noEditPoints="1" noAdjustHandles="1" noChangeArrowheads="1" noChangeShapeType="1" noTextEdit="1"/>
              </p:cNvSpPr>
              <p:nvPr/>
            </p:nvSpPr>
            <p:spPr>
              <a:xfrm>
                <a:off x="228714" y="1247763"/>
                <a:ext cx="8018145" cy="400110"/>
              </a:xfrm>
              <a:prstGeom prst="rect">
                <a:avLst/>
              </a:prstGeom>
              <a:blipFill rotWithShape="1">
                <a:blip r:embed="rId1"/>
                <a:stretch>
                  <a:fillRect l="-1" t="-156" r="1" b="12"/>
                </a:stretch>
              </a:blipFill>
            </p:spPr>
            <p:txBody>
              <a:bodyPr/>
              <a:lstStyle/>
              <a:p>
                <a:r>
                  <a:rPr lang="zh-CN" altLang="en-US">
                    <a:noFill/>
                  </a:rPr>
                  <a:t> </a:t>
                </a:r>
              </a:p>
            </p:txBody>
          </p:sp>
        </mc:Fallback>
      </mc:AlternateContent>
      <p:sp>
        <p:nvSpPr>
          <p:cNvPr id="3" name="矩形 2"/>
          <p:cNvSpPr/>
          <p:nvPr/>
        </p:nvSpPr>
        <p:spPr>
          <a:xfrm>
            <a:off x="0" y="2438426"/>
            <a:ext cx="2176158" cy="5333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rs_add</a:t>
            </a:r>
            <a:r>
              <a:rPr lang="zh-CN" altLang="en-US" sz="2000" dirty="0">
                <a:solidFill>
                  <a:schemeClr val="tx1"/>
                </a:solidFill>
              </a:rPr>
              <a:t>函数：</a:t>
            </a:r>
            <a:endParaRPr lang="zh-CN" altLang="en-US" sz="2000" dirty="0">
              <a:solidFill>
                <a:schemeClr val="tx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en-US" altLang="zh-CN" sz="2400" dirty="0">
                <a:sym typeface="+mn-ea"/>
              </a:rPr>
              <a:t>R-S</a:t>
            </a:r>
            <a:r>
              <a:rPr lang="zh-CN" altLang="en-US" sz="2400" dirty="0">
                <a:sym typeface="+mn-ea"/>
              </a:rPr>
              <a:t>编译码在</a:t>
            </a:r>
            <a:r>
              <a:rPr lang="en-US" altLang="zh-CN" sz="2400" dirty="0">
                <a:sym typeface="+mn-ea"/>
              </a:rPr>
              <a:t>Matlab</a:t>
            </a:r>
            <a:r>
              <a:rPr lang="zh-CN" altLang="en-US" sz="2400" dirty="0">
                <a:sym typeface="+mn-ea"/>
              </a:rPr>
              <a:t>中的实现</a:t>
            </a:r>
            <a:endParaRPr lang="zh-CN" altLang="en-US" sz="2400" dirty="0">
              <a:sym typeface="+mn-ea"/>
            </a:endParaRPr>
          </a:p>
        </p:txBody>
      </p:sp>
      <p:sp>
        <p:nvSpPr>
          <p:cNvPr id="10" name="文本框 9"/>
          <p:cNvSpPr txBox="1"/>
          <p:nvPr/>
        </p:nvSpPr>
        <p:spPr>
          <a:xfrm>
            <a:off x="575318" y="2895614"/>
            <a:ext cx="8018145" cy="3970318"/>
          </a:xfrm>
          <a:prstGeom prst="rect">
            <a:avLst/>
          </a:prstGeom>
          <a:noFill/>
        </p:spPr>
        <p:txBody>
          <a:bodyPr wrap="square" rtlCol="0" anchor="t">
            <a:spAutoFit/>
          </a:bodyPr>
          <a:lstStyle/>
          <a:p>
            <a:r>
              <a:rPr lang="en-US" altLang="zh-CN" sz="1800" b="0" i="0" u="none" strike="noStrike" baseline="0" dirty="0">
                <a:solidFill>
                  <a:srgbClr val="228B22"/>
                </a:solidFill>
                <a:latin typeface="Courier New" panose="02070309020205020404" pitchFamily="49" charset="0"/>
              </a:rPr>
              <a:t>%</a:t>
            </a:r>
            <a:r>
              <a:rPr lang="zh-CN" altLang="en-US" sz="1800" b="0" i="0" u="none" strike="noStrike" baseline="0" dirty="0">
                <a:solidFill>
                  <a:srgbClr val="228B22"/>
                </a:solidFill>
                <a:latin typeface="Courier New" panose="02070309020205020404" pitchFamily="49" charset="0"/>
              </a:rPr>
              <a:t>在</a:t>
            </a:r>
            <a:r>
              <a:rPr lang="en-US" altLang="zh-CN" sz="1800" b="0" i="0" u="none" strike="noStrike" baseline="0" dirty="0">
                <a:solidFill>
                  <a:srgbClr val="228B22"/>
                </a:solidFill>
                <a:latin typeface="Courier New" panose="02070309020205020404" pitchFamily="49" charset="0"/>
              </a:rPr>
              <a:t>GF</a:t>
            </a:r>
            <a:r>
              <a:rPr lang="zh-CN" altLang="en-US" sz="1800" b="0" i="0" u="none" strike="noStrike" baseline="0" dirty="0">
                <a:solidFill>
                  <a:srgbClr val="228B22"/>
                </a:solidFill>
                <a:latin typeface="Courier New" panose="02070309020205020404" pitchFamily="49" charset="0"/>
              </a:rPr>
              <a:t>（</a:t>
            </a:r>
            <a:r>
              <a:rPr lang="en-US" altLang="zh-CN" sz="1800" b="0" i="0" u="none" strike="noStrike" baseline="0" dirty="0">
                <a:solidFill>
                  <a:srgbClr val="228B22"/>
                </a:solidFill>
                <a:latin typeface="Courier New" panose="02070309020205020404" pitchFamily="49" charset="0"/>
              </a:rPr>
              <a:t>2^m</a:t>
            </a:r>
            <a:r>
              <a:rPr lang="zh-CN" altLang="en-US" sz="1800" b="0" i="0" u="none" strike="noStrike" baseline="0" dirty="0">
                <a:solidFill>
                  <a:srgbClr val="228B22"/>
                </a:solidFill>
                <a:latin typeface="Courier New" panose="02070309020205020404" pitchFamily="49" charset="0"/>
              </a:rPr>
              <a:t>）域中实现乘法的函数</a:t>
            </a:r>
            <a:endParaRPr lang="zh-CN" altLang="en-US" sz="1800" b="0" i="0" u="none" strike="noStrike" baseline="0" dirty="0">
              <a:solidFill>
                <a:srgbClr val="228B22"/>
              </a:solidFill>
              <a:latin typeface="Courier New" panose="02070309020205020404" pitchFamily="49" charset="0"/>
            </a:endParaRPr>
          </a:p>
          <a:p>
            <a:r>
              <a:rPr lang="en-US" altLang="zh-CN" sz="1800" b="0" i="0" u="none" strike="noStrike" baseline="0" dirty="0">
                <a:solidFill>
                  <a:srgbClr val="228B22"/>
                </a:solidFill>
                <a:latin typeface="Courier New" panose="02070309020205020404" pitchFamily="49" charset="0"/>
              </a:rPr>
              <a:t>%</a:t>
            </a:r>
            <a:r>
              <a:rPr lang="zh-CN" altLang="en-US" sz="1800" b="0" i="0" u="none" strike="noStrike" baseline="0" dirty="0">
                <a:solidFill>
                  <a:srgbClr val="228B22"/>
                </a:solidFill>
                <a:latin typeface="Courier New" panose="02070309020205020404" pitchFamily="49" charset="0"/>
              </a:rPr>
              <a:t>输入</a:t>
            </a:r>
            <a:r>
              <a:rPr lang="en-US" altLang="zh-CN" sz="1800" b="0" i="0" u="none" strike="noStrike" baseline="0" dirty="0">
                <a:solidFill>
                  <a:srgbClr val="228B22"/>
                </a:solidFill>
                <a:latin typeface="Courier New" panose="02070309020205020404" pitchFamily="49" charset="0"/>
              </a:rPr>
              <a:t>'a'</a:t>
            </a:r>
            <a:r>
              <a:rPr lang="zh-CN" altLang="en-US" sz="1800" b="0" i="0" u="none" strike="noStrike" baseline="0" dirty="0">
                <a:solidFill>
                  <a:srgbClr val="228B22"/>
                </a:solidFill>
                <a:latin typeface="Courier New" panose="02070309020205020404" pitchFamily="49" charset="0"/>
              </a:rPr>
              <a:t>，</a:t>
            </a:r>
            <a:r>
              <a:rPr lang="en-US" altLang="zh-CN" sz="1800" b="0" i="0" u="none" strike="noStrike" baseline="0" dirty="0">
                <a:solidFill>
                  <a:srgbClr val="228B22"/>
                </a:solidFill>
                <a:latin typeface="Courier New" panose="02070309020205020404" pitchFamily="49" charset="0"/>
              </a:rPr>
              <a:t>'b'</a:t>
            </a:r>
            <a:r>
              <a:rPr lang="zh-CN" altLang="en-US" sz="1800" b="0" i="0" u="none" strike="noStrike" baseline="0" dirty="0">
                <a:solidFill>
                  <a:srgbClr val="228B22"/>
                </a:solidFill>
                <a:latin typeface="Courier New" panose="02070309020205020404" pitchFamily="49" charset="0"/>
              </a:rPr>
              <a:t>是两个十进制数，范围从</a:t>
            </a:r>
            <a:r>
              <a:rPr lang="en-US" altLang="zh-CN" sz="1800" b="0" i="0" u="none" strike="noStrike" baseline="0" dirty="0">
                <a:solidFill>
                  <a:srgbClr val="228B22"/>
                </a:solidFill>
                <a:latin typeface="Courier New" panose="02070309020205020404" pitchFamily="49" charset="0"/>
              </a:rPr>
              <a:t>0</a:t>
            </a:r>
            <a:r>
              <a:rPr lang="zh-CN" altLang="en-US" sz="1800" b="0" i="0" u="none" strike="noStrike" baseline="0" dirty="0">
                <a:solidFill>
                  <a:srgbClr val="228B22"/>
                </a:solidFill>
                <a:latin typeface="Courier New" panose="02070309020205020404" pitchFamily="49" charset="0"/>
              </a:rPr>
              <a:t>到</a:t>
            </a:r>
            <a:r>
              <a:rPr lang="en-US" altLang="zh-CN" sz="1800" b="0" i="0" u="none" strike="noStrike" baseline="0" dirty="0">
                <a:solidFill>
                  <a:srgbClr val="228B22"/>
                </a:solidFill>
                <a:latin typeface="Courier New" panose="02070309020205020404" pitchFamily="49" charset="0"/>
              </a:rPr>
              <a:t>n</a:t>
            </a:r>
            <a:r>
              <a:rPr lang="zh-CN" altLang="en-US" sz="1800" b="0" i="0" u="none" strike="noStrike" baseline="0" dirty="0">
                <a:solidFill>
                  <a:srgbClr val="228B22"/>
                </a:solidFill>
                <a:latin typeface="Courier New" panose="02070309020205020404" pitchFamily="49" charset="0"/>
              </a:rPr>
              <a:t>，对应于</a:t>
            </a:r>
            <a:r>
              <a:rPr lang="en-US" altLang="zh-CN" sz="1800" b="0" i="0" u="none" strike="noStrike" baseline="0" dirty="0">
                <a:solidFill>
                  <a:srgbClr val="228B22"/>
                </a:solidFill>
                <a:latin typeface="Courier New" panose="02070309020205020404" pitchFamily="49" charset="0"/>
              </a:rPr>
              <a:t>GF</a:t>
            </a:r>
            <a:r>
              <a:rPr lang="zh-CN" altLang="en-US" sz="1800" b="0" i="0" u="none" strike="noStrike" baseline="0" dirty="0">
                <a:solidFill>
                  <a:srgbClr val="228B22"/>
                </a:solidFill>
                <a:latin typeface="Courier New" panose="02070309020205020404" pitchFamily="49" charset="0"/>
              </a:rPr>
              <a:t>（</a:t>
            </a:r>
            <a:r>
              <a:rPr lang="en-US" altLang="zh-CN" sz="1800" b="0" i="0" u="none" strike="noStrike" baseline="0" dirty="0">
                <a:solidFill>
                  <a:srgbClr val="228B22"/>
                </a:solidFill>
                <a:latin typeface="Courier New" panose="02070309020205020404" pitchFamily="49" charset="0"/>
              </a:rPr>
              <a:t>2^m</a:t>
            </a:r>
            <a:r>
              <a:rPr lang="zh-CN" altLang="en-US" sz="1800" b="0" i="0" u="none" strike="noStrike" baseline="0" dirty="0">
                <a:solidFill>
                  <a:srgbClr val="228B22"/>
                </a:solidFill>
                <a:latin typeface="Courier New" panose="02070309020205020404" pitchFamily="49" charset="0"/>
              </a:rPr>
              <a:t>）</a:t>
            </a:r>
            <a:r>
              <a:rPr kumimoji="0" lang="zh-CN" altLang="en-US" sz="1800" b="0" i="0" u="none" strike="noStrike" kern="1200" cap="none" spc="0" normalizeH="0" baseline="0" noProof="0" dirty="0">
                <a:ln>
                  <a:noFill/>
                </a:ln>
                <a:solidFill>
                  <a:srgbClr val="228B22"/>
                </a:solidFill>
                <a:effectLst/>
                <a:uLnTx/>
                <a:uFillTx/>
                <a:latin typeface="Courier New" panose="02070309020205020404" pitchFamily="49" charset="0"/>
                <a:ea typeface="宋体" panose="02010600030101010101" pitchFamily="2" charset="-122"/>
              </a:rPr>
              <a:t>中</a:t>
            </a:r>
            <a:r>
              <a:rPr lang="zh-CN" altLang="en-US" sz="1800" b="0" i="0" u="none" strike="noStrike" baseline="0" dirty="0">
                <a:solidFill>
                  <a:srgbClr val="228B22"/>
                </a:solidFill>
                <a:latin typeface="Courier New" panose="02070309020205020404" pitchFamily="49" charset="0"/>
              </a:rPr>
              <a:t>的数</a:t>
            </a:r>
            <a:endParaRPr lang="zh-CN" altLang="en-US" sz="1800" b="0" i="0" u="none" strike="noStrike" baseline="0" dirty="0">
              <a:solidFill>
                <a:srgbClr val="228B22"/>
              </a:solidFill>
              <a:latin typeface="Courier New" panose="02070309020205020404" pitchFamily="49" charset="0"/>
            </a:endParaRPr>
          </a:p>
          <a:p>
            <a:r>
              <a:rPr lang="en-US" altLang="zh-CN" sz="1800" b="0" i="0" u="none" strike="noStrike" baseline="0" dirty="0">
                <a:solidFill>
                  <a:srgbClr val="228B22"/>
                </a:solidFill>
                <a:latin typeface="Courier New" panose="02070309020205020404" pitchFamily="49" charset="0"/>
              </a:rPr>
              <a:t>% </a:t>
            </a:r>
            <a:r>
              <a:rPr lang="zh-CN" altLang="en-US" sz="1800" b="0" i="0" u="none" strike="noStrike" baseline="0" dirty="0">
                <a:solidFill>
                  <a:srgbClr val="228B22"/>
                </a:solidFill>
                <a:latin typeface="Courier New" panose="02070309020205020404" pitchFamily="49" charset="0"/>
              </a:rPr>
              <a:t>输出“</a:t>
            </a:r>
            <a:r>
              <a:rPr lang="en-US" altLang="zh-CN" sz="1800" b="0" i="0" u="none" strike="noStrike" baseline="0" dirty="0">
                <a:solidFill>
                  <a:srgbClr val="228B22"/>
                </a:solidFill>
                <a:latin typeface="Courier New" panose="02070309020205020404" pitchFamily="49" charset="0"/>
              </a:rPr>
              <a:t>y”</a:t>
            </a:r>
            <a:r>
              <a:rPr lang="zh-CN" altLang="en-US" sz="1800" b="0" i="0" u="none" strike="noStrike" baseline="0" dirty="0">
                <a:solidFill>
                  <a:srgbClr val="228B22"/>
                </a:solidFill>
                <a:latin typeface="Courier New" panose="02070309020205020404" pitchFamily="49" charset="0"/>
              </a:rPr>
              <a:t>是</a:t>
            </a:r>
            <a:r>
              <a:rPr lang="en-US" altLang="zh-CN" sz="1800" b="0" i="0" u="none" strike="noStrike" baseline="0" dirty="0">
                <a:solidFill>
                  <a:srgbClr val="228B22"/>
                </a:solidFill>
                <a:latin typeface="Courier New" panose="02070309020205020404" pitchFamily="49" charset="0"/>
              </a:rPr>
              <a:t>0</a:t>
            </a:r>
            <a:r>
              <a:rPr lang="zh-CN" altLang="en-US" sz="1800" b="0" i="0" u="none" strike="noStrike" baseline="0" dirty="0">
                <a:solidFill>
                  <a:srgbClr val="228B22"/>
                </a:solidFill>
                <a:latin typeface="Courier New" panose="02070309020205020404" pitchFamily="49" charset="0"/>
              </a:rPr>
              <a:t>到</a:t>
            </a:r>
            <a:r>
              <a:rPr lang="en-US" altLang="zh-CN" sz="1800" b="0" i="0" u="none" strike="noStrike" baseline="0" dirty="0">
                <a:solidFill>
                  <a:srgbClr val="228B22"/>
                </a:solidFill>
                <a:latin typeface="Courier New" panose="02070309020205020404" pitchFamily="49" charset="0"/>
              </a:rPr>
              <a:t>n</a:t>
            </a:r>
            <a:r>
              <a:rPr lang="zh-CN" altLang="en-US" sz="1800" b="0" i="0" u="none" strike="noStrike" baseline="0" dirty="0">
                <a:solidFill>
                  <a:srgbClr val="228B22"/>
                </a:solidFill>
                <a:latin typeface="Courier New" panose="02070309020205020404" pitchFamily="49" charset="0"/>
              </a:rPr>
              <a:t>之间的十进制数，对应于</a:t>
            </a:r>
            <a:r>
              <a:rPr lang="en-US" altLang="zh-CN" sz="1800" b="0" i="0" u="none" strike="noStrike" baseline="0" dirty="0">
                <a:solidFill>
                  <a:srgbClr val="228B22"/>
                </a:solidFill>
                <a:latin typeface="Courier New" panose="02070309020205020404" pitchFamily="49" charset="0"/>
              </a:rPr>
              <a:t>GF</a:t>
            </a:r>
            <a:r>
              <a:rPr lang="zh-CN" altLang="en-US" sz="1800" b="0" i="0" u="none" strike="noStrike" baseline="0" dirty="0">
                <a:solidFill>
                  <a:srgbClr val="228B22"/>
                </a:solidFill>
                <a:latin typeface="Courier New" panose="02070309020205020404" pitchFamily="49" charset="0"/>
              </a:rPr>
              <a:t>（</a:t>
            </a:r>
            <a:r>
              <a:rPr lang="en-US" altLang="zh-CN" sz="1800" b="0" i="0" u="none" strike="noStrike" baseline="0" dirty="0">
                <a:solidFill>
                  <a:srgbClr val="228B22"/>
                </a:solidFill>
                <a:latin typeface="Courier New" panose="02070309020205020404" pitchFamily="49" charset="0"/>
              </a:rPr>
              <a:t>2^m</a:t>
            </a:r>
            <a:r>
              <a:rPr lang="zh-CN" altLang="en-US" sz="1800" b="0" i="0" u="none" strike="noStrike" baseline="0" dirty="0">
                <a:solidFill>
                  <a:srgbClr val="228B22"/>
                </a:solidFill>
                <a:latin typeface="Courier New" panose="02070309020205020404" pitchFamily="49" charset="0"/>
              </a:rPr>
              <a:t>）</a:t>
            </a:r>
            <a:r>
              <a:rPr lang="zh-CN" altLang="en-US" dirty="0">
                <a:solidFill>
                  <a:srgbClr val="228B22"/>
                </a:solidFill>
                <a:latin typeface="Courier New" panose="02070309020205020404" pitchFamily="49" charset="0"/>
              </a:rPr>
              <a:t>中</a:t>
            </a:r>
            <a:r>
              <a:rPr lang="zh-CN" altLang="en-US" sz="1800" b="0" i="0" u="none" strike="noStrike" baseline="0" dirty="0">
                <a:solidFill>
                  <a:srgbClr val="228B22"/>
                </a:solidFill>
                <a:latin typeface="Courier New" panose="02070309020205020404" pitchFamily="49" charset="0"/>
              </a:rPr>
              <a:t>的数</a:t>
            </a:r>
            <a:endParaRPr lang="zh-CN" altLang="en-US" sz="1800" b="0" i="0" u="none" strike="noStrike" baseline="0" dirty="0">
              <a:solidFill>
                <a:srgbClr val="228B22"/>
              </a:solidFill>
              <a:latin typeface="Courier New" panose="02070309020205020404" pitchFamily="49" charset="0"/>
            </a:endParaRPr>
          </a:p>
          <a:p>
            <a:r>
              <a:rPr lang="en-US" altLang="zh-CN" sz="1800" b="1" i="0" u="none" strike="noStrike" baseline="0" dirty="0">
                <a:solidFill>
                  <a:srgbClr val="0000FF"/>
                </a:solidFill>
                <a:latin typeface="Courier New" panose="02070309020205020404" pitchFamily="49" charset="0"/>
              </a:rPr>
              <a:t>function</a:t>
            </a:r>
            <a:r>
              <a:rPr lang="en-US" altLang="zh-CN" sz="1800" b="1" i="0" u="none" strike="noStrike" baseline="0" dirty="0">
                <a:solidFill>
                  <a:srgbClr val="000000"/>
                </a:solidFill>
                <a:latin typeface="Courier New" panose="02070309020205020404" pitchFamily="49" charset="0"/>
              </a:rPr>
              <a:t> y=rs_mul(a,b,m,alpha_to,index_of)</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FF"/>
                </a:solidFill>
                <a:latin typeface="Courier New" panose="02070309020205020404" pitchFamily="49" charset="0"/>
              </a:rPr>
              <a:t>if</a:t>
            </a:r>
            <a:r>
              <a:rPr lang="en-US" altLang="zh-CN" sz="1800" b="1" i="0" u="none" strike="noStrike" baseline="0" dirty="0">
                <a:solidFill>
                  <a:srgbClr val="000000"/>
                </a:solidFill>
                <a:latin typeface="Courier New" panose="02070309020205020404" pitchFamily="49" charset="0"/>
              </a:rPr>
              <a:t> a*b==0</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y=0;</a:t>
            </a:r>
            <a:endParaRPr lang="en-US" altLang="zh-CN" sz="1800" b="1" i="0" u="none" strike="noStrike" baseline="0" dirty="0">
              <a:solidFill>
                <a:srgbClr val="000000"/>
              </a:solidFill>
              <a:latin typeface="Courier New" panose="02070309020205020404" pitchFamily="49" charset="0"/>
            </a:endParaRPr>
          </a:p>
          <a:p>
            <a:r>
              <a:rPr lang="en-US" altLang="zh-CN" sz="1800" b="0" i="0" u="none" strike="noStrike" baseline="0" dirty="0">
                <a:solidFill>
                  <a:srgbClr val="228B22"/>
                </a:solidFill>
                <a:latin typeface="Courier New" panose="02070309020205020404" pitchFamily="49" charset="0"/>
              </a:rPr>
              <a:t>%</a:t>
            </a:r>
            <a:r>
              <a:rPr lang="zh-CN" altLang="en-US" sz="1800" b="0" i="0" u="none" strike="noStrike" baseline="0" dirty="0">
                <a:solidFill>
                  <a:srgbClr val="228B22"/>
                </a:solidFill>
                <a:latin typeface="Courier New" panose="02070309020205020404" pitchFamily="49" charset="0"/>
              </a:rPr>
              <a:t>通过查表，将十进制数表示为本原元的幂，使乘法变为本原元幂的加法，再查表，得到十进制的乘法结果</a:t>
            </a:r>
            <a:endParaRPr lang="zh-CN" altLang="en-US" sz="1800" b="0" i="0" u="none" strike="noStrike" baseline="0" dirty="0">
              <a:solidFill>
                <a:srgbClr val="228B22"/>
              </a:solidFill>
              <a:latin typeface="Courier New" panose="02070309020205020404" pitchFamily="49" charset="0"/>
            </a:endParaRPr>
          </a:p>
          <a:p>
            <a:r>
              <a:rPr lang="en-US" altLang="zh-CN" sz="1800" b="1" i="0" u="none" strike="noStrike" baseline="0" dirty="0">
                <a:solidFill>
                  <a:srgbClr val="0000FF"/>
                </a:solidFill>
                <a:latin typeface="Courier New" panose="02070309020205020404" pitchFamily="49" charset="0"/>
              </a:rPr>
              <a:t>else</a:t>
            </a:r>
            <a:r>
              <a:rPr lang="en-US" altLang="zh-CN" sz="1800" b="1" i="0" u="none" strike="noStrike" baseline="0" dirty="0">
                <a:solidFill>
                  <a:srgbClr val="000000"/>
                </a:solidFill>
                <a:latin typeface="Courier New" panose="02070309020205020404" pitchFamily="49" charset="0"/>
              </a:rPr>
              <a:t> </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a1=index_of(a);</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b1=index_of(b);</a:t>
            </a:r>
            <a:endParaRPr lang="en-US" altLang="zh-CN" sz="1800" b="1" i="0" u="none" strike="noStrike" baseline="0" dirty="0">
              <a:solidFill>
                <a:srgbClr val="000000"/>
              </a:solidFill>
              <a:latin typeface="Courier New" panose="02070309020205020404" pitchFamily="49" charset="0"/>
            </a:endParaRPr>
          </a:p>
          <a:p>
            <a:r>
              <a:rPr lang="da-DK" altLang="zh-CN" sz="1800" b="1" i="0" u="none" strike="noStrike" baseline="0" dirty="0">
                <a:solidFill>
                  <a:srgbClr val="000000"/>
                </a:solidFill>
                <a:latin typeface="Courier New" panose="02070309020205020404" pitchFamily="49" charset="0"/>
              </a:rPr>
              <a:t>     c=mod((a1+b1),(2^m-1));</a:t>
            </a:r>
            <a:endParaRPr lang="da-DK" altLang="zh-CN" sz="1800" b="1" i="0" u="none" strike="noStrike" baseline="0" dirty="0">
              <a:solidFill>
                <a:srgbClr val="000000"/>
              </a:solidFill>
              <a:latin typeface="Courier New" panose="02070309020205020404" pitchFamily="49" charset="0"/>
            </a:endParaRPr>
          </a:p>
          <a:p>
            <a:r>
              <a:rPr lang="es-ES" altLang="zh-CN" sz="1800" b="1" i="0" u="none" strike="noStrike" baseline="0" dirty="0">
                <a:solidFill>
                  <a:srgbClr val="000000"/>
                </a:solidFill>
                <a:latin typeface="Courier New" panose="02070309020205020404" pitchFamily="49" charset="0"/>
              </a:rPr>
              <a:t>     y=alpha_to(c+1);</a:t>
            </a:r>
            <a:endParaRPr lang="es-E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FF"/>
                </a:solidFill>
                <a:latin typeface="Courier New" panose="02070309020205020404" pitchFamily="49" charset="0"/>
              </a:rPr>
              <a:t>end</a:t>
            </a:r>
            <a:endParaRPr lang="en-US" altLang="zh-CN" sz="1800" b="1" i="0" u="none" strike="noStrike" baseline="0" dirty="0">
              <a:solidFill>
                <a:srgbClr val="0000FF"/>
              </a:solidFill>
              <a:latin typeface="Courier New" panose="02070309020205020404" pitchFamily="49" charset="0"/>
            </a:endParaRPr>
          </a:p>
        </p:txBody>
      </p:sp>
      <mc:AlternateContent xmlns:mc="http://schemas.openxmlformats.org/markup-compatibility/2006">
        <mc:Choice xmlns:a14="http://schemas.microsoft.com/office/drawing/2010/main" Requires="a14">
          <p:sp>
            <p:nvSpPr>
              <p:cNvPr id="12" name="文本框 11"/>
              <p:cNvSpPr txBox="1"/>
              <p:nvPr/>
            </p:nvSpPr>
            <p:spPr>
              <a:xfrm>
                <a:off x="228714" y="1247763"/>
                <a:ext cx="8018145" cy="400110"/>
              </a:xfrm>
              <a:prstGeom prst="rect">
                <a:avLst/>
              </a:prstGeom>
              <a:noFill/>
            </p:spPr>
            <p:txBody>
              <a:bodyPr wrap="square" rtlCol="0" anchor="t">
                <a:spAutoFit/>
              </a:bodyPr>
              <a:lstStyle/>
              <a:p>
                <a:r>
                  <a:rPr lang="zh-CN" altLang="en-US" sz="2000" dirty="0">
                    <a:latin typeface="Times New Roman" panose="02020603050405020304" pitchFamily="18" charset="0"/>
                    <a:ea typeface="黑体" panose="02010609060101010101" pitchFamily="49" charset="-122"/>
                    <a:sym typeface="+mn-ea"/>
                  </a:rPr>
                  <a:t>首先确定</a:t>
                </a:r>
                <a:r>
                  <a:rPr lang="en-US" altLang="zh-CN" sz="2000" dirty="0">
                    <a:latin typeface="Times New Roman" panose="02020603050405020304" pitchFamily="18" charset="0"/>
                    <a:ea typeface="黑体" panose="02010609060101010101" pitchFamily="49" charset="-122"/>
                    <a:sym typeface="+mn-ea"/>
                  </a:rPr>
                  <a:t>GF</a:t>
                </a:r>
                <a:r>
                  <a:rPr lang="zh-CN" altLang="en-US" sz="2000" dirty="0">
                    <a:latin typeface="Times New Roman" panose="02020603050405020304" pitchFamily="18" charset="0"/>
                    <a:ea typeface="黑体" panose="02010609060101010101" pitchFamily="49" charset="-122"/>
                    <a:sym typeface="+mn-ea"/>
                  </a:rPr>
                  <a:t>（</a:t>
                </a:r>
                <a14:m>
                  <m:oMath xmlns:m="http://schemas.openxmlformats.org/officeDocument/2006/math">
                    <m:sSup>
                      <m:sSupPr>
                        <m:ctrlPr>
                          <a:rPr lang="zh-CN" altLang="en-US" sz="2000" i="1" smtClean="0">
                            <a:solidFill>
                              <a:srgbClr val="836967"/>
                            </a:solidFill>
                            <a:latin typeface="Cambria Math" panose="02040503050406030204" pitchFamily="18" charset="0"/>
                            <a:sym typeface="+mn-ea"/>
                          </a:rPr>
                        </m:ctrlPr>
                      </m:sSupPr>
                      <m:e>
                        <m:r>
                          <a:rPr lang="zh-CN" altLang="en-US" sz="2000" i="1" smtClean="0">
                            <a:latin typeface="Cambria Math" panose="02040503050406030204" pitchFamily="18" charset="0"/>
                            <a:sym typeface="+mn-ea"/>
                          </a:rPr>
                          <m:t>2</m:t>
                        </m:r>
                      </m:e>
                      <m:sup>
                        <m:r>
                          <a:rPr lang="zh-CN" altLang="en-US" sz="2000" i="1" smtClean="0">
                            <a:latin typeface="Cambria Math" panose="02040503050406030204" pitchFamily="18" charset="0"/>
                            <a:sym typeface="+mn-ea"/>
                          </a:rPr>
                          <m:t>𝑚</m:t>
                        </m:r>
                      </m:sup>
                    </m:sSup>
                  </m:oMath>
                </a14:m>
                <a:r>
                  <a:rPr lang="zh-CN" altLang="en-US" sz="2000" dirty="0">
                    <a:latin typeface="Times New Roman" panose="02020603050405020304" pitchFamily="18" charset="0"/>
                    <a:ea typeface="黑体" panose="02010609060101010101" pitchFamily="49" charset="-122"/>
                    <a:sym typeface="+mn-ea"/>
                  </a:rPr>
                  <a:t>）上的基本运算</a:t>
                </a:r>
                <a:r>
                  <a:rPr lang="en-US" sz="2000" dirty="0">
                    <a:uFillTx/>
                    <a:latin typeface="Times New Roman" panose="02020603050405020304" pitchFamily="18" charset="0"/>
                    <a:ea typeface="黑体" panose="02010609060101010101" pitchFamily="49" charset="-122"/>
                    <a:sym typeface="+mn-ea"/>
                  </a:rPr>
                  <a:t>                                  </a:t>
                </a:r>
                <a:endParaRPr sz="2000" dirty="0">
                  <a:uFillTx/>
                  <a:latin typeface="Times New Roman" panose="02020603050405020304" pitchFamily="18" charset="0"/>
                  <a:ea typeface="黑体" panose="02010609060101010101" pitchFamily="49" charset="-122"/>
                  <a:sym typeface="+mn-ea"/>
                </a:endParaRPr>
              </a:p>
            </p:txBody>
          </p:sp>
        </mc:Choice>
        <mc:Fallback>
          <p:sp>
            <p:nvSpPr>
              <p:cNvPr id="12" name="文本框 11"/>
              <p:cNvSpPr txBox="1">
                <a:spLocks noRot="1" noChangeAspect="1" noMove="1" noResize="1" noEditPoints="1" noAdjustHandles="1" noChangeArrowheads="1" noChangeShapeType="1" noTextEdit="1"/>
              </p:cNvSpPr>
              <p:nvPr/>
            </p:nvSpPr>
            <p:spPr>
              <a:xfrm>
                <a:off x="228714" y="1247763"/>
                <a:ext cx="8018145" cy="400110"/>
              </a:xfrm>
              <a:prstGeom prst="rect">
                <a:avLst/>
              </a:prstGeom>
              <a:blipFill rotWithShape="1">
                <a:blip r:embed="rId1"/>
                <a:stretch>
                  <a:fillRect l="-1" t="-156" r="1" b="12"/>
                </a:stretch>
              </a:blipFill>
            </p:spPr>
            <p:txBody>
              <a:bodyPr/>
              <a:lstStyle/>
              <a:p>
                <a:r>
                  <a:rPr lang="zh-CN" altLang="en-US">
                    <a:noFill/>
                  </a:rPr>
                  <a:t> </a:t>
                </a:r>
              </a:p>
            </p:txBody>
          </p:sp>
        </mc:Fallback>
      </mc:AlternateContent>
      <p:sp>
        <p:nvSpPr>
          <p:cNvPr id="3" name="矩形 2"/>
          <p:cNvSpPr/>
          <p:nvPr/>
        </p:nvSpPr>
        <p:spPr>
          <a:xfrm>
            <a:off x="0" y="2438426"/>
            <a:ext cx="2176158" cy="5333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rs_mul</a:t>
            </a:r>
            <a:r>
              <a:rPr lang="zh-CN" altLang="en-US" sz="2000" dirty="0">
                <a:solidFill>
                  <a:schemeClr val="tx1"/>
                </a:solidFill>
              </a:rPr>
              <a:t>函数：</a:t>
            </a:r>
            <a:endParaRPr lang="zh-CN" altLang="en-US" sz="2000" dirty="0">
              <a:solidFill>
                <a:schemeClr val="tx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en-US" altLang="zh-CN" sz="2400" dirty="0">
                <a:sym typeface="+mn-ea"/>
              </a:rPr>
              <a:t>R-S</a:t>
            </a:r>
            <a:r>
              <a:rPr lang="zh-CN" altLang="en-US" sz="2400" dirty="0">
                <a:sym typeface="+mn-ea"/>
              </a:rPr>
              <a:t>编译码在</a:t>
            </a:r>
            <a:r>
              <a:rPr lang="en-US" altLang="zh-CN" sz="2400" dirty="0">
                <a:sym typeface="+mn-ea"/>
              </a:rPr>
              <a:t>Matlab</a:t>
            </a:r>
            <a:r>
              <a:rPr lang="zh-CN" altLang="en-US" sz="2400" dirty="0">
                <a:sym typeface="+mn-ea"/>
              </a:rPr>
              <a:t>中的实现</a:t>
            </a:r>
            <a:endParaRPr lang="zh-CN" altLang="en-US" sz="2400" dirty="0">
              <a:sym typeface="+mn-ea"/>
            </a:endParaRPr>
          </a:p>
        </p:txBody>
      </p:sp>
      <p:sp>
        <p:nvSpPr>
          <p:cNvPr id="10" name="文本框 9"/>
          <p:cNvSpPr txBox="1"/>
          <p:nvPr/>
        </p:nvSpPr>
        <p:spPr>
          <a:xfrm>
            <a:off x="575318" y="2895614"/>
            <a:ext cx="8018145" cy="3416320"/>
          </a:xfrm>
          <a:prstGeom prst="rect">
            <a:avLst/>
          </a:prstGeom>
          <a:noFill/>
        </p:spPr>
        <p:txBody>
          <a:bodyPr wrap="square" rtlCol="0" anchor="t">
            <a:spAutoFit/>
          </a:bodyPr>
          <a:lstStyle/>
          <a:p>
            <a:r>
              <a:rPr lang="en-US" altLang="zh-CN" sz="1800" b="0" i="0" u="none" strike="noStrike" baseline="0" dirty="0">
                <a:solidFill>
                  <a:srgbClr val="228B22"/>
                </a:solidFill>
                <a:latin typeface="Courier New" panose="02070309020205020404" pitchFamily="49" charset="0"/>
              </a:rPr>
              <a:t>%</a:t>
            </a:r>
            <a:r>
              <a:rPr lang="zh-CN" altLang="en-US" sz="1800" b="0" i="0" u="none" strike="noStrike" baseline="0" dirty="0">
                <a:solidFill>
                  <a:srgbClr val="228B22"/>
                </a:solidFill>
                <a:latin typeface="Courier New" panose="02070309020205020404" pitchFamily="49" charset="0"/>
              </a:rPr>
              <a:t>计算变量为“</a:t>
            </a:r>
            <a:r>
              <a:rPr lang="en-US" altLang="zh-CN" sz="1800" b="0" i="0" u="none" strike="noStrike" baseline="0" dirty="0">
                <a:solidFill>
                  <a:srgbClr val="228B22"/>
                </a:solidFill>
                <a:latin typeface="Courier New" panose="02070309020205020404" pitchFamily="49" charset="0"/>
              </a:rPr>
              <a:t>x”</a:t>
            </a:r>
            <a:r>
              <a:rPr lang="zh-CN" altLang="en-US" sz="1800" b="0" i="0" u="none" strike="noStrike" baseline="0" dirty="0">
                <a:solidFill>
                  <a:srgbClr val="228B22"/>
                </a:solidFill>
                <a:latin typeface="Courier New" panose="02070309020205020404" pitchFamily="49" charset="0"/>
              </a:rPr>
              <a:t>的多项式值的函数</a:t>
            </a:r>
            <a:endParaRPr lang="zh-CN" altLang="en-US" sz="1800" b="0" i="0" u="none" strike="noStrike" baseline="0" dirty="0">
              <a:solidFill>
                <a:srgbClr val="228B22"/>
              </a:solidFill>
              <a:latin typeface="Courier New" panose="02070309020205020404" pitchFamily="49" charset="0"/>
            </a:endParaRPr>
          </a:p>
          <a:p>
            <a:r>
              <a:rPr lang="en-US" altLang="zh-CN" sz="1800" b="0" i="0" u="none" strike="noStrike" baseline="0" dirty="0">
                <a:solidFill>
                  <a:srgbClr val="228B22"/>
                </a:solidFill>
                <a:latin typeface="Courier New" panose="02070309020205020404" pitchFamily="49" charset="0"/>
              </a:rPr>
              <a:t>%‘t’</a:t>
            </a:r>
            <a:r>
              <a:rPr lang="zh-CN" altLang="en-US" sz="1800" b="0" i="0" u="none" strike="noStrike" baseline="0" dirty="0">
                <a:solidFill>
                  <a:srgbClr val="228B22"/>
                </a:solidFill>
                <a:latin typeface="Courier New" panose="02070309020205020404" pitchFamily="49" charset="0"/>
              </a:rPr>
              <a:t>是多项式的向量</a:t>
            </a:r>
            <a:endParaRPr lang="zh-CN" altLang="en-US" sz="1800" b="0" i="0" u="none" strike="noStrike" baseline="0" dirty="0">
              <a:solidFill>
                <a:srgbClr val="228B22"/>
              </a:solidFill>
              <a:latin typeface="Courier New" panose="02070309020205020404" pitchFamily="49" charset="0"/>
            </a:endParaRPr>
          </a:p>
          <a:p>
            <a:r>
              <a:rPr lang="en-US" altLang="zh-CN" sz="1800" b="0" i="0" u="none" strike="noStrike" baseline="0" dirty="0">
                <a:solidFill>
                  <a:srgbClr val="228B22"/>
                </a:solidFill>
                <a:latin typeface="Courier New" panose="02070309020205020404" pitchFamily="49" charset="0"/>
              </a:rPr>
              <a:t>%</a:t>
            </a:r>
            <a:r>
              <a:rPr lang="zh-CN" altLang="en-US" sz="1800" b="0" i="0" u="none" strike="noStrike" baseline="0" dirty="0">
                <a:solidFill>
                  <a:srgbClr val="228B22"/>
                </a:solidFill>
                <a:latin typeface="Courier New" panose="02070309020205020404" pitchFamily="49" charset="0"/>
              </a:rPr>
              <a:t>全部在</a:t>
            </a:r>
            <a:r>
              <a:rPr lang="en-US" altLang="zh-CN" sz="1800" b="0" i="0" u="none" strike="noStrike" baseline="0" dirty="0">
                <a:solidFill>
                  <a:srgbClr val="228B22"/>
                </a:solidFill>
                <a:latin typeface="Courier New" panose="02070309020205020404" pitchFamily="49" charset="0"/>
              </a:rPr>
              <a:t>GF</a:t>
            </a:r>
            <a:r>
              <a:rPr lang="zh-CN" altLang="en-US" sz="1800" b="0" i="0" u="none" strike="noStrike" baseline="0" dirty="0">
                <a:solidFill>
                  <a:srgbClr val="228B22"/>
                </a:solidFill>
                <a:latin typeface="Courier New" panose="02070309020205020404" pitchFamily="49" charset="0"/>
              </a:rPr>
              <a:t>（</a:t>
            </a:r>
            <a:r>
              <a:rPr lang="en-US" altLang="zh-CN" sz="1800" b="0" i="0" u="none" strike="noStrike" baseline="0" dirty="0">
                <a:solidFill>
                  <a:srgbClr val="228B22"/>
                </a:solidFill>
                <a:latin typeface="Courier New" panose="02070309020205020404" pitchFamily="49" charset="0"/>
              </a:rPr>
              <a:t>2^m</a:t>
            </a:r>
            <a:r>
              <a:rPr lang="zh-CN" altLang="en-US" sz="1800" b="0" i="0" u="none" strike="noStrike" baseline="0" dirty="0">
                <a:solidFill>
                  <a:srgbClr val="228B22"/>
                </a:solidFill>
                <a:latin typeface="Courier New" panose="02070309020205020404" pitchFamily="49" charset="0"/>
              </a:rPr>
              <a:t>）中完成</a:t>
            </a:r>
            <a:endParaRPr lang="zh-CN" altLang="en-US" sz="1800" b="0" i="0" u="none" strike="noStrike" baseline="0" dirty="0">
              <a:solidFill>
                <a:srgbClr val="228B22"/>
              </a:solidFill>
              <a:latin typeface="Courier New" panose="02070309020205020404" pitchFamily="49" charset="0"/>
            </a:endParaRPr>
          </a:p>
          <a:p>
            <a:r>
              <a:rPr lang="en-US" altLang="zh-CN" sz="1800" b="1" i="0" u="none" strike="noStrike" baseline="0" dirty="0">
                <a:solidFill>
                  <a:srgbClr val="0000FF"/>
                </a:solidFill>
                <a:latin typeface="Courier New" panose="02070309020205020404" pitchFamily="49" charset="0"/>
              </a:rPr>
              <a:t>function</a:t>
            </a:r>
            <a:r>
              <a:rPr lang="en-US" altLang="zh-CN" sz="1800" b="1" i="0" u="none" strike="noStrike" baseline="0" dirty="0">
                <a:solidFill>
                  <a:srgbClr val="000000"/>
                </a:solidFill>
                <a:latin typeface="Courier New" panose="02070309020205020404" pitchFamily="49" charset="0"/>
              </a:rPr>
              <a:t> y=rs_poly(f,x,m,alpha_to,index_of) </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xx=index_of(x);</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L=length(f)-1;</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y1=f(1);</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FF"/>
                </a:solidFill>
                <a:latin typeface="Courier New" panose="02070309020205020404" pitchFamily="49" charset="0"/>
              </a:rPr>
              <a:t>for</a:t>
            </a:r>
            <a:r>
              <a:rPr lang="en-US" altLang="zh-CN" sz="1800" b="1" i="0" u="none" strike="noStrike" baseline="0" dirty="0">
                <a:solidFill>
                  <a:srgbClr val="000000"/>
                </a:solidFill>
                <a:latin typeface="Courier New" panose="02070309020205020404" pitchFamily="49" charset="0"/>
              </a:rPr>
              <a:t> i=1:L</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y1=rs_add(y1,rs_mul(f(i+1),alpha_to(mod(i*xx,(2^m-1))+1),m,alpha_to,index_of),m);</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FF"/>
                </a:solidFill>
                <a:latin typeface="Courier New" panose="02070309020205020404" pitchFamily="49" charset="0"/>
              </a:rPr>
              <a:t>end</a:t>
            </a:r>
            <a:endParaRPr lang="en-US" altLang="zh-CN" sz="1800" b="1" i="0" u="none" strike="noStrike" baseline="0" dirty="0">
              <a:solidFill>
                <a:srgbClr val="0000FF"/>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y=y1;</a:t>
            </a:r>
            <a:endParaRPr lang="en-US" altLang="zh-CN" sz="1800" b="1" i="0" u="none" strike="noStrike" baseline="0" dirty="0">
              <a:solidFill>
                <a:srgbClr val="000000"/>
              </a:solidFill>
              <a:latin typeface="Courier New" panose="02070309020205020404" pitchFamily="49" charset="0"/>
            </a:endParaRPr>
          </a:p>
        </p:txBody>
      </p:sp>
      <mc:AlternateContent xmlns:mc="http://schemas.openxmlformats.org/markup-compatibility/2006">
        <mc:Choice xmlns:a14="http://schemas.microsoft.com/office/drawing/2010/main" Requires="a14">
          <p:sp>
            <p:nvSpPr>
              <p:cNvPr id="12" name="文本框 11"/>
              <p:cNvSpPr txBox="1"/>
              <p:nvPr/>
            </p:nvSpPr>
            <p:spPr>
              <a:xfrm>
                <a:off x="228714" y="1247763"/>
                <a:ext cx="8018145" cy="400110"/>
              </a:xfrm>
              <a:prstGeom prst="rect">
                <a:avLst/>
              </a:prstGeom>
              <a:noFill/>
            </p:spPr>
            <p:txBody>
              <a:bodyPr wrap="square" rtlCol="0" anchor="t">
                <a:spAutoFit/>
              </a:bodyPr>
              <a:lstStyle/>
              <a:p>
                <a:r>
                  <a:rPr lang="zh-CN" altLang="en-US" sz="2000" dirty="0">
                    <a:latin typeface="Times New Roman" panose="02020603050405020304" pitchFamily="18" charset="0"/>
                    <a:ea typeface="黑体" panose="02010609060101010101" pitchFamily="49" charset="-122"/>
                    <a:sym typeface="+mn-ea"/>
                  </a:rPr>
                  <a:t>首先确定</a:t>
                </a:r>
                <a:r>
                  <a:rPr lang="en-US" altLang="zh-CN" sz="2000" dirty="0">
                    <a:latin typeface="Times New Roman" panose="02020603050405020304" pitchFamily="18" charset="0"/>
                    <a:ea typeface="黑体" panose="02010609060101010101" pitchFamily="49" charset="-122"/>
                    <a:sym typeface="+mn-ea"/>
                  </a:rPr>
                  <a:t>GF</a:t>
                </a:r>
                <a:r>
                  <a:rPr lang="zh-CN" altLang="en-US" sz="2000" dirty="0">
                    <a:latin typeface="Times New Roman" panose="02020603050405020304" pitchFamily="18" charset="0"/>
                    <a:ea typeface="黑体" panose="02010609060101010101" pitchFamily="49" charset="-122"/>
                    <a:sym typeface="+mn-ea"/>
                  </a:rPr>
                  <a:t>（</a:t>
                </a:r>
                <a14:m>
                  <m:oMath xmlns:m="http://schemas.openxmlformats.org/officeDocument/2006/math">
                    <m:sSup>
                      <m:sSupPr>
                        <m:ctrlPr>
                          <a:rPr lang="zh-CN" altLang="en-US" sz="2000" i="1" smtClean="0">
                            <a:solidFill>
                              <a:srgbClr val="836967"/>
                            </a:solidFill>
                            <a:latin typeface="Cambria Math" panose="02040503050406030204" pitchFamily="18" charset="0"/>
                            <a:sym typeface="+mn-ea"/>
                          </a:rPr>
                        </m:ctrlPr>
                      </m:sSupPr>
                      <m:e>
                        <m:r>
                          <a:rPr lang="zh-CN" altLang="en-US" sz="2000" i="1" smtClean="0">
                            <a:latin typeface="Cambria Math" panose="02040503050406030204" pitchFamily="18" charset="0"/>
                            <a:sym typeface="+mn-ea"/>
                          </a:rPr>
                          <m:t>2</m:t>
                        </m:r>
                      </m:e>
                      <m:sup>
                        <m:r>
                          <a:rPr lang="zh-CN" altLang="en-US" sz="2000" i="1" smtClean="0">
                            <a:latin typeface="Cambria Math" panose="02040503050406030204" pitchFamily="18" charset="0"/>
                            <a:sym typeface="+mn-ea"/>
                          </a:rPr>
                          <m:t>𝑚</m:t>
                        </m:r>
                      </m:sup>
                    </m:sSup>
                  </m:oMath>
                </a14:m>
                <a:r>
                  <a:rPr lang="zh-CN" altLang="en-US" sz="2000" dirty="0">
                    <a:latin typeface="Times New Roman" panose="02020603050405020304" pitchFamily="18" charset="0"/>
                    <a:ea typeface="黑体" panose="02010609060101010101" pitchFamily="49" charset="-122"/>
                    <a:sym typeface="+mn-ea"/>
                  </a:rPr>
                  <a:t>）上的基本运算</a:t>
                </a:r>
                <a:r>
                  <a:rPr lang="en-US" sz="2000" dirty="0">
                    <a:uFillTx/>
                    <a:latin typeface="Times New Roman" panose="02020603050405020304" pitchFamily="18" charset="0"/>
                    <a:ea typeface="黑体" panose="02010609060101010101" pitchFamily="49" charset="-122"/>
                    <a:sym typeface="+mn-ea"/>
                  </a:rPr>
                  <a:t>                                  </a:t>
                </a:r>
                <a:endParaRPr sz="2000" dirty="0">
                  <a:uFillTx/>
                  <a:latin typeface="Times New Roman" panose="02020603050405020304" pitchFamily="18" charset="0"/>
                  <a:ea typeface="黑体" panose="02010609060101010101" pitchFamily="49" charset="-122"/>
                  <a:sym typeface="+mn-ea"/>
                </a:endParaRPr>
              </a:p>
            </p:txBody>
          </p:sp>
        </mc:Choice>
        <mc:Fallback>
          <p:sp>
            <p:nvSpPr>
              <p:cNvPr id="12" name="文本框 11"/>
              <p:cNvSpPr txBox="1">
                <a:spLocks noRot="1" noChangeAspect="1" noMove="1" noResize="1" noEditPoints="1" noAdjustHandles="1" noChangeArrowheads="1" noChangeShapeType="1" noTextEdit="1"/>
              </p:cNvSpPr>
              <p:nvPr/>
            </p:nvSpPr>
            <p:spPr>
              <a:xfrm>
                <a:off x="228714" y="1247763"/>
                <a:ext cx="8018145" cy="400110"/>
              </a:xfrm>
              <a:prstGeom prst="rect">
                <a:avLst/>
              </a:prstGeom>
              <a:blipFill rotWithShape="1">
                <a:blip r:embed="rId1"/>
                <a:stretch>
                  <a:fillRect l="-1" t="-156" r="1" b="12"/>
                </a:stretch>
              </a:blipFill>
            </p:spPr>
            <p:txBody>
              <a:bodyPr/>
              <a:lstStyle/>
              <a:p>
                <a:r>
                  <a:rPr lang="zh-CN" altLang="en-US">
                    <a:noFill/>
                  </a:rPr>
                  <a:t> </a:t>
                </a:r>
              </a:p>
            </p:txBody>
          </p:sp>
        </mc:Fallback>
      </mc:AlternateContent>
      <p:sp>
        <p:nvSpPr>
          <p:cNvPr id="3" name="矩形 2"/>
          <p:cNvSpPr/>
          <p:nvPr/>
        </p:nvSpPr>
        <p:spPr>
          <a:xfrm>
            <a:off x="0" y="2438426"/>
            <a:ext cx="2176158" cy="5333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rs_poly</a:t>
            </a:r>
            <a:r>
              <a:rPr lang="zh-CN" altLang="en-US" sz="2000" dirty="0">
                <a:solidFill>
                  <a:schemeClr val="tx1"/>
                </a:solidFill>
              </a:rPr>
              <a:t>函数：</a:t>
            </a:r>
            <a:endParaRPr lang="zh-CN" altLang="en-US" sz="2000" dirty="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en-US" altLang="zh-CN" sz="2400" dirty="0">
                <a:sym typeface="+mn-ea"/>
              </a:rPr>
              <a:t>R-S</a:t>
            </a:r>
            <a:r>
              <a:rPr lang="zh-CN" altLang="en-US" sz="2400" dirty="0">
                <a:sym typeface="+mn-ea"/>
              </a:rPr>
              <a:t>码的所属类别</a:t>
            </a:r>
            <a:endParaRPr lang="zh-CN" altLang="en-US" sz="2400" dirty="0">
              <a:sym typeface="+mn-ea"/>
            </a:endParaRPr>
          </a:p>
        </p:txBody>
      </p:sp>
      <p:sp>
        <p:nvSpPr>
          <p:cNvPr id="17" name="内容占位符 2"/>
          <p:cNvSpPr txBox="1"/>
          <p:nvPr/>
        </p:nvSpPr>
        <p:spPr>
          <a:xfrm>
            <a:off x="529907" y="1144545"/>
            <a:ext cx="7998460" cy="1705929"/>
          </a:xfrm>
          <a:prstGeom prst="rect">
            <a:avLst/>
          </a:prstGeom>
          <a:ln w="19050">
            <a:solidFill>
              <a:srgbClr val="92D05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8" name="文本框 17"/>
              <p:cNvSpPr txBox="1"/>
              <p:nvPr/>
            </p:nvSpPr>
            <p:spPr>
              <a:xfrm>
                <a:off x="615632" y="1219258"/>
                <a:ext cx="7912735" cy="1631216"/>
              </a:xfrm>
              <a:prstGeom prst="rect">
                <a:avLst/>
              </a:prstGeom>
              <a:noFill/>
            </p:spPr>
            <p:txBody>
              <a:bodyPr wrap="square" rtlCol="0" anchor="t">
                <a:spAutoFit/>
              </a:bodyPr>
              <a:lstStyle/>
              <a:p>
                <a:r>
                  <a:rPr lang="zh-CN" altLang="en-US" sz="2000" dirty="0">
                    <a:uFillTx/>
                    <a:latin typeface="Times New Roman" panose="02020603050405020304" pitchFamily="18" charset="0"/>
                    <a:ea typeface="黑体" panose="02010609060101010101" pitchFamily="49" charset="-122"/>
                    <a:sym typeface="+mn-ea"/>
                  </a:rPr>
                  <a:t>例如</a:t>
                </a:r>
                <a:r>
                  <a:rPr lang="en-US" altLang="zh-CN" sz="2000" i="1" dirty="0">
                    <a:uFillTx/>
                    <a:latin typeface="Times New Roman" panose="02020603050405020304" pitchFamily="18" charset="0"/>
                    <a:ea typeface="黑体" panose="02010609060101010101" pitchFamily="49" charset="-122"/>
                    <a:sym typeface="+mn-ea"/>
                  </a:rPr>
                  <a:t>GF</a:t>
                </a:r>
                <a:r>
                  <a:rPr lang="en-US" altLang="zh-CN" sz="2000" dirty="0">
                    <a:latin typeface="Times New Roman" panose="02020603050405020304" pitchFamily="18" charset="0"/>
                    <a:ea typeface="黑体" panose="02010609060101010101" pitchFamily="49" charset="-122"/>
                    <a:sym typeface="+mn-ea"/>
                  </a:rPr>
                  <a:t>(</a:t>
                </a:r>
                <a14:m>
                  <m:oMath xmlns:m="http://schemas.openxmlformats.org/officeDocument/2006/math">
                    <m:sSup>
                      <m:sSupPr>
                        <m:ctrlPr>
                          <a:rPr lang="en-US" altLang="zh-CN" sz="2000" i="1" smtClean="0">
                            <a:solidFill>
                              <a:srgbClr val="836967"/>
                            </a:solidFill>
                            <a:latin typeface="Cambria Math" panose="02040503050406030204" pitchFamily="18" charset="0"/>
                            <a:sym typeface="+mn-ea"/>
                          </a:rPr>
                        </m:ctrlPr>
                      </m:sSupPr>
                      <m:e>
                        <m:r>
                          <a:rPr lang="en-US" altLang="zh-CN" sz="2000">
                            <a:latin typeface="Cambria Math" panose="02040503050406030204" pitchFamily="18" charset="0"/>
                            <a:sym typeface="+mn-ea"/>
                          </a:rPr>
                          <m:t>2</m:t>
                        </m:r>
                      </m:e>
                      <m:sup>
                        <m:r>
                          <a:rPr lang="en-US" altLang="zh-CN" sz="2000" b="0" i="1" smtClean="0">
                            <a:latin typeface="Cambria Math" panose="02040503050406030204" pitchFamily="18" charset="0"/>
                            <a:sym typeface="+mn-ea"/>
                          </a:rPr>
                          <m:t>3</m:t>
                        </m:r>
                      </m:sup>
                    </m:sSup>
                  </m:oMath>
                </a14:m>
                <a:r>
                  <a:rPr lang="en-US" altLang="zh-CN" sz="2000" dirty="0">
                    <a:latin typeface="Times New Roman" panose="02020603050405020304" pitchFamily="18" charset="0"/>
                    <a:ea typeface="黑体" panose="02010609060101010101" pitchFamily="49" charset="-122"/>
                    <a:sym typeface="+mn-ea"/>
                  </a:rPr>
                  <a:t>)</a:t>
                </a:r>
                <a:r>
                  <a:rPr lang="zh-CN" altLang="en-US" sz="2000" dirty="0">
                    <a:latin typeface="Times New Roman" panose="02020603050405020304" pitchFamily="18" charset="0"/>
                    <a:ea typeface="黑体" panose="02010609060101010101" pitchFamily="49" charset="-122"/>
                    <a:sym typeface="+mn-ea"/>
                  </a:rPr>
                  <a:t>上可以纠正两个错误的</a:t>
                </a:r>
                <a:r>
                  <a:rPr lang="en-US" altLang="zh-CN" sz="2000" i="1" dirty="0">
                    <a:latin typeface="Times New Roman" panose="02020603050405020304" pitchFamily="18" charset="0"/>
                    <a:ea typeface="黑体" panose="02010609060101010101" pitchFamily="49" charset="-122"/>
                    <a:sym typeface="+mn-ea"/>
                  </a:rPr>
                  <a:t>RS</a:t>
                </a:r>
                <a:r>
                  <a:rPr lang="en-US" altLang="zh-CN" sz="2000" dirty="0">
                    <a:latin typeface="Times New Roman" panose="02020603050405020304" pitchFamily="18" charset="0"/>
                    <a:ea typeface="黑体" panose="02010609060101010101" pitchFamily="49" charset="-122"/>
                    <a:sym typeface="+mn-ea"/>
                  </a:rPr>
                  <a:t>(7,3)</a:t>
                </a:r>
                <a:r>
                  <a:rPr lang="zh-CN" altLang="en-US" sz="2000" dirty="0">
                    <a:latin typeface="Times New Roman" panose="02020603050405020304" pitchFamily="18" charset="0"/>
                    <a:ea typeface="黑体" panose="02010609060101010101" pitchFamily="49" charset="-122"/>
                    <a:sym typeface="+mn-ea"/>
                  </a:rPr>
                  <a:t>码，每个码元都是</a:t>
                </a:r>
                <a:r>
                  <a:rPr lang="en-US" altLang="zh-CN" sz="2000" i="1" dirty="0">
                    <a:latin typeface="Times New Roman" panose="02020603050405020304" pitchFamily="18" charset="0"/>
                    <a:ea typeface="黑体" panose="02010609060101010101" pitchFamily="49" charset="-122"/>
                    <a:sym typeface="+mn-ea"/>
                  </a:rPr>
                  <a:t>GF</a:t>
                </a:r>
                <a:r>
                  <a:rPr lang="en-US" altLang="zh-CN" sz="2000" dirty="0">
                    <a:latin typeface="Times New Roman" panose="02020603050405020304" pitchFamily="18" charset="0"/>
                    <a:ea typeface="黑体" panose="02010609060101010101" pitchFamily="49" charset="-122"/>
                    <a:sym typeface="+mn-ea"/>
                  </a:rPr>
                  <a:t>(</a:t>
                </a:r>
                <a14:m>
                  <m:oMath xmlns:m="http://schemas.openxmlformats.org/officeDocument/2006/math">
                    <m:sSup>
                      <m:sSupPr>
                        <m:ctrlPr>
                          <a:rPr lang="en-US" altLang="zh-CN" sz="2000" i="1">
                            <a:solidFill>
                              <a:srgbClr val="836967"/>
                            </a:solidFill>
                            <a:latin typeface="Cambria Math" panose="02040503050406030204" pitchFamily="18" charset="0"/>
                            <a:sym typeface="+mn-ea"/>
                          </a:rPr>
                        </m:ctrlPr>
                      </m:sSupPr>
                      <m:e>
                        <m:r>
                          <a:rPr lang="en-US" altLang="zh-CN" sz="2000">
                            <a:latin typeface="Cambria Math" panose="02040503050406030204" pitchFamily="18" charset="0"/>
                            <a:sym typeface="+mn-ea"/>
                          </a:rPr>
                          <m:t>2</m:t>
                        </m:r>
                      </m:e>
                      <m:sup>
                        <m:r>
                          <a:rPr lang="en-US" altLang="zh-CN" sz="2000" i="1">
                            <a:latin typeface="Cambria Math" panose="02040503050406030204" pitchFamily="18" charset="0"/>
                            <a:sym typeface="+mn-ea"/>
                          </a:rPr>
                          <m:t>3</m:t>
                        </m:r>
                      </m:sup>
                    </m:sSup>
                  </m:oMath>
                </a14:m>
                <a:r>
                  <a:rPr lang="en-US" altLang="zh-CN" sz="2000" dirty="0">
                    <a:latin typeface="Times New Roman" panose="02020603050405020304" pitchFamily="18" charset="0"/>
                    <a:ea typeface="黑体" panose="02010609060101010101" pitchFamily="49" charset="-122"/>
                    <a:sym typeface="+mn-ea"/>
                  </a:rPr>
                  <a:t>)</a:t>
                </a:r>
                <a:r>
                  <a:rPr lang="zh-CN" altLang="en-US" sz="2000" dirty="0">
                    <a:latin typeface="Times New Roman" panose="02020603050405020304" pitchFamily="18" charset="0"/>
                    <a:ea typeface="黑体" panose="02010609060101010101" pitchFamily="49" charset="-122"/>
                    <a:sym typeface="+mn-ea"/>
                  </a:rPr>
                  <a:t>上的元素，可以展开为</a:t>
                </a:r>
                <a:r>
                  <a:rPr lang="en-US" altLang="zh-CN" sz="2000" dirty="0">
                    <a:latin typeface="Times New Roman" panose="02020603050405020304" pitchFamily="18" charset="0"/>
                    <a:ea typeface="黑体" panose="02010609060101010101" pitchFamily="49" charset="-122"/>
                    <a:sym typeface="+mn-ea"/>
                  </a:rPr>
                  <a:t>3</a:t>
                </a:r>
                <a:r>
                  <a:rPr lang="en-US" altLang="zh-CN" sz="2000" i="1" dirty="0">
                    <a:latin typeface="Times New Roman" panose="02020603050405020304" pitchFamily="18" charset="0"/>
                    <a:ea typeface="黑体" panose="02010609060101010101" pitchFamily="49" charset="-122"/>
                    <a:sym typeface="+mn-ea"/>
                  </a:rPr>
                  <a:t>bit</a:t>
                </a:r>
                <a:r>
                  <a:rPr lang="zh-CN" altLang="en-US" sz="2000" dirty="0">
                    <a:latin typeface="Times New Roman" panose="02020603050405020304" pitchFamily="18" charset="0"/>
                    <a:ea typeface="黑体" panose="02010609060101010101" pitchFamily="49" charset="-122"/>
                    <a:sym typeface="+mn-ea"/>
                  </a:rPr>
                  <a:t>，等价于二元</a:t>
                </a:r>
                <a:r>
                  <a:rPr lang="en-US" altLang="zh-CN" sz="2000" dirty="0">
                    <a:latin typeface="Times New Roman" panose="02020603050405020304" pitchFamily="18" charset="0"/>
                    <a:ea typeface="黑体" panose="02010609060101010101" pitchFamily="49" charset="-122"/>
                    <a:sym typeface="+mn-ea"/>
                  </a:rPr>
                  <a:t>(21,6)</a:t>
                </a:r>
                <a:r>
                  <a:rPr lang="zh-CN" altLang="en-US" sz="2000" dirty="0">
                    <a:latin typeface="Times New Roman" panose="02020603050405020304" pitchFamily="18" charset="0"/>
                    <a:ea typeface="黑体" panose="02010609060101010101" pitchFamily="49" charset="-122"/>
                    <a:sym typeface="+mn-ea"/>
                  </a:rPr>
                  <a:t>码。例如</a:t>
                </a:r>
                <a:r>
                  <a:rPr lang="en-US" altLang="zh-CN" sz="2000" dirty="0">
                    <a:latin typeface="Times New Roman" panose="02020603050405020304" pitchFamily="18" charset="0"/>
                    <a:ea typeface="黑体" panose="02010609060101010101" pitchFamily="49" charset="-122"/>
                    <a:sym typeface="+mn-ea"/>
                  </a:rPr>
                  <a:t>RS</a:t>
                </a:r>
                <a:r>
                  <a:rPr lang="zh-CN" altLang="en-US" sz="2000" dirty="0">
                    <a:latin typeface="Times New Roman" panose="02020603050405020304" pitchFamily="18" charset="0"/>
                    <a:ea typeface="黑体" panose="02010609060101010101" pitchFamily="49" charset="-122"/>
                    <a:sym typeface="+mn-ea"/>
                  </a:rPr>
                  <a:t>码一个码字：</a:t>
                </a:r>
                <a:endParaRPr lang="en-US" altLang="zh-CN" sz="2000" dirty="0">
                  <a:latin typeface="Times New Roman" panose="02020603050405020304" pitchFamily="18" charset="0"/>
                  <a:ea typeface="黑体" panose="02010609060101010101" pitchFamily="49" charset="-122"/>
                  <a:sym typeface="+mn-ea"/>
                </a:endParaRPr>
              </a:p>
              <a:p>
                <a14:m>
                  <m:oMathPara xmlns:m="http://schemas.openxmlformats.org/officeDocument/2006/math">
                    <m:oMathParaPr>
                      <m:jc m:val="centerGroup"/>
                    </m:oMathParaPr>
                    <m:oMath xmlns:m="http://schemas.openxmlformats.org/officeDocument/2006/math">
                      <m:r>
                        <a:rPr lang="zh-CN" altLang="en-US" sz="2000" i="1" dirty="0">
                          <a:latin typeface="Cambria Math" panose="02040503050406030204" pitchFamily="18" charset="0"/>
                          <a:sym typeface="+mn-ea"/>
                        </a:rPr>
                        <m:t>𝑐</m:t>
                      </m:r>
                      <m:r>
                        <a:rPr lang="zh-CN" altLang="en-US" sz="2000" dirty="0">
                          <a:latin typeface="Cambria Math" panose="02040503050406030204" pitchFamily="18" charset="0"/>
                          <a:sym typeface="+mn-ea"/>
                        </a:rPr>
                        <m:t>=</m:t>
                      </m:r>
                      <m:r>
                        <a:rPr lang="en-US" altLang="zh-CN" sz="2000" i="1" dirty="0">
                          <a:latin typeface="Cambria Math" panose="02040503050406030204" pitchFamily="18" charset="0"/>
                          <a:sym typeface="+mn-ea"/>
                        </a:rPr>
                        <m:t>(</m:t>
                      </m:r>
                      <m:sSup>
                        <m:sSupPr>
                          <m:ctrlPr>
                            <a:rPr lang="en-US" altLang="zh-CN" sz="2000" i="1" dirty="0">
                              <a:solidFill>
                                <a:srgbClr val="836967"/>
                              </a:solidFill>
                              <a:latin typeface="Cambria Math" panose="02040503050406030204" pitchFamily="18" charset="0"/>
                              <a:sym typeface="+mn-ea"/>
                            </a:rPr>
                          </m:ctrlPr>
                        </m:sSupPr>
                        <m:e>
                          <m:r>
                            <a:rPr lang="zh-CN" altLang="en-US" sz="2000" i="1" dirty="0">
                              <a:latin typeface="Cambria Math" panose="02040503050406030204" pitchFamily="18" charset="0"/>
                              <a:sym typeface="+mn-ea"/>
                            </a:rPr>
                            <m:t>𝛼</m:t>
                          </m:r>
                        </m:e>
                        <m:sup>
                          <m:r>
                            <a:rPr lang="en-US" altLang="zh-CN" sz="2000" i="1" dirty="0">
                              <a:latin typeface="Cambria Math" panose="02040503050406030204" pitchFamily="18" charset="0"/>
                              <a:sym typeface="+mn-ea"/>
                            </a:rPr>
                            <m:t>3</m:t>
                          </m:r>
                        </m:sup>
                      </m:sSup>
                      <m:r>
                        <a:rPr lang="en-US" altLang="zh-CN" sz="2000" i="1" dirty="0">
                          <a:latin typeface="Cambria Math" panose="02040503050406030204" pitchFamily="18" charset="0"/>
                          <a:sym typeface="+mn-ea"/>
                        </a:rPr>
                        <m:t>,</m:t>
                      </m:r>
                      <m:sSup>
                        <m:sSupPr>
                          <m:ctrlPr>
                            <a:rPr lang="en-US" altLang="zh-CN" sz="2000" i="1" dirty="0">
                              <a:solidFill>
                                <a:srgbClr val="836967"/>
                              </a:solidFill>
                              <a:latin typeface="Cambria Math" panose="02040503050406030204" pitchFamily="18" charset="0"/>
                              <a:sym typeface="+mn-ea"/>
                            </a:rPr>
                          </m:ctrlPr>
                        </m:sSupPr>
                        <m:e>
                          <m:r>
                            <a:rPr lang="zh-CN" altLang="en-US" sz="2000" i="1" dirty="0">
                              <a:latin typeface="Cambria Math" panose="02040503050406030204" pitchFamily="18" charset="0"/>
                              <a:sym typeface="+mn-ea"/>
                            </a:rPr>
                            <m:t>𝛼</m:t>
                          </m:r>
                        </m:e>
                        <m:sup>
                          <m:r>
                            <a:rPr lang="en-US" altLang="zh-CN" sz="2000" i="1" dirty="0">
                              <a:latin typeface="Cambria Math" panose="02040503050406030204" pitchFamily="18" charset="0"/>
                              <a:sym typeface="+mn-ea"/>
                            </a:rPr>
                            <m:t>2</m:t>
                          </m:r>
                        </m:sup>
                      </m:sSup>
                      <m:r>
                        <a:rPr lang="en-US" altLang="zh-CN" sz="2000" i="1" dirty="0">
                          <a:latin typeface="Cambria Math" panose="02040503050406030204" pitchFamily="18" charset="0"/>
                          <a:sym typeface="+mn-ea"/>
                        </a:rPr>
                        <m:t>,</m:t>
                      </m:r>
                      <m:r>
                        <a:rPr lang="zh-CN" altLang="en-US" sz="2000" i="1" dirty="0">
                          <a:latin typeface="Cambria Math" panose="02040503050406030204" pitchFamily="18" charset="0"/>
                          <a:sym typeface="+mn-ea"/>
                        </a:rPr>
                        <m:t>𝛼</m:t>
                      </m:r>
                      <m:r>
                        <a:rPr lang="en-US" altLang="zh-CN" sz="2000" i="1" dirty="0">
                          <a:latin typeface="Cambria Math" panose="02040503050406030204" pitchFamily="18" charset="0"/>
                          <a:sym typeface="+mn-ea"/>
                        </a:rPr>
                        <m:t>,</m:t>
                      </m:r>
                      <m:r>
                        <a:rPr lang="en-US" altLang="zh-CN" sz="2000" i="1" dirty="0">
                          <a:latin typeface="Cambria Math" panose="02040503050406030204" pitchFamily="18" charset="0"/>
                          <a:sym typeface="+mn-ea"/>
                        </a:rPr>
                        <m:t>1</m:t>
                      </m:r>
                      <m:r>
                        <a:rPr lang="en-US" altLang="zh-CN" sz="2000" i="1" dirty="0">
                          <a:latin typeface="Cambria Math" panose="02040503050406030204" pitchFamily="18" charset="0"/>
                          <a:sym typeface="+mn-ea"/>
                        </a:rPr>
                        <m:t>,</m:t>
                      </m:r>
                      <m:r>
                        <a:rPr lang="en-US" altLang="zh-CN" sz="2000" i="1" dirty="0">
                          <a:latin typeface="Cambria Math" panose="02040503050406030204" pitchFamily="18" charset="0"/>
                          <a:sym typeface="+mn-ea"/>
                        </a:rPr>
                        <m:t>0</m:t>
                      </m:r>
                      <m:r>
                        <a:rPr lang="en-US" altLang="zh-CN" sz="2000" i="1" dirty="0">
                          <a:latin typeface="Cambria Math" panose="02040503050406030204" pitchFamily="18" charset="0"/>
                          <a:sym typeface="+mn-ea"/>
                        </a:rPr>
                        <m:t>,</m:t>
                      </m:r>
                      <m:sSup>
                        <m:sSupPr>
                          <m:ctrlPr>
                            <a:rPr lang="en-US" altLang="zh-CN" sz="2000" i="1" dirty="0">
                              <a:solidFill>
                                <a:srgbClr val="836967"/>
                              </a:solidFill>
                              <a:latin typeface="Cambria Math" panose="02040503050406030204" pitchFamily="18" charset="0"/>
                              <a:sym typeface="+mn-ea"/>
                            </a:rPr>
                          </m:ctrlPr>
                        </m:sSupPr>
                        <m:e>
                          <m:r>
                            <a:rPr lang="zh-CN" altLang="en-US" sz="2000" i="1" dirty="0">
                              <a:latin typeface="Cambria Math" panose="02040503050406030204" pitchFamily="18" charset="0"/>
                              <a:sym typeface="+mn-ea"/>
                            </a:rPr>
                            <m:t>𝛼</m:t>
                          </m:r>
                        </m:e>
                        <m:sup>
                          <m:r>
                            <a:rPr lang="en-US" altLang="zh-CN" sz="2000" i="1" dirty="0">
                              <a:latin typeface="Cambria Math" panose="02040503050406030204" pitchFamily="18" charset="0"/>
                              <a:sym typeface="+mn-ea"/>
                            </a:rPr>
                            <m:t>4</m:t>
                          </m:r>
                        </m:sup>
                      </m:sSup>
                      <m:r>
                        <a:rPr lang="en-US" altLang="zh-CN" sz="2000" i="1" dirty="0">
                          <a:latin typeface="Cambria Math" panose="02040503050406030204" pitchFamily="18" charset="0"/>
                          <a:sym typeface="+mn-ea"/>
                        </a:rPr>
                        <m:t>,</m:t>
                      </m:r>
                      <m:sSup>
                        <m:sSupPr>
                          <m:ctrlPr>
                            <a:rPr lang="en-US" altLang="zh-CN" sz="2000" i="1" dirty="0">
                              <a:solidFill>
                                <a:srgbClr val="836967"/>
                              </a:solidFill>
                              <a:latin typeface="Cambria Math" panose="02040503050406030204" pitchFamily="18" charset="0"/>
                              <a:sym typeface="+mn-ea"/>
                            </a:rPr>
                          </m:ctrlPr>
                        </m:sSupPr>
                        <m:e>
                          <m:r>
                            <a:rPr lang="zh-CN" altLang="en-US" sz="2000" i="1" dirty="0">
                              <a:latin typeface="Cambria Math" panose="02040503050406030204" pitchFamily="18" charset="0"/>
                              <a:sym typeface="+mn-ea"/>
                            </a:rPr>
                            <m:t>𝛼</m:t>
                          </m:r>
                        </m:e>
                        <m:sup>
                          <m:r>
                            <a:rPr lang="en-US" altLang="zh-CN" sz="2000" i="1" dirty="0">
                              <a:latin typeface="Cambria Math" panose="02040503050406030204" pitchFamily="18" charset="0"/>
                              <a:sym typeface="+mn-ea"/>
                            </a:rPr>
                            <m:t>5</m:t>
                          </m:r>
                        </m:sup>
                      </m:sSup>
                      <m:r>
                        <a:rPr lang="en-US" altLang="zh-CN" sz="2000" i="1" dirty="0">
                          <a:latin typeface="Cambria Math" panose="02040503050406030204" pitchFamily="18" charset="0"/>
                          <a:sym typeface="+mn-ea"/>
                        </a:rPr>
                        <m:t>)</m:t>
                      </m:r>
                    </m:oMath>
                  </m:oMathPara>
                </a14:m>
                <a:endParaRPr lang="en-US" altLang="zh-CN" sz="2000" dirty="0">
                  <a:latin typeface="Times New Roman" panose="02020603050405020304" pitchFamily="18" charset="0"/>
                  <a:ea typeface="黑体" panose="02010609060101010101" pitchFamily="49" charset="-122"/>
                  <a:sym typeface="+mn-ea"/>
                </a:endParaRPr>
              </a:p>
              <a:p>
                <a:r>
                  <a:rPr lang="zh-CN" altLang="en-US" sz="2000" dirty="0">
                    <a:uFillTx/>
                    <a:latin typeface="Times New Roman" panose="02020603050405020304" pitchFamily="18" charset="0"/>
                    <a:ea typeface="黑体" panose="02010609060101010101" pitchFamily="49" charset="-122"/>
                    <a:sym typeface="+mn-ea"/>
                  </a:rPr>
                  <a:t>其对应的二元码字为</a:t>
                </a:r>
                <a:endParaRPr lang="en-US" altLang="zh-CN" sz="2000" dirty="0">
                  <a:uFillTx/>
                  <a:latin typeface="Times New Roman" panose="02020603050405020304" pitchFamily="18" charset="0"/>
                  <a:ea typeface="黑体" panose="02010609060101010101" pitchFamily="49" charset="-122"/>
                  <a:sym typeface="+mn-ea"/>
                </a:endParaRPr>
              </a:p>
              <a:p>
                <a:pPr algn="ctr"/>
                <a:r>
                  <a:rPr lang="en-US" altLang="zh-CN" sz="2000" dirty="0">
                    <a:uFillTx/>
                    <a:latin typeface="Times New Roman" panose="02020603050405020304" pitchFamily="18" charset="0"/>
                    <a:ea typeface="黑体" panose="02010609060101010101" pitchFamily="49" charset="-122"/>
                    <a:sym typeface="+mn-ea"/>
                  </a:rPr>
                  <a:t>(011 100 010 001 000 110 111)</a:t>
                </a:r>
                <a:endParaRPr lang="en-US" altLang="zh-CN" sz="2000" dirty="0">
                  <a:uFillTx/>
                  <a:latin typeface="Times New Roman" panose="02020603050405020304" pitchFamily="18" charset="0"/>
                  <a:ea typeface="黑体" panose="02010609060101010101" pitchFamily="49" charset="-122"/>
                  <a:sym typeface="+mn-ea"/>
                </a:endParaRPr>
              </a:p>
            </p:txBody>
          </p:sp>
        </mc:Choice>
        <mc:Fallback>
          <p:sp>
            <p:nvSpPr>
              <p:cNvPr id="18" name="文本框 17"/>
              <p:cNvSpPr txBox="1">
                <a:spLocks noRot="1" noChangeAspect="1" noMove="1" noResize="1" noEditPoints="1" noAdjustHandles="1" noChangeArrowheads="1" noChangeShapeType="1" noTextEdit="1"/>
              </p:cNvSpPr>
              <p:nvPr/>
            </p:nvSpPr>
            <p:spPr>
              <a:xfrm>
                <a:off x="615632" y="1219258"/>
                <a:ext cx="7912735" cy="1631216"/>
              </a:xfrm>
              <a:prstGeom prst="rect">
                <a:avLst/>
              </a:prstGeom>
              <a:blipFill rotWithShape="1">
                <a:blip r:embed="rId1"/>
                <a:stretch>
                  <a:fillRect l="-4" t="-4" r="4" b="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7" name="表格 8"/>
              <p:cNvGraphicFramePr>
                <a:graphicFrameLocks noGrp="1"/>
              </p:cNvGraphicFramePr>
              <p:nvPr/>
            </p:nvGraphicFramePr>
            <p:xfrm>
              <a:off x="968805" y="4419574"/>
              <a:ext cx="7086414" cy="1178583"/>
            </p:xfrm>
            <a:graphic>
              <a:graphicData uri="http://schemas.openxmlformats.org/drawingml/2006/table">
                <a:tbl>
                  <a:tblPr firstRow="1" bandRow="1">
                    <a:tableStyleId>{5C22544A-7EE6-4342-B048-85BDC9FD1C3A}</a:tableStyleId>
                  </a:tblPr>
                  <a:tblGrid>
                    <a:gridCol w="959407"/>
                    <a:gridCol w="594839"/>
                    <a:gridCol w="597715"/>
                    <a:gridCol w="672429"/>
                    <a:gridCol w="747143"/>
                    <a:gridCol w="747143"/>
                    <a:gridCol w="751334"/>
                    <a:gridCol w="1172375"/>
                    <a:gridCol w="844029"/>
                  </a:tblGrid>
                  <a:tr h="370840">
                    <a:tc>
                      <a:txBody>
                        <a:bodyPr/>
                        <a:lstStyle/>
                        <a:p>
                          <a:pPr algn="ctr"/>
                          <a:r>
                            <a:rPr lang="zh-CN" altLang="en-US" b="0" i="0" dirty="0">
                              <a:ln>
                                <a:noFill/>
                              </a:ln>
                              <a:solidFill>
                                <a:schemeClr val="tx1"/>
                              </a:solidFill>
                            </a:rPr>
                            <a:t>系数</a:t>
                          </a:r>
                          <a:endParaRPr lang="zh-CN" altLang="en-US" b="0" i="0" dirty="0">
                            <a:ln>
                              <a:noFill/>
                            </a:ln>
                            <a:solidFill>
                              <a:schemeClr val="tx1"/>
                            </a:solidFill>
                          </a:endParaRPr>
                        </a:p>
                      </a:txBody>
                      <a:tcPr>
                        <a:noFill/>
                      </a:tcPr>
                    </a:tc>
                    <a:tc>
                      <a:txBody>
                        <a:bodyPr/>
                        <a:lstStyle/>
                        <a:p>
                          <a:pPr algn="ctr"/>
                          <a:r>
                            <a:rPr lang="en-US" altLang="zh-CN" b="0" dirty="0">
                              <a:ln>
                                <a:noFill/>
                              </a:ln>
                              <a:solidFill>
                                <a:schemeClr val="tx1"/>
                              </a:solidFill>
                            </a:rPr>
                            <a:t>000</a:t>
                          </a:r>
                          <a:endParaRPr lang="zh-CN" altLang="en-US" b="0" dirty="0">
                            <a:ln>
                              <a:noFill/>
                            </a:ln>
                            <a:solidFill>
                              <a:schemeClr val="tx1"/>
                            </a:solidFill>
                          </a:endParaRPr>
                        </a:p>
                      </a:txBody>
                      <a:tcPr>
                        <a:noFill/>
                      </a:tcPr>
                    </a:tc>
                    <a:tc>
                      <a:txBody>
                        <a:bodyPr/>
                        <a:lstStyle/>
                        <a:p>
                          <a:pPr algn="ctr"/>
                          <a:r>
                            <a:rPr lang="en-US" altLang="zh-CN" b="0" dirty="0">
                              <a:ln>
                                <a:noFill/>
                              </a:ln>
                              <a:solidFill>
                                <a:schemeClr val="tx1"/>
                              </a:solidFill>
                            </a:rPr>
                            <a:t>001</a:t>
                          </a:r>
                          <a:endParaRPr lang="zh-CN" altLang="en-US" b="0" dirty="0">
                            <a:ln>
                              <a:noFill/>
                            </a:ln>
                            <a:solidFill>
                              <a:schemeClr val="tx1"/>
                            </a:solidFill>
                          </a:endParaRPr>
                        </a:p>
                      </a:txBody>
                      <a:tcPr>
                        <a:noFill/>
                      </a:tcPr>
                    </a:tc>
                    <a:tc>
                      <a:txBody>
                        <a:bodyPr/>
                        <a:lstStyle/>
                        <a:p>
                          <a:pPr algn="ctr"/>
                          <a:r>
                            <a:rPr lang="en-US" altLang="zh-CN" b="0" dirty="0">
                              <a:ln>
                                <a:noFill/>
                              </a:ln>
                              <a:solidFill>
                                <a:schemeClr val="tx1"/>
                              </a:solidFill>
                            </a:rPr>
                            <a:t>010</a:t>
                          </a:r>
                          <a:endParaRPr lang="zh-CN" altLang="en-US" b="0" dirty="0">
                            <a:ln>
                              <a:noFill/>
                            </a:ln>
                            <a:solidFill>
                              <a:schemeClr val="tx1"/>
                            </a:solidFill>
                          </a:endParaRPr>
                        </a:p>
                      </a:txBody>
                      <a:tcPr>
                        <a:noFill/>
                      </a:tcPr>
                    </a:tc>
                    <a:tc>
                      <a:txBody>
                        <a:bodyPr/>
                        <a:lstStyle/>
                        <a:p>
                          <a:pPr algn="ctr"/>
                          <a:r>
                            <a:rPr lang="en-US" altLang="zh-CN" b="0" dirty="0">
                              <a:ln>
                                <a:noFill/>
                              </a:ln>
                              <a:solidFill>
                                <a:schemeClr val="tx1"/>
                              </a:solidFill>
                            </a:rPr>
                            <a:t>100</a:t>
                          </a:r>
                          <a:endParaRPr lang="zh-CN" altLang="en-US" b="0" dirty="0">
                            <a:ln>
                              <a:noFill/>
                            </a:ln>
                            <a:solidFill>
                              <a:schemeClr val="tx1"/>
                            </a:solidFill>
                          </a:endParaRPr>
                        </a:p>
                      </a:txBody>
                      <a:tcPr>
                        <a:noFill/>
                      </a:tcPr>
                    </a:tc>
                    <a:tc>
                      <a:txBody>
                        <a:bodyPr/>
                        <a:lstStyle/>
                        <a:p>
                          <a:pPr algn="ctr"/>
                          <a:r>
                            <a:rPr lang="en-US" altLang="zh-CN" b="0" dirty="0">
                              <a:ln>
                                <a:noFill/>
                              </a:ln>
                              <a:solidFill>
                                <a:schemeClr val="tx1"/>
                              </a:solidFill>
                            </a:rPr>
                            <a:t>011</a:t>
                          </a:r>
                          <a:endParaRPr lang="zh-CN" altLang="en-US" b="0" dirty="0">
                            <a:ln>
                              <a:noFill/>
                            </a:ln>
                            <a:solidFill>
                              <a:schemeClr val="tx1"/>
                            </a:solidFill>
                          </a:endParaRPr>
                        </a:p>
                      </a:txBody>
                      <a:tcPr>
                        <a:noFill/>
                      </a:tcPr>
                    </a:tc>
                    <a:tc>
                      <a:txBody>
                        <a:bodyPr/>
                        <a:lstStyle/>
                        <a:p>
                          <a:pPr algn="ctr"/>
                          <a:r>
                            <a:rPr lang="en-US" altLang="zh-CN" b="0" dirty="0">
                              <a:ln>
                                <a:noFill/>
                              </a:ln>
                              <a:solidFill>
                                <a:schemeClr val="tx1"/>
                              </a:solidFill>
                            </a:rPr>
                            <a:t>110</a:t>
                          </a:r>
                          <a:endParaRPr lang="zh-CN" altLang="en-US" b="0" dirty="0">
                            <a:ln>
                              <a:noFill/>
                            </a:ln>
                            <a:solidFill>
                              <a:schemeClr val="tx1"/>
                            </a:solidFill>
                          </a:endParaRPr>
                        </a:p>
                      </a:txBody>
                      <a:tcPr>
                        <a:noFill/>
                      </a:tcPr>
                    </a:tc>
                    <a:tc>
                      <a:txBody>
                        <a:bodyPr/>
                        <a:lstStyle/>
                        <a:p>
                          <a:pPr algn="ctr"/>
                          <a:r>
                            <a:rPr lang="en-US" altLang="zh-CN" b="0" dirty="0">
                              <a:ln>
                                <a:noFill/>
                              </a:ln>
                              <a:solidFill>
                                <a:schemeClr val="tx1"/>
                              </a:solidFill>
                            </a:rPr>
                            <a:t>111</a:t>
                          </a:r>
                          <a:endParaRPr lang="zh-CN" altLang="en-US" b="0" dirty="0">
                            <a:ln>
                              <a:noFill/>
                            </a:ln>
                            <a:solidFill>
                              <a:schemeClr val="tx1"/>
                            </a:solidFill>
                          </a:endParaRPr>
                        </a:p>
                      </a:txBody>
                      <a:tcPr>
                        <a:noFill/>
                      </a:tcPr>
                    </a:tc>
                    <a:tc>
                      <a:txBody>
                        <a:bodyPr/>
                        <a:lstStyle/>
                        <a:p>
                          <a:pPr algn="ctr"/>
                          <a:r>
                            <a:rPr lang="en-US" altLang="zh-CN" b="0" dirty="0">
                              <a:ln>
                                <a:noFill/>
                              </a:ln>
                              <a:solidFill>
                                <a:schemeClr val="tx1"/>
                              </a:solidFill>
                            </a:rPr>
                            <a:t>101</a:t>
                          </a:r>
                          <a:endParaRPr lang="zh-CN" altLang="en-US" b="0" dirty="0">
                            <a:ln>
                              <a:noFill/>
                            </a:ln>
                            <a:solidFill>
                              <a:schemeClr val="tx1"/>
                            </a:solidFill>
                          </a:endParaRPr>
                        </a:p>
                      </a:txBody>
                      <a:tcPr>
                        <a:noFill/>
                      </a:tcPr>
                    </a:tc>
                  </a:tr>
                  <a:tr h="436903">
                    <a:tc>
                      <a:txBody>
                        <a:bodyPr/>
                        <a:lstStyle/>
                        <a:p>
                          <a:pPr algn="ctr"/>
                          <a:r>
                            <a:rPr lang="zh-CN" altLang="en-US" b="0" dirty="0">
                              <a:ln>
                                <a:noFill/>
                              </a:ln>
                              <a:solidFill>
                                <a:schemeClr val="tx1"/>
                              </a:solidFill>
                            </a:rPr>
                            <a:t>多项式</a:t>
                          </a:r>
                          <a:endParaRPr lang="zh-CN" altLang="en-US" b="0" dirty="0">
                            <a:ln>
                              <a:noFill/>
                            </a:ln>
                            <a:solidFill>
                              <a:schemeClr val="tx1"/>
                            </a:solidFill>
                          </a:endParaRPr>
                        </a:p>
                      </a:txBody>
                      <a:tcPr>
                        <a:noFill/>
                      </a:tcPr>
                    </a:tc>
                    <a:tc>
                      <a:txBody>
                        <a:bodyPr/>
                        <a:lstStyle/>
                        <a:p>
                          <a:pPr algn="ctr"/>
                          <a:r>
                            <a:rPr lang="en-US" altLang="zh-CN" b="0" dirty="0">
                              <a:ln>
                                <a:noFill/>
                              </a:ln>
                              <a:solidFill>
                                <a:schemeClr val="tx1"/>
                              </a:solidFill>
                            </a:rPr>
                            <a:t>0</a:t>
                          </a:r>
                          <a:endParaRPr lang="zh-CN" altLang="en-US" b="0" dirty="0">
                            <a:ln>
                              <a:noFill/>
                            </a:ln>
                            <a:solidFill>
                              <a:schemeClr val="tx1"/>
                            </a:solidFill>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en-US" altLang="zh-CN" b="0" i="1" smtClean="0">
                                    <a:ln>
                                      <a:noFill/>
                                    </a:ln>
                                    <a:solidFill>
                                      <a:schemeClr val="tx1"/>
                                    </a:solidFill>
                                    <a:latin typeface="Cambria Math" panose="02040503050406030204" pitchFamily="18" charset="0"/>
                                  </a:rPr>
                                  <m:t>1</m:t>
                                </m:r>
                              </m:oMath>
                            </m:oMathPara>
                          </a14:m>
                          <a:endParaRPr lang="zh-CN" altLang="en-US" b="0" dirty="0">
                            <a:ln>
                              <a:noFill/>
                            </a:ln>
                            <a:solidFill>
                              <a:schemeClr val="tx1"/>
                            </a:solidFill>
                          </a:endParaRPr>
                        </a:p>
                      </a:txBody>
                      <a:tcPr>
                        <a:no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zh-CN" b="0" i="1" smtClean="0">
                                        <a:ln>
                                          <a:noFill/>
                                        </a:ln>
                                        <a:solidFill>
                                          <a:schemeClr val="tx1"/>
                                        </a:solidFill>
                                        <a:latin typeface="Cambria Math" panose="02040503050406030204" pitchFamily="18" charset="0"/>
                                      </a:rPr>
                                    </m:ctrlPr>
                                  </m:sSupPr>
                                  <m:e>
                                    <m:r>
                                      <a:rPr lang="zh-CN" altLang="en-US" b="0" i="1" smtClean="0">
                                        <a:ln>
                                          <a:noFill/>
                                        </a:ln>
                                        <a:solidFill>
                                          <a:schemeClr val="tx1"/>
                                        </a:solidFill>
                                        <a:latin typeface="Cambria Math" panose="02040503050406030204" pitchFamily="18" charset="0"/>
                                      </a:rPr>
                                      <m:t>𝛼</m:t>
                                    </m:r>
                                  </m:e>
                                  <m:sup>
                                    <m:r>
                                      <a:rPr lang="en-US" altLang="zh-CN" b="0" i="1" smtClean="0">
                                        <a:ln>
                                          <a:noFill/>
                                        </a:ln>
                                        <a:solidFill>
                                          <a:schemeClr val="tx1"/>
                                        </a:solidFill>
                                        <a:latin typeface="Cambria Math" panose="02040503050406030204" pitchFamily="18" charset="0"/>
                                      </a:rPr>
                                      <m:t>1</m:t>
                                    </m:r>
                                  </m:sup>
                                </m:sSup>
                              </m:oMath>
                            </m:oMathPara>
                          </a14:m>
                          <a:endParaRPr lang="zh-CN" altLang="en-US" b="0" dirty="0">
                            <a:ln>
                              <a:noFill/>
                            </a:ln>
                            <a:solidFill>
                              <a:schemeClr val="tx1"/>
                            </a:solidFill>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p>
                                  <m:sSupPr>
                                    <m:ctrlPr>
                                      <a:rPr lang="en-US" altLang="zh-CN" b="0" i="1" smtClean="0">
                                        <a:ln>
                                          <a:noFill/>
                                        </a:ln>
                                        <a:solidFill>
                                          <a:schemeClr val="tx1"/>
                                        </a:solidFill>
                                        <a:latin typeface="Cambria Math" panose="02040503050406030204" pitchFamily="18" charset="0"/>
                                      </a:rPr>
                                    </m:ctrlPr>
                                  </m:sSupPr>
                                  <m:e>
                                    <m:r>
                                      <a:rPr lang="zh-CN" altLang="en-US" b="0" i="1" smtClean="0">
                                        <a:ln>
                                          <a:noFill/>
                                        </a:ln>
                                        <a:solidFill>
                                          <a:schemeClr val="tx1"/>
                                        </a:solidFill>
                                        <a:latin typeface="Cambria Math" panose="02040503050406030204" pitchFamily="18" charset="0"/>
                                      </a:rPr>
                                      <m:t>𝛼</m:t>
                                    </m:r>
                                  </m:e>
                                  <m:sup>
                                    <m:r>
                                      <a:rPr lang="en-US" altLang="zh-CN" b="0" i="1" smtClean="0">
                                        <a:ln>
                                          <a:noFill/>
                                        </a:ln>
                                        <a:solidFill>
                                          <a:schemeClr val="tx1"/>
                                        </a:solidFill>
                                        <a:latin typeface="Cambria Math" panose="02040503050406030204" pitchFamily="18" charset="0"/>
                                      </a:rPr>
                                      <m:t>2</m:t>
                                    </m:r>
                                  </m:sup>
                                </m:sSup>
                              </m:oMath>
                            </m:oMathPara>
                          </a14:m>
                          <a:endParaRPr lang="zh-CN" altLang="en-US" b="0" dirty="0">
                            <a:ln>
                              <a:noFill/>
                            </a:ln>
                            <a:solidFill>
                              <a:schemeClr val="tx1"/>
                            </a:solidFill>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 xmlns:m="http://schemas.openxmlformats.org/officeDocument/2006/math">
                              <m:r>
                                <a:rPr lang="zh-CN" altLang="en-US" b="0" i="1" smtClean="0">
                                  <a:ln>
                                    <a:noFill/>
                                  </a:ln>
                                  <a:solidFill>
                                    <a:schemeClr val="tx1"/>
                                  </a:solidFill>
                                  <a:latin typeface="Cambria Math" panose="02040503050406030204" pitchFamily="18" charset="0"/>
                                </a:rPr>
                                <m:t>𝛼</m:t>
                              </m:r>
                            </m:oMath>
                          </a14:m>
                          <a:r>
                            <a:rPr lang="en-US" altLang="zh-CN" b="0" dirty="0">
                              <a:ln>
                                <a:noFill/>
                              </a:ln>
                              <a:solidFill>
                                <a:schemeClr val="tx1"/>
                              </a:solidFill>
                            </a:rPr>
                            <a:t>+1</a:t>
                          </a:r>
                          <a:endParaRPr lang="zh-CN" altLang="en-US" b="0" dirty="0">
                            <a:ln>
                              <a:noFill/>
                            </a:ln>
                            <a:solidFill>
                              <a:schemeClr val="tx1"/>
                            </a:solidFill>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 xmlns:m="http://schemas.openxmlformats.org/officeDocument/2006/math">
                              <m:sSup>
                                <m:sSupPr>
                                  <m:ctrlPr>
                                    <a:rPr lang="en-US" altLang="zh-CN" b="0" i="1" smtClean="0">
                                      <a:ln>
                                        <a:noFill/>
                                      </a:ln>
                                      <a:solidFill>
                                        <a:schemeClr val="tx1"/>
                                      </a:solidFill>
                                      <a:latin typeface="Cambria Math" panose="02040503050406030204" pitchFamily="18" charset="0"/>
                                    </a:rPr>
                                  </m:ctrlPr>
                                </m:sSupPr>
                                <m:e>
                                  <m:r>
                                    <a:rPr lang="zh-CN" altLang="en-US" b="0" i="1" smtClean="0">
                                      <a:ln>
                                        <a:noFill/>
                                      </a:ln>
                                      <a:solidFill>
                                        <a:schemeClr val="tx1"/>
                                      </a:solidFill>
                                      <a:latin typeface="Cambria Math" panose="02040503050406030204" pitchFamily="18" charset="0"/>
                                    </a:rPr>
                                    <m:t>𝛼</m:t>
                                  </m:r>
                                </m:e>
                                <m:sup>
                                  <m:r>
                                    <a:rPr lang="en-US" altLang="zh-CN" b="0" i="1" smtClean="0">
                                      <a:ln>
                                        <a:noFill/>
                                      </a:ln>
                                      <a:solidFill>
                                        <a:schemeClr val="tx1"/>
                                      </a:solidFill>
                                      <a:latin typeface="Cambria Math" panose="02040503050406030204" pitchFamily="18" charset="0"/>
                                    </a:rPr>
                                    <m:t>2</m:t>
                                  </m:r>
                                </m:sup>
                              </m:sSup>
                            </m:oMath>
                          </a14:m>
                          <a:r>
                            <a:rPr lang="en-US" altLang="zh-CN" b="0" dirty="0">
                              <a:ln>
                                <a:noFill/>
                              </a:ln>
                              <a:solidFill>
                                <a:schemeClr val="tx1"/>
                              </a:solidFill>
                            </a:rPr>
                            <a:t>+</a:t>
                          </a:r>
                          <a14:m>
                            <m:oMath xmlns:m="http://schemas.openxmlformats.org/officeDocument/2006/math">
                              <m:r>
                                <a:rPr lang="zh-CN" altLang="en-US" b="0" i="1" smtClean="0">
                                  <a:ln>
                                    <a:noFill/>
                                  </a:ln>
                                  <a:solidFill>
                                    <a:schemeClr val="tx1"/>
                                  </a:solidFill>
                                  <a:latin typeface="Cambria Math" panose="02040503050406030204" pitchFamily="18" charset="0"/>
                                </a:rPr>
                                <m:t>𝛼</m:t>
                              </m:r>
                            </m:oMath>
                          </a14:m>
                          <a:endParaRPr lang="zh-CN" altLang="en-US" b="0" dirty="0">
                            <a:ln>
                              <a:noFill/>
                            </a:ln>
                            <a:solidFill>
                              <a:schemeClr val="tx1"/>
                            </a:solidFill>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 xmlns:m="http://schemas.openxmlformats.org/officeDocument/2006/math">
                              <m:sSup>
                                <m:sSupPr>
                                  <m:ctrlPr>
                                    <a:rPr lang="en-US" altLang="zh-CN" b="0" i="1" smtClean="0">
                                      <a:ln>
                                        <a:noFill/>
                                      </a:ln>
                                      <a:solidFill>
                                        <a:schemeClr val="tx1"/>
                                      </a:solidFill>
                                      <a:latin typeface="Cambria Math" panose="02040503050406030204" pitchFamily="18" charset="0"/>
                                    </a:rPr>
                                  </m:ctrlPr>
                                </m:sSupPr>
                                <m:e>
                                  <m:r>
                                    <a:rPr lang="zh-CN" altLang="en-US" b="0" i="1" smtClean="0">
                                      <a:ln>
                                        <a:noFill/>
                                      </a:ln>
                                      <a:solidFill>
                                        <a:schemeClr val="tx1"/>
                                      </a:solidFill>
                                      <a:latin typeface="Cambria Math" panose="02040503050406030204" pitchFamily="18" charset="0"/>
                                    </a:rPr>
                                    <m:t>𝛼</m:t>
                                  </m:r>
                                </m:e>
                                <m:sup>
                                  <m:r>
                                    <a:rPr lang="en-US" altLang="zh-CN" b="0" i="1" smtClean="0">
                                      <a:ln>
                                        <a:noFill/>
                                      </a:ln>
                                      <a:solidFill>
                                        <a:schemeClr val="tx1"/>
                                      </a:solidFill>
                                      <a:latin typeface="Cambria Math" panose="02040503050406030204" pitchFamily="18" charset="0"/>
                                    </a:rPr>
                                    <m:t>2</m:t>
                                  </m:r>
                                </m:sup>
                              </m:sSup>
                              <m:r>
                                <a:rPr lang="en-US" altLang="zh-CN" b="0" i="1" smtClean="0">
                                  <a:ln>
                                    <a:noFill/>
                                  </a:ln>
                                  <a:solidFill>
                                    <a:schemeClr val="tx1"/>
                                  </a:solidFill>
                                  <a:latin typeface="Cambria Math" panose="02040503050406030204" pitchFamily="18" charset="0"/>
                                </a:rPr>
                                <m:t>+</m:t>
                              </m:r>
                              <m:r>
                                <a:rPr lang="zh-CN" altLang="en-US" b="0" i="1" smtClean="0">
                                  <a:ln>
                                    <a:noFill/>
                                  </a:ln>
                                  <a:solidFill>
                                    <a:schemeClr val="tx1"/>
                                  </a:solidFill>
                                  <a:latin typeface="Cambria Math" panose="02040503050406030204" pitchFamily="18" charset="0"/>
                                </a:rPr>
                                <m:t>𝛼</m:t>
                              </m:r>
                            </m:oMath>
                          </a14:m>
                          <a:r>
                            <a:rPr lang="en-US" altLang="zh-CN" b="0" dirty="0">
                              <a:ln>
                                <a:noFill/>
                              </a:ln>
                              <a:solidFill>
                                <a:schemeClr val="tx1"/>
                              </a:solidFill>
                            </a:rPr>
                            <a:t>+1</a:t>
                          </a:r>
                          <a:endParaRPr lang="zh-CN" altLang="en-US" b="0" dirty="0">
                            <a:ln>
                              <a:noFill/>
                            </a:ln>
                            <a:solidFill>
                              <a:schemeClr val="tx1"/>
                            </a:solidFill>
                          </a:endParaRPr>
                        </a:p>
                      </a:txBody>
                      <a:tcPr>
                        <a:noFill/>
                      </a:tcPr>
                    </a:tc>
                    <a:tc>
                      <a:txBody>
                        <a:bodyPr/>
                        <a:lstStyle/>
                        <a:p>
                          <a:pPr algn="ctr"/>
                          <a14:m>
                            <m:oMath xmlns:m="http://schemas.openxmlformats.org/officeDocument/2006/math">
                              <m:sSup>
                                <m:sSupPr>
                                  <m:ctrlPr>
                                    <a:rPr lang="en-US" altLang="zh-CN" b="0" i="1" smtClean="0">
                                      <a:ln>
                                        <a:noFill/>
                                      </a:ln>
                                      <a:solidFill>
                                        <a:schemeClr val="tx1"/>
                                      </a:solidFill>
                                      <a:latin typeface="Cambria Math" panose="02040503050406030204" pitchFamily="18" charset="0"/>
                                    </a:rPr>
                                  </m:ctrlPr>
                                </m:sSupPr>
                                <m:e>
                                  <m:r>
                                    <a:rPr lang="zh-CN" altLang="en-US" b="0" i="1" smtClean="0">
                                      <a:ln>
                                        <a:noFill/>
                                      </a:ln>
                                      <a:solidFill>
                                        <a:schemeClr val="tx1"/>
                                      </a:solidFill>
                                      <a:latin typeface="Cambria Math" panose="02040503050406030204" pitchFamily="18" charset="0"/>
                                    </a:rPr>
                                    <m:t>𝛼</m:t>
                                  </m:r>
                                </m:e>
                                <m:sup>
                                  <m:r>
                                    <a:rPr lang="en-US" altLang="zh-CN" b="0" i="1" smtClean="0">
                                      <a:ln>
                                        <a:noFill/>
                                      </a:ln>
                                      <a:solidFill>
                                        <a:schemeClr val="tx1"/>
                                      </a:solidFill>
                                      <a:latin typeface="Cambria Math" panose="02040503050406030204" pitchFamily="18" charset="0"/>
                                    </a:rPr>
                                    <m:t>2</m:t>
                                  </m:r>
                                </m:sup>
                              </m:sSup>
                              <m:r>
                                <a:rPr lang="en-US" altLang="zh-CN" b="0" i="1" smtClean="0">
                                  <a:ln>
                                    <a:noFill/>
                                  </a:ln>
                                  <a:solidFill>
                                    <a:schemeClr val="tx1"/>
                                  </a:solidFill>
                                  <a:latin typeface="Cambria Math" panose="02040503050406030204" pitchFamily="18" charset="0"/>
                                </a:rPr>
                                <m:t>+</m:t>
                              </m:r>
                            </m:oMath>
                          </a14:m>
                          <a:r>
                            <a:rPr lang="en-US" altLang="zh-CN" b="0" dirty="0">
                              <a:ln>
                                <a:noFill/>
                              </a:ln>
                              <a:solidFill>
                                <a:schemeClr val="tx1"/>
                              </a:solidFill>
                            </a:rPr>
                            <a:t>1</a:t>
                          </a:r>
                          <a:endParaRPr lang="zh-CN" altLang="en-US" b="0" dirty="0">
                            <a:ln>
                              <a:noFill/>
                            </a:ln>
                            <a:solidFill>
                              <a:schemeClr val="tx1"/>
                            </a:solidFill>
                          </a:endParaRPr>
                        </a:p>
                      </a:txBody>
                      <a:tcPr>
                        <a:noFill/>
                      </a:tcPr>
                    </a:tc>
                  </a:tr>
                  <a:tr h="370840">
                    <a:tc>
                      <a:txBody>
                        <a:bodyPr/>
                        <a:lstStyle/>
                        <a:p>
                          <a:pPr algn="ctr"/>
                          <a:r>
                            <a:rPr lang="zh-CN" altLang="en-US" b="0" dirty="0">
                              <a:ln>
                                <a:noFill/>
                              </a:ln>
                              <a:solidFill>
                                <a:schemeClr val="tx1"/>
                              </a:solidFill>
                            </a:rPr>
                            <a:t>幂表示</a:t>
                          </a:r>
                          <a:endParaRPr lang="zh-CN" altLang="en-US" b="0" dirty="0">
                            <a:ln>
                              <a:noFill/>
                            </a:ln>
                            <a:solidFill>
                              <a:schemeClr val="tx1"/>
                            </a:solidFill>
                          </a:endParaRPr>
                        </a:p>
                      </a:txBody>
                      <a:tcPr>
                        <a:noFill/>
                      </a:tcPr>
                    </a:tc>
                    <a:tc>
                      <a:txBody>
                        <a:bodyPr/>
                        <a:lstStyle/>
                        <a:p>
                          <a:pPr algn="ctr"/>
                          <a:r>
                            <a:rPr lang="en-US" altLang="zh-CN" b="0" dirty="0">
                              <a:ln>
                                <a:noFill/>
                              </a:ln>
                              <a:solidFill>
                                <a:schemeClr val="tx1"/>
                              </a:solidFill>
                            </a:rPr>
                            <a:t>0</a:t>
                          </a:r>
                          <a:endParaRPr lang="zh-CN" altLang="en-US" b="0" dirty="0">
                            <a:ln>
                              <a:noFill/>
                            </a:ln>
                            <a:solidFill>
                              <a:schemeClr val="tx1"/>
                            </a:solidFill>
                          </a:endParaRPr>
                        </a:p>
                      </a:txBody>
                      <a:tcPr>
                        <a:noFill/>
                      </a:tcPr>
                    </a:tc>
                    <a:tc>
                      <a:txBody>
                        <a:bodyPr/>
                        <a:lstStyle/>
                        <a:p>
                          <a:pPr algn="ctr"/>
                          <a14:m>
                            <m:oMathPara xmlns:m="http://schemas.openxmlformats.org/officeDocument/2006/math">
                              <m:oMathParaPr>
                                <m:jc m:val="centerGroup"/>
                              </m:oMathParaPr>
                              <m:oMath xmlns:m="http://schemas.openxmlformats.org/officeDocument/2006/math">
                                <m:r>
                                  <a:rPr lang="en-US" altLang="zh-CN" b="0" i="1" smtClean="0">
                                    <a:ln>
                                      <a:noFill/>
                                    </a:ln>
                                    <a:solidFill>
                                      <a:schemeClr val="tx1"/>
                                    </a:solidFill>
                                    <a:latin typeface="Cambria Math" panose="02040503050406030204" pitchFamily="18" charset="0"/>
                                  </a:rPr>
                                  <m:t>1</m:t>
                                </m:r>
                              </m:oMath>
                            </m:oMathPara>
                          </a14:m>
                          <a:endParaRPr lang="zh-CN" altLang="en-US" b="0" dirty="0">
                            <a:ln>
                              <a:noFill/>
                            </a:ln>
                            <a:solidFill>
                              <a:schemeClr val="tx1"/>
                            </a:solidFill>
                          </a:endParaRPr>
                        </a:p>
                      </a:txBody>
                      <a:tcPr>
                        <a:no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zh-CN" b="0" i="1" smtClean="0">
                                        <a:ln>
                                          <a:noFill/>
                                        </a:ln>
                                        <a:solidFill>
                                          <a:schemeClr val="tx1"/>
                                        </a:solidFill>
                                        <a:latin typeface="Cambria Math" panose="02040503050406030204" pitchFamily="18" charset="0"/>
                                      </a:rPr>
                                    </m:ctrlPr>
                                  </m:sSupPr>
                                  <m:e>
                                    <m:r>
                                      <a:rPr lang="zh-CN" altLang="en-US" b="0" i="1" smtClean="0">
                                        <a:ln>
                                          <a:noFill/>
                                        </a:ln>
                                        <a:solidFill>
                                          <a:schemeClr val="tx1"/>
                                        </a:solidFill>
                                        <a:latin typeface="Cambria Math" panose="02040503050406030204" pitchFamily="18" charset="0"/>
                                      </a:rPr>
                                      <m:t>𝛼</m:t>
                                    </m:r>
                                  </m:e>
                                  <m:sup>
                                    <m:r>
                                      <a:rPr lang="en-US" altLang="zh-CN" b="0" i="1" smtClean="0">
                                        <a:ln>
                                          <a:noFill/>
                                        </a:ln>
                                        <a:solidFill>
                                          <a:schemeClr val="tx1"/>
                                        </a:solidFill>
                                        <a:latin typeface="Cambria Math" panose="02040503050406030204" pitchFamily="18" charset="0"/>
                                      </a:rPr>
                                      <m:t>1</m:t>
                                    </m:r>
                                  </m:sup>
                                </m:sSup>
                              </m:oMath>
                            </m:oMathPara>
                          </a14:m>
                          <a:endParaRPr lang="zh-CN" altLang="en-US" b="0" dirty="0">
                            <a:ln>
                              <a:noFill/>
                            </a:ln>
                            <a:solidFill>
                              <a:schemeClr val="tx1"/>
                            </a:solidFill>
                          </a:endParaRPr>
                        </a:p>
                      </a:txBody>
                      <a:tcPr>
                        <a:no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zh-CN" b="0" i="1" smtClean="0">
                                        <a:ln>
                                          <a:noFill/>
                                        </a:ln>
                                        <a:solidFill>
                                          <a:schemeClr val="tx1"/>
                                        </a:solidFill>
                                        <a:latin typeface="Cambria Math" panose="02040503050406030204" pitchFamily="18" charset="0"/>
                                      </a:rPr>
                                    </m:ctrlPr>
                                  </m:sSupPr>
                                  <m:e>
                                    <m:r>
                                      <a:rPr lang="zh-CN" altLang="en-US" b="0" i="1" smtClean="0">
                                        <a:ln>
                                          <a:noFill/>
                                        </a:ln>
                                        <a:solidFill>
                                          <a:schemeClr val="tx1"/>
                                        </a:solidFill>
                                        <a:latin typeface="Cambria Math" panose="02040503050406030204" pitchFamily="18" charset="0"/>
                                      </a:rPr>
                                      <m:t>𝛼</m:t>
                                    </m:r>
                                  </m:e>
                                  <m:sup>
                                    <m:r>
                                      <a:rPr lang="en-US" altLang="zh-CN" b="0" i="1" smtClean="0">
                                        <a:ln>
                                          <a:noFill/>
                                        </a:ln>
                                        <a:solidFill>
                                          <a:schemeClr val="tx1"/>
                                        </a:solidFill>
                                        <a:latin typeface="Cambria Math" panose="02040503050406030204" pitchFamily="18" charset="0"/>
                                      </a:rPr>
                                      <m:t>2</m:t>
                                    </m:r>
                                  </m:sup>
                                </m:sSup>
                              </m:oMath>
                            </m:oMathPara>
                          </a14:m>
                          <a:endParaRPr lang="zh-CN" altLang="en-US" b="0" dirty="0">
                            <a:ln>
                              <a:noFill/>
                            </a:ln>
                            <a:solidFill>
                              <a:schemeClr val="tx1"/>
                            </a:solidFill>
                          </a:endParaRPr>
                        </a:p>
                      </a:txBody>
                      <a:tcPr>
                        <a:no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zh-CN" b="0" i="1" smtClean="0">
                                        <a:ln>
                                          <a:noFill/>
                                        </a:ln>
                                        <a:solidFill>
                                          <a:schemeClr val="tx1"/>
                                        </a:solidFill>
                                        <a:latin typeface="Cambria Math" panose="02040503050406030204" pitchFamily="18" charset="0"/>
                                      </a:rPr>
                                    </m:ctrlPr>
                                  </m:sSupPr>
                                  <m:e>
                                    <m:r>
                                      <a:rPr lang="zh-CN" altLang="en-US" b="0" i="1" smtClean="0">
                                        <a:ln>
                                          <a:noFill/>
                                        </a:ln>
                                        <a:solidFill>
                                          <a:schemeClr val="tx1"/>
                                        </a:solidFill>
                                        <a:latin typeface="Cambria Math" panose="02040503050406030204" pitchFamily="18" charset="0"/>
                                      </a:rPr>
                                      <m:t>𝛼</m:t>
                                    </m:r>
                                  </m:e>
                                  <m:sup>
                                    <m:r>
                                      <a:rPr lang="en-US" altLang="zh-CN" b="0" i="1" smtClean="0">
                                        <a:ln>
                                          <a:noFill/>
                                        </a:ln>
                                        <a:solidFill>
                                          <a:schemeClr val="tx1"/>
                                        </a:solidFill>
                                        <a:latin typeface="Cambria Math" panose="02040503050406030204" pitchFamily="18" charset="0"/>
                                      </a:rPr>
                                      <m:t>3</m:t>
                                    </m:r>
                                  </m:sup>
                                </m:sSup>
                              </m:oMath>
                            </m:oMathPara>
                          </a14:m>
                          <a:endParaRPr lang="zh-CN" altLang="en-US" b="0" dirty="0">
                            <a:ln>
                              <a:noFill/>
                            </a:ln>
                            <a:solidFill>
                              <a:schemeClr val="tx1"/>
                            </a:solidFill>
                          </a:endParaRPr>
                        </a:p>
                      </a:txBody>
                      <a:tcPr>
                        <a:no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zh-CN" b="0" i="1" smtClean="0">
                                        <a:ln>
                                          <a:noFill/>
                                        </a:ln>
                                        <a:solidFill>
                                          <a:schemeClr val="tx1"/>
                                        </a:solidFill>
                                        <a:latin typeface="Cambria Math" panose="02040503050406030204" pitchFamily="18" charset="0"/>
                                      </a:rPr>
                                    </m:ctrlPr>
                                  </m:sSupPr>
                                  <m:e>
                                    <m:r>
                                      <a:rPr lang="zh-CN" altLang="en-US" b="0" i="1" smtClean="0">
                                        <a:ln>
                                          <a:noFill/>
                                        </a:ln>
                                        <a:solidFill>
                                          <a:schemeClr val="tx1"/>
                                        </a:solidFill>
                                        <a:latin typeface="Cambria Math" panose="02040503050406030204" pitchFamily="18" charset="0"/>
                                      </a:rPr>
                                      <m:t>𝛼</m:t>
                                    </m:r>
                                  </m:e>
                                  <m:sup>
                                    <m:r>
                                      <a:rPr lang="en-US" altLang="zh-CN" b="0" i="1" smtClean="0">
                                        <a:ln>
                                          <a:noFill/>
                                        </a:ln>
                                        <a:solidFill>
                                          <a:schemeClr val="tx1"/>
                                        </a:solidFill>
                                        <a:latin typeface="Cambria Math" panose="02040503050406030204" pitchFamily="18" charset="0"/>
                                      </a:rPr>
                                      <m:t>4</m:t>
                                    </m:r>
                                  </m:sup>
                                </m:sSup>
                              </m:oMath>
                            </m:oMathPara>
                          </a14:m>
                          <a:endParaRPr lang="zh-CN" altLang="en-US" b="0" dirty="0">
                            <a:ln>
                              <a:noFill/>
                            </a:ln>
                            <a:solidFill>
                              <a:schemeClr val="tx1"/>
                            </a:solidFill>
                          </a:endParaRPr>
                        </a:p>
                      </a:txBody>
                      <a:tcPr>
                        <a:no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zh-CN" b="0" i="1" smtClean="0">
                                        <a:ln>
                                          <a:noFill/>
                                        </a:ln>
                                        <a:solidFill>
                                          <a:schemeClr val="tx1"/>
                                        </a:solidFill>
                                        <a:latin typeface="Cambria Math" panose="02040503050406030204" pitchFamily="18" charset="0"/>
                                      </a:rPr>
                                    </m:ctrlPr>
                                  </m:sSupPr>
                                  <m:e>
                                    <m:r>
                                      <a:rPr lang="zh-CN" altLang="en-US" b="0" i="1" smtClean="0">
                                        <a:ln>
                                          <a:noFill/>
                                        </a:ln>
                                        <a:solidFill>
                                          <a:schemeClr val="tx1"/>
                                        </a:solidFill>
                                        <a:latin typeface="Cambria Math" panose="02040503050406030204" pitchFamily="18" charset="0"/>
                                      </a:rPr>
                                      <m:t>𝛼</m:t>
                                    </m:r>
                                  </m:e>
                                  <m:sup>
                                    <m:r>
                                      <a:rPr lang="en-US" altLang="zh-CN" b="0" i="1" smtClean="0">
                                        <a:ln>
                                          <a:noFill/>
                                        </a:ln>
                                        <a:solidFill>
                                          <a:schemeClr val="tx1"/>
                                        </a:solidFill>
                                        <a:latin typeface="Cambria Math" panose="02040503050406030204" pitchFamily="18" charset="0"/>
                                      </a:rPr>
                                      <m:t>5</m:t>
                                    </m:r>
                                  </m:sup>
                                </m:sSup>
                              </m:oMath>
                            </m:oMathPara>
                          </a14:m>
                          <a:endParaRPr lang="zh-CN" altLang="en-US" b="0" dirty="0">
                            <a:ln>
                              <a:noFill/>
                            </a:ln>
                            <a:solidFill>
                              <a:schemeClr val="tx1"/>
                            </a:solidFill>
                          </a:endParaRPr>
                        </a:p>
                      </a:txBody>
                      <a:tcPr>
                        <a:no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zh-CN" b="0" i="1" smtClean="0">
                                        <a:ln>
                                          <a:noFill/>
                                        </a:ln>
                                        <a:solidFill>
                                          <a:schemeClr val="tx1"/>
                                        </a:solidFill>
                                        <a:latin typeface="Cambria Math" panose="02040503050406030204" pitchFamily="18" charset="0"/>
                                      </a:rPr>
                                    </m:ctrlPr>
                                  </m:sSupPr>
                                  <m:e>
                                    <m:r>
                                      <a:rPr lang="zh-CN" altLang="en-US" b="0" i="1" smtClean="0">
                                        <a:ln>
                                          <a:noFill/>
                                        </a:ln>
                                        <a:solidFill>
                                          <a:schemeClr val="tx1"/>
                                        </a:solidFill>
                                        <a:latin typeface="Cambria Math" panose="02040503050406030204" pitchFamily="18" charset="0"/>
                                      </a:rPr>
                                      <m:t>𝛼</m:t>
                                    </m:r>
                                  </m:e>
                                  <m:sup>
                                    <m:r>
                                      <a:rPr lang="en-US" altLang="zh-CN" b="0" i="1" smtClean="0">
                                        <a:ln>
                                          <a:noFill/>
                                        </a:ln>
                                        <a:solidFill>
                                          <a:schemeClr val="tx1"/>
                                        </a:solidFill>
                                        <a:latin typeface="Cambria Math" panose="02040503050406030204" pitchFamily="18" charset="0"/>
                                      </a:rPr>
                                      <m:t>6</m:t>
                                    </m:r>
                                  </m:sup>
                                </m:sSup>
                              </m:oMath>
                            </m:oMathPara>
                          </a14:m>
                          <a:endParaRPr lang="zh-CN" altLang="en-US" b="0" dirty="0">
                            <a:ln>
                              <a:noFill/>
                            </a:ln>
                            <a:solidFill>
                              <a:schemeClr val="tx1"/>
                            </a:solidFill>
                          </a:endParaRPr>
                        </a:p>
                      </a:txBody>
                      <a:tcPr>
                        <a:noFill/>
                      </a:tcPr>
                    </a:tc>
                  </a:tr>
                </a:tbl>
              </a:graphicData>
            </a:graphic>
          </p:graphicFrame>
        </mc:Choice>
        <mc:Fallback xmlns="">
          <p:graphicFrame>
            <p:nvGraphicFramePr>
              <p:cNvPr id="7" name="表格 8"/>
              <p:cNvGraphicFramePr>
                <a:graphicFrameLocks noGrp="1"/>
              </p:cNvGraphicFramePr>
              <p:nvPr/>
            </p:nvGraphicFramePr>
            <p:xfrm>
              <a:off x="968805" y="4419574"/>
              <a:ext cx="7086414" cy="1178583"/>
            </p:xfrm>
            <a:graphic>
              <a:graphicData uri="http://schemas.openxmlformats.org/drawingml/2006/table">
                <a:tbl>
                  <a:tblPr firstRow="1" bandRow="1">
                    <a:tableStyleId>{5C22544A-7EE6-4342-B048-85BDC9FD1C3A}</a:tableStyleId>
                  </a:tblPr>
                  <a:tblGrid>
                    <a:gridCol w="959407"/>
                    <a:gridCol w="594839"/>
                    <a:gridCol w="597715"/>
                    <a:gridCol w="672429"/>
                    <a:gridCol w="747143"/>
                    <a:gridCol w="747143"/>
                    <a:gridCol w="751334"/>
                    <a:gridCol w="1172375"/>
                    <a:gridCol w="844029"/>
                  </a:tblGrid>
                  <a:tr h="370840">
                    <a:tc>
                      <a:txBody>
                        <a:bodyPr/>
                        <a:lstStyle/>
                        <a:p>
                          <a:pPr algn="ctr"/>
                          <a:r>
                            <a:rPr lang="zh-CN" altLang="en-US" b="0" i="0" dirty="0">
                              <a:ln>
                                <a:noFill/>
                              </a:ln>
                              <a:solidFill>
                                <a:schemeClr val="tx1"/>
                              </a:solidFill>
                            </a:rPr>
                            <a:t>系数</a:t>
                          </a:r>
                          <a:endParaRPr lang="zh-CN" altLang="en-US" b="0" i="0" dirty="0">
                            <a:ln>
                              <a:noFill/>
                            </a:ln>
                            <a:solidFill>
                              <a:schemeClr val="tx1"/>
                            </a:solidFill>
                          </a:endParaRPr>
                        </a:p>
                      </a:txBody>
                      <a:tcPr>
                        <a:noFill/>
                      </a:tcPr>
                    </a:tc>
                    <a:tc>
                      <a:txBody>
                        <a:bodyPr/>
                        <a:lstStyle/>
                        <a:p>
                          <a:pPr algn="ctr"/>
                          <a:r>
                            <a:rPr lang="en-US" altLang="zh-CN" b="0" dirty="0">
                              <a:ln>
                                <a:noFill/>
                              </a:ln>
                              <a:solidFill>
                                <a:schemeClr val="tx1"/>
                              </a:solidFill>
                            </a:rPr>
                            <a:t>000</a:t>
                          </a:r>
                          <a:endParaRPr lang="zh-CN" altLang="en-US" b="0" dirty="0">
                            <a:ln>
                              <a:noFill/>
                            </a:ln>
                            <a:solidFill>
                              <a:schemeClr val="tx1"/>
                            </a:solidFill>
                          </a:endParaRPr>
                        </a:p>
                      </a:txBody>
                      <a:tcPr>
                        <a:noFill/>
                      </a:tcPr>
                    </a:tc>
                    <a:tc>
                      <a:txBody>
                        <a:bodyPr/>
                        <a:lstStyle/>
                        <a:p>
                          <a:pPr algn="ctr"/>
                          <a:r>
                            <a:rPr lang="en-US" altLang="zh-CN" b="0" dirty="0">
                              <a:ln>
                                <a:noFill/>
                              </a:ln>
                              <a:solidFill>
                                <a:schemeClr val="tx1"/>
                              </a:solidFill>
                            </a:rPr>
                            <a:t>001</a:t>
                          </a:r>
                          <a:endParaRPr lang="zh-CN" altLang="en-US" b="0" dirty="0">
                            <a:ln>
                              <a:noFill/>
                            </a:ln>
                            <a:solidFill>
                              <a:schemeClr val="tx1"/>
                            </a:solidFill>
                          </a:endParaRPr>
                        </a:p>
                      </a:txBody>
                      <a:tcPr>
                        <a:noFill/>
                      </a:tcPr>
                    </a:tc>
                    <a:tc>
                      <a:txBody>
                        <a:bodyPr/>
                        <a:lstStyle/>
                        <a:p>
                          <a:pPr algn="ctr"/>
                          <a:r>
                            <a:rPr lang="en-US" altLang="zh-CN" b="0" dirty="0">
                              <a:ln>
                                <a:noFill/>
                              </a:ln>
                              <a:solidFill>
                                <a:schemeClr val="tx1"/>
                              </a:solidFill>
                            </a:rPr>
                            <a:t>010</a:t>
                          </a:r>
                          <a:endParaRPr lang="zh-CN" altLang="en-US" b="0" dirty="0">
                            <a:ln>
                              <a:noFill/>
                            </a:ln>
                            <a:solidFill>
                              <a:schemeClr val="tx1"/>
                            </a:solidFill>
                          </a:endParaRPr>
                        </a:p>
                      </a:txBody>
                      <a:tcPr>
                        <a:noFill/>
                      </a:tcPr>
                    </a:tc>
                    <a:tc>
                      <a:txBody>
                        <a:bodyPr/>
                        <a:lstStyle/>
                        <a:p>
                          <a:pPr algn="ctr"/>
                          <a:r>
                            <a:rPr lang="en-US" altLang="zh-CN" b="0" dirty="0">
                              <a:ln>
                                <a:noFill/>
                              </a:ln>
                              <a:solidFill>
                                <a:schemeClr val="tx1"/>
                              </a:solidFill>
                            </a:rPr>
                            <a:t>100</a:t>
                          </a:r>
                          <a:endParaRPr lang="zh-CN" altLang="en-US" b="0" dirty="0">
                            <a:ln>
                              <a:noFill/>
                            </a:ln>
                            <a:solidFill>
                              <a:schemeClr val="tx1"/>
                            </a:solidFill>
                          </a:endParaRPr>
                        </a:p>
                      </a:txBody>
                      <a:tcPr>
                        <a:noFill/>
                      </a:tcPr>
                    </a:tc>
                    <a:tc>
                      <a:txBody>
                        <a:bodyPr/>
                        <a:lstStyle/>
                        <a:p>
                          <a:pPr algn="ctr"/>
                          <a:r>
                            <a:rPr lang="en-US" altLang="zh-CN" b="0" dirty="0">
                              <a:ln>
                                <a:noFill/>
                              </a:ln>
                              <a:solidFill>
                                <a:schemeClr val="tx1"/>
                              </a:solidFill>
                            </a:rPr>
                            <a:t>011</a:t>
                          </a:r>
                          <a:endParaRPr lang="zh-CN" altLang="en-US" b="0" dirty="0">
                            <a:ln>
                              <a:noFill/>
                            </a:ln>
                            <a:solidFill>
                              <a:schemeClr val="tx1"/>
                            </a:solidFill>
                          </a:endParaRPr>
                        </a:p>
                      </a:txBody>
                      <a:tcPr>
                        <a:noFill/>
                      </a:tcPr>
                    </a:tc>
                    <a:tc>
                      <a:txBody>
                        <a:bodyPr/>
                        <a:lstStyle/>
                        <a:p>
                          <a:pPr algn="ctr"/>
                          <a:r>
                            <a:rPr lang="en-US" altLang="zh-CN" b="0" dirty="0">
                              <a:ln>
                                <a:noFill/>
                              </a:ln>
                              <a:solidFill>
                                <a:schemeClr val="tx1"/>
                              </a:solidFill>
                            </a:rPr>
                            <a:t>110</a:t>
                          </a:r>
                          <a:endParaRPr lang="zh-CN" altLang="en-US" b="0" dirty="0">
                            <a:ln>
                              <a:noFill/>
                            </a:ln>
                            <a:solidFill>
                              <a:schemeClr val="tx1"/>
                            </a:solidFill>
                          </a:endParaRPr>
                        </a:p>
                      </a:txBody>
                      <a:tcPr>
                        <a:noFill/>
                      </a:tcPr>
                    </a:tc>
                    <a:tc>
                      <a:txBody>
                        <a:bodyPr/>
                        <a:lstStyle/>
                        <a:p>
                          <a:pPr algn="ctr"/>
                          <a:r>
                            <a:rPr lang="en-US" altLang="zh-CN" b="0" dirty="0">
                              <a:ln>
                                <a:noFill/>
                              </a:ln>
                              <a:solidFill>
                                <a:schemeClr val="tx1"/>
                              </a:solidFill>
                            </a:rPr>
                            <a:t>111</a:t>
                          </a:r>
                          <a:endParaRPr lang="zh-CN" altLang="en-US" b="0" dirty="0">
                            <a:ln>
                              <a:noFill/>
                            </a:ln>
                            <a:solidFill>
                              <a:schemeClr val="tx1"/>
                            </a:solidFill>
                          </a:endParaRPr>
                        </a:p>
                      </a:txBody>
                      <a:tcPr>
                        <a:noFill/>
                      </a:tcPr>
                    </a:tc>
                    <a:tc>
                      <a:txBody>
                        <a:bodyPr/>
                        <a:lstStyle/>
                        <a:p>
                          <a:pPr algn="ctr"/>
                          <a:r>
                            <a:rPr lang="en-US" altLang="zh-CN" b="0" dirty="0">
                              <a:ln>
                                <a:noFill/>
                              </a:ln>
                              <a:solidFill>
                                <a:schemeClr val="tx1"/>
                              </a:solidFill>
                            </a:rPr>
                            <a:t>101</a:t>
                          </a:r>
                          <a:endParaRPr lang="zh-CN" altLang="en-US" b="0" dirty="0">
                            <a:ln>
                              <a:noFill/>
                            </a:ln>
                            <a:solidFill>
                              <a:schemeClr val="tx1"/>
                            </a:solidFill>
                          </a:endParaRPr>
                        </a:p>
                      </a:txBody>
                      <a:tcPr>
                        <a:noFill/>
                      </a:tcPr>
                    </a:tc>
                  </a:tr>
                  <a:tr h="436880">
                    <a:tc>
                      <a:txBody>
                        <a:bodyPr/>
                        <a:lstStyle/>
                        <a:p>
                          <a:pPr algn="ctr"/>
                          <a:r>
                            <a:rPr lang="zh-CN" altLang="en-US" b="0" dirty="0">
                              <a:ln>
                                <a:noFill/>
                              </a:ln>
                              <a:solidFill>
                                <a:schemeClr val="tx1"/>
                              </a:solidFill>
                            </a:rPr>
                            <a:t>多项式</a:t>
                          </a:r>
                          <a:endParaRPr lang="zh-CN" altLang="en-US" b="0" dirty="0">
                            <a:ln>
                              <a:noFill/>
                            </a:ln>
                            <a:solidFill>
                              <a:schemeClr val="tx1"/>
                            </a:solidFill>
                          </a:endParaRPr>
                        </a:p>
                      </a:txBody>
                      <a:tcPr>
                        <a:noFill/>
                      </a:tcPr>
                    </a:tc>
                    <a:tc>
                      <a:txBody>
                        <a:bodyPr/>
                        <a:lstStyle/>
                        <a:p>
                          <a:pPr algn="ctr"/>
                          <a:r>
                            <a:rPr lang="en-US" altLang="zh-CN" b="0" dirty="0">
                              <a:ln>
                                <a:noFill/>
                              </a:ln>
                              <a:solidFill>
                                <a:schemeClr val="tx1"/>
                              </a:solidFill>
                            </a:rPr>
                            <a:t>0</a:t>
                          </a:r>
                          <a:endParaRPr lang="zh-CN" altLang="en-US" b="0" dirty="0">
                            <a:ln>
                              <a:noFill/>
                            </a:ln>
                            <a:solidFill>
                              <a:schemeClr val="tx1"/>
                            </a:solidFill>
                          </a:endParaRPr>
                        </a:p>
                      </a:txBody>
                      <a:tcPr>
                        <a:noFill/>
                      </a:tcPr>
                    </a:tc>
                    <a:tc>
                      <a:txBody>
                        <a:bodyPr/>
                        <a:lstStyle/>
                        <a:p>
                          <a:endParaRPr lang="zh-CN"/>
                        </a:p>
                      </a:txBody>
                      <a:tcPr>
                        <a:blipFill>
                          <a:blip r:embed="rId2"/>
                        </a:blipFill>
                      </a:tcPr>
                    </a:tc>
                    <a:tc>
                      <a:txBody>
                        <a:bodyPr/>
                        <a:lstStyle/>
                        <a:p>
                          <a:endParaRPr lang="zh-CN"/>
                        </a:p>
                      </a:txBody>
                      <a:tcPr>
                        <a:blipFill>
                          <a:blip r:embed="rId2"/>
                        </a:blipFill>
                      </a:tcPr>
                    </a:tc>
                    <a:tc>
                      <a:txBody>
                        <a:bodyPr/>
                        <a:lstStyle/>
                        <a:p>
                          <a:endParaRPr lang="zh-CN"/>
                        </a:p>
                      </a:txBody>
                      <a:tcPr>
                        <a:blipFill>
                          <a:blip r:embed="rId2"/>
                        </a:blipFill>
                      </a:tcPr>
                    </a:tc>
                    <a:tc>
                      <a:txBody>
                        <a:bodyPr/>
                        <a:lstStyle/>
                        <a:p>
                          <a:endParaRPr lang="zh-CN"/>
                        </a:p>
                      </a:txBody>
                      <a:tcPr>
                        <a:blipFill>
                          <a:blip r:embed="rId2"/>
                        </a:blipFill>
                      </a:tcPr>
                    </a:tc>
                    <a:tc>
                      <a:txBody>
                        <a:bodyPr/>
                        <a:lstStyle/>
                        <a:p>
                          <a:endParaRPr lang="zh-CN"/>
                        </a:p>
                      </a:txBody>
                      <a:tcPr>
                        <a:blipFill>
                          <a:blip r:embed="rId2"/>
                        </a:blipFill>
                      </a:tcPr>
                    </a:tc>
                    <a:tc>
                      <a:txBody>
                        <a:bodyPr/>
                        <a:lstStyle/>
                        <a:p>
                          <a:endParaRPr lang="zh-CN"/>
                        </a:p>
                      </a:txBody>
                      <a:tcPr>
                        <a:blipFill>
                          <a:blip r:embed="rId2"/>
                        </a:blipFill>
                      </a:tcPr>
                    </a:tc>
                    <a:tc>
                      <a:txBody>
                        <a:bodyPr/>
                        <a:lstStyle/>
                        <a:p>
                          <a:endParaRPr lang="zh-CN"/>
                        </a:p>
                      </a:txBody>
                      <a:tcPr>
                        <a:blipFill>
                          <a:blip r:embed="rId2"/>
                        </a:blipFill>
                      </a:tcPr>
                    </a:tc>
                  </a:tr>
                  <a:tr h="377825">
                    <a:tc>
                      <a:txBody>
                        <a:bodyPr/>
                        <a:lstStyle/>
                        <a:p>
                          <a:pPr algn="ctr"/>
                          <a:r>
                            <a:rPr lang="zh-CN" altLang="en-US" b="0" dirty="0">
                              <a:ln>
                                <a:noFill/>
                              </a:ln>
                              <a:solidFill>
                                <a:schemeClr val="tx1"/>
                              </a:solidFill>
                            </a:rPr>
                            <a:t>幂表示</a:t>
                          </a:r>
                          <a:endParaRPr lang="zh-CN" altLang="en-US" b="0" dirty="0">
                            <a:ln>
                              <a:noFill/>
                            </a:ln>
                            <a:solidFill>
                              <a:schemeClr val="tx1"/>
                            </a:solidFill>
                          </a:endParaRPr>
                        </a:p>
                      </a:txBody>
                      <a:tcPr>
                        <a:noFill/>
                      </a:tcPr>
                    </a:tc>
                    <a:tc>
                      <a:txBody>
                        <a:bodyPr/>
                        <a:lstStyle/>
                        <a:p>
                          <a:pPr algn="ctr"/>
                          <a:r>
                            <a:rPr lang="en-US" altLang="zh-CN" b="0" dirty="0">
                              <a:ln>
                                <a:noFill/>
                              </a:ln>
                              <a:solidFill>
                                <a:schemeClr val="tx1"/>
                              </a:solidFill>
                            </a:rPr>
                            <a:t>0</a:t>
                          </a:r>
                          <a:endParaRPr lang="zh-CN" altLang="en-US" b="0" dirty="0">
                            <a:ln>
                              <a:noFill/>
                            </a:ln>
                            <a:solidFill>
                              <a:schemeClr val="tx1"/>
                            </a:solidFill>
                          </a:endParaRPr>
                        </a:p>
                      </a:txBody>
                      <a:tcPr>
                        <a:noFill/>
                      </a:tcPr>
                    </a:tc>
                    <a:tc>
                      <a:txBody>
                        <a:bodyPr/>
                        <a:lstStyle/>
                        <a:p>
                          <a:endParaRPr lang="zh-CN"/>
                        </a:p>
                      </a:txBody>
                      <a:tcPr>
                        <a:blipFill>
                          <a:blip r:embed="rId2"/>
                        </a:blipFill>
                      </a:tcPr>
                    </a:tc>
                    <a:tc>
                      <a:txBody>
                        <a:bodyPr/>
                        <a:lstStyle/>
                        <a:p>
                          <a:endParaRPr lang="zh-CN"/>
                        </a:p>
                      </a:txBody>
                      <a:tcPr>
                        <a:blipFill>
                          <a:blip r:embed="rId2"/>
                        </a:blipFill>
                      </a:tcPr>
                    </a:tc>
                    <a:tc>
                      <a:txBody>
                        <a:bodyPr/>
                        <a:lstStyle/>
                        <a:p>
                          <a:endParaRPr lang="zh-CN"/>
                        </a:p>
                      </a:txBody>
                      <a:tcPr>
                        <a:blipFill>
                          <a:blip r:embed="rId2"/>
                        </a:blipFill>
                      </a:tcPr>
                    </a:tc>
                    <a:tc>
                      <a:txBody>
                        <a:bodyPr/>
                        <a:lstStyle/>
                        <a:p>
                          <a:endParaRPr lang="zh-CN"/>
                        </a:p>
                      </a:txBody>
                      <a:tcPr>
                        <a:blipFill>
                          <a:blip r:embed="rId2"/>
                        </a:blipFill>
                      </a:tcPr>
                    </a:tc>
                    <a:tc>
                      <a:txBody>
                        <a:bodyPr/>
                        <a:lstStyle/>
                        <a:p>
                          <a:endParaRPr lang="zh-CN"/>
                        </a:p>
                      </a:txBody>
                      <a:tcPr>
                        <a:blipFill>
                          <a:blip r:embed="rId2"/>
                        </a:blipFill>
                      </a:tcPr>
                    </a:tc>
                    <a:tc>
                      <a:txBody>
                        <a:bodyPr/>
                        <a:lstStyle/>
                        <a:p>
                          <a:endParaRPr lang="zh-CN"/>
                        </a:p>
                      </a:txBody>
                      <a:tcPr>
                        <a:blipFill>
                          <a:blip r:embed="rId2"/>
                        </a:blipFill>
                      </a:tcPr>
                    </a:tc>
                    <a:tc>
                      <a:txBody>
                        <a:bodyPr/>
                        <a:lstStyle/>
                        <a:p>
                          <a:endParaRPr lang="zh-CN"/>
                        </a:p>
                      </a:txBody>
                      <a:tcPr>
                        <a:blipFill>
                          <a:blip r:embed="rId2"/>
                        </a:blipFill>
                      </a:tcPr>
                    </a:tc>
                  </a:tr>
                </a:tbl>
              </a:graphicData>
            </a:graphic>
          </p:graphicFrame>
        </mc:Fallback>
      </mc:AlternateContent>
      <mc:AlternateContent xmlns:mc="http://schemas.openxmlformats.org/markup-compatibility/2006">
        <mc:Choice xmlns:a14="http://schemas.microsoft.com/office/drawing/2010/main" Requires="a14">
          <p:sp>
            <p:nvSpPr>
              <p:cNvPr id="8" name="矩形 7"/>
              <p:cNvSpPr/>
              <p:nvPr/>
            </p:nvSpPr>
            <p:spPr>
              <a:xfrm>
                <a:off x="2332263" y="3762836"/>
                <a:ext cx="4479472" cy="5063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0" i="1" dirty="0">
                    <a:ln>
                      <a:noFill/>
                    </a:ln>
                    <a:solidFill>
                      <a:schemeClr val="tx1"/>
                    </a:solidFill>
                  </a:rPr>
                  <a:t>GF</a:t>
                </a:r>
                <a:r>
                  <a:rPr lang="en-US" altLang="zh-CN" sz="2000" b="0" dirty="0">
                    <a:ln>
                      <a:noFill/>
                    </a:ln>
                    <a:solidFill>
                      <a:schemeClr val="tx1"/>
                    </a:solidFill>
                  </a:rPr>
                  <a:t>(</a:t>
                </a:r>
                <a14:m>
                  <m:oMath xmlns:m="http://schemas.openxmlformats.org/officeDocument/2006/math">
                    <m:sSup>
                      <m:sSupPr>
                        <m:ctrlPr>
                          <a:rPr lang="en-US" altLang="zh-CN" sz="2000" b="0" i="1" smtClean="0">
                            <a:ln>
                              <a:noFill/>
                            </a:ln>
                            <a:solidFill>
                              <a:schemeClr val="tx1"/>
                            </a:solidFill>
                            <a:latin typeface="Cambria Math" panose="02040503050406030204" pitchFamily="18" charset="0"/>
                          </a:rPr>
                        </m:ctrlPr>
                      </m:sSupPr>
                      <m:e>
                        <m:r>
                          <a:rPr lang="en-US" altLang="zh-CN" sz="2000" b="0" i="1" smtClean="0">
                            <a:ln>
                              <a:noFill/>
                            </a:ln>
                            <a:solidFill>
                              <a:schemeClr val="tx1"/>
                            </a:solidFill>
                            <a:latin typeface="Cambria Math" panose="02040503050406030204" pitchFamily="18" charset="0"/>
                          </a:rPr>
                          <m:t>2</m:t>
                        </m:r>
                      </m:e>
                      <m:sup>
                        <m:r>
                          <a:rPr lang="en-US" altLang="zh-CN" sz="2000" b="0" i="1" smtClean="0">
                            <a:ln>
                              <a:noFill/>
                            </a:ln>
                            <a:solidFill>
                              <a:schemeClr val="tx1"/>
                            </a:solidFill>
                            <a:latin typeface="Cambria Math" panose="02040503050406030204" pitchFamily="18" charset="0"/>
                          </a:rPr>
                          <m:t>3</m:t>
                        </m:r>
                      </m:sup>
                    </m:sSup>
                  </m:oMath>
                </a14:m>
                <a:r>
                  <a:rPr lang="en-US" altLang="zh-CN" sz="2000" b="0" dirty="0">
                    <a:ln>
                      <a:noFill/>
                    </a:ln>
                    <a:solidFill>
                      <a:schemeClr val="tx1"/>
                    </a:solidFill>
                  </a:rPr>
                  <a:t>)</a:t>
                </a:r>
                <a:r>
                  <a:rPr lang="zh-CN" altLang="en-US" sz="2000" b="0" dirty="0">
                    <a:ln>
                      <a:noFill/>
                    </a:ln>
                    <a:solidFill>
                      <a:schemeClr val="tx1"/>
                    </a:solidFill>
                  </a:rPr>
                  <a:t>的元素的多项式表示和幂表示</a:t>
                </a:r>
                <a:endParaRPr lang="zh-CN" altLang="en-US" sz="2000" b="0" dirty="0">
                  <a:ln>
                    <a:noFill/>
                  </a:ln>
                  <a:solidFill>
                    <a:schemeClr val="tx1"/>
                  </a:solidFill>
                </a:endParaRPr>
              </a:p>
            </p:txBody>
          </p:sp>
        </mc:Choice>
        <mc:Fallback>
          <p:sp>
            <p:nvSpPr>
              <p:cNvPr id="8" name="矩形 7"/>
              <p:cNvSpPr>
                <a:spLocks noRot="1" noChangeAspect="1" noMove="1" noResize="1" noEditPoints="1" noAdjustHandles="1" noChangeArrowheads="1" noChangeShapeType="1" noTextEdit="1"/>
              </p:cNvSpPr>
              <p:nvPr/>
            </p:nvSpPr>
            <p:spPr>
              <a:xfrm>
                <a:off x="2332263" y="3762836"/>
                <a:ext cx="4479472" cy="506356"/>
              </a:xfrm>
              <a:prstGeom prst="rect">
                <a:avLst/>
              </a:prstGeom>
              <a:blipFill rotWithShape="1">
                <a:blip r:embed="rId3"/>
                <a:stretch>
                  <a:fillRect l="-12" t="-91" r="2" b="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9" name="矩形 8"/>
          <p:cNvSpPr/>
          <p:nvPr/>
        </p:nvSpPr>
        <p:spPr>
          <a:xfrm>
            <a:off x="469950" y="3657594"/>
            <a:ext cx="7939940" cy="228594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en-US" altLang="zh-CN" sz="2400" dirty="0">
                <a:sym typeface="+mn-ea"/>
              </a:rPr>
              <a:t>R-S</a:t>
            </a:r>
            <a:r>
              <a:rPr lang="zh-CN" altLang="en-US" sz="2400" dirty="0">
                <a:sym typeface="+mn-ea"/>
              </a:rPr>
              <a:t>编译码在</a:t>
            </a:r>
            <a:r>
              <a:rPr lang="en-US" altLang="zh-CN" sz="2400" dirty="0">
                <a:sym typeface="+mn-ea"/>
              </a:rPr>
              <a:t>Matlab</a:t>
            </a:r>
            <a:r>
              <a:rPr lang="zh-CN" altLang="en-US" sz="2400" dirty="0">
                <a:sym typeface="+mn-ea"/>
              </a:rPr>
              <a:t>中的实现</a:t>
            </a:r>
            <a:endParaRPr lang="zh-CN" altLang="en-US" sz="2400" dirty="0">
              <a:sym typeface="+mn-ea"/>
            </a:endParaRPr>
          </a:p>
        </p:txBody>
      </p:sp>
      <p:sp>
        <p:nvSpPr>
          <p:cNvPr id="10" name="文本框 9"/>
          <p:cNvSpPr txBox="1"/>
          <p:nvPr/>
        </p:nvSpPr>
        <p:spPr>
          <a:xfrm>
            <a:off x="533506" y="2382309"/>
            <a:ext cx="8199963" cy="3693319"/>
          </a:xfrm>
          <a:prstGeom prst="rect">
            <a:avLst/>
          </a:prstGeom>
          <a:noFill/>
        </p:spPr>
        <p:txBody>
          <a:bodyPr wrap="square" rtlCol="0" anchor="t">
            <a:spAutoFit/>
          </a:bodyPr>
          <a:lstStyle/>
          <a:p>
            <a:r>
              <a:rPr lang="en-US" altLang="zh-CN" dirty="0">
                <a:solidFill>
                  <a:srgbClr val="228B22"/>
                </a:solidFill>
                <a:latin typeface="Courier New" panose="02070309020205020404" pitchFamily="49" charset="0"/>
              </a:rPr>
              <a:t>%</a:t>
            </a:r>
            <a:r>
              <a:rPr lang="zh-CN" altLang="en-US" dirty="0">
                <a:solidFill>
                  <a:srgbClr val="228B22"/>
                </a:solidFill>
                <a:latin typeface="Courier New" panose="02070309020205020404" pitchFamily="49" charset="0"/>
              </a:rPr>
              <a:t>本函数实现多项式的相乘</a:t>
            </a:r>
            <a:endParaRPr lang="en-US" altLang="zh-CN" dirty="0">
              <a:solidFill>
                <a:srgbClr val="228B22"/>
              </a:solidFill>
              <a:latin typeface="Courier New" panose="02070309020205020404" pitchFamily="49" charset="0"/>
            </a:endParaRPr>
          </a:p>
          <a:p>
            <a:r>
              <a:rPr lang="en-US" altLang="zh-CN" sz="1800" b="1" i="0" u="none" strike="noStrike" baseline="0" dirty="0">
                <a:solidFill>
                  <a:srgbClr val="0000FF"/>
                </a:solidFill>
                <a:latin typeface="Courier New" panose="02070309020205020404" pitchFamily="49" charset="0"/>
              </a:rPr>
              <a:t>function</a:t>
            </a:r>
            <a:r>
              <a:rPr lang="en-US" altLang="zh-CN" sz="1800" b="1" i="0" u="none" strike="noStrike" baseline="0" dirty="0">
                <a:solidFill>
                  <a:srgbClr val="000000"/>
                </a:solidFill>
                <a:latin typeface="Courier New" panose="02070309020205020404" pitchFamily="49" charset="0"/>
              </a:rPr>
              <a:t>  p=rs_polymul(a,b,m,alpha_to,index_of)</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h=length(a)+length(b)-1;</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a:t>
            </a:r>
            <a:r>
              <a:rPr lang="en-US" altLang="zh-CN" sz="1800" b="1" i="0" u="none" strike="noStrike" baseline="0" dirty="0">
                <a:solidFill>
                  <a:srgbClr val="0000FF"/>
                </a:solidFill>
                <a:latin typeface="Courier New" panose="02070309020205020404" pitchFamily="49" charset="0"/>
              </a:rPr>
              <a:t>for</a:t>
            </a:r>
            <a:r>
              <a:rPr lang="en-US" altLang="zh-CN" sz="1800" b="1" i="0" u="none" strike="noStrike" baseline="0" dirty="0">
                <a:solidFill>
                  <a:srgbClr val="000000"/>
                </a:solidFill>
                <a:latin typeface="Courier New" panose="02070309020205020404" pitchFamily="49" charset="0"/>
              </a:rPr>
              <a:t> i=1:h</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p(i)=0;</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a:t>
            </a:r>
            <a:r>
              <a:rPr lang="en-US" altLang="zh-CN" sz="1800" b="1" i="0" u="none" strike="noStrike" baseline="0" dirty="0">
                <a:solidFill>
                  <a:srgbClr val="0000FF"/>
                </a:solidFill>
                <a:latin typeface="Courier New" panose="02070309020205020404" pitchFamily="49" charset="0"/>
              </a:rPr>
              <a:t>for</a:t>
            </a:r>
            <a:r>
              <a:rPr lang="en-US" altLang="zh-CN" sz="1800" b="1" i="0" u="none" strike="noStrike" baseline="0" dirty="0">
                <a:solidFill>
                  <a:srgbClr val="000000"/>
                </a:solidFill>
                <a:latin typeface="Courier New" panose="02070309020205020404" pitchFamily="49" charset="0"/>
              </a:rPr>
              <a:t> j=1:length(a)</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a:t>
            </a:r>
            <a:r>
              <a:rPr lang="en-US" altLang="zh-CN" sz="1800" b="1" i="0" u="none" strike="noStrike" baseline="0" dirty="0">
                <a:solidFill>
                  <a:srgbClr val="0000FF"/>
                </a:solidFill>
                <a:latin typeface="Courier New" panose="02070309020205020404" pitchFamily="49" charset="0"/>
              </a:rPr>
              <a:t>for</a:t>
            </a:r>
            <a:r>
              <a:rPr lang="en-US" altLang="zh-CN" sz="1800" b="1" i="0" u="none" strike="noStrike" baseline="0" dirty="0">
                <a:solidFill>
                  <a:srgbClr val="000000"/>
                </a:solidFill>
                <a:latin typeface="Courier New" panose="02070309020205020404" pitchFamily="49" charset="0"/>
              </a:rPr>
              <a:t> l=1:length(b)</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a:t>
            </a:r>
            <a:r>
              <a:rPr lang="en-US" altLang="zh-CN" sz="1800" b="1" i="0" u="none" strike="noStrike" baseline="0" dirty="0">
                <a:solidFill>
                  <a:srgbClr val="0000FF"/>
                </a:solidFill>
                <a:latin typeface="Courier New" panose="02070309020205020404" pitchFamily="49" charset="0"/>
              </a:rPr>
              <a:t>if</a:t>
            </a:r>
            <a:r>
              <a:rPr lang="en-US" altLang="zh-CN" sz="1800" b="1" i="0" u="none" strike="noStrike" baseline="0" dirty="0">
                <a:solidFill>
                  <a:srgbClr val="000000"/>
                </a:solidFill>
                <a:latin typeface="Courier New" panose="02070309020205020404" pitchFamily="49" charset="0"/>
              </a:rPr>
              <a:t>(j+l==i+1) p(i)=rs_add(p(i),rs_mul(a(j),b(l),m,alpha_to,index_of),m);</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a:t>
            </a:r>
            <a:r>
              <a:rPr lang="en-US" altLang="zh-CN" sz="1800" b="1" i="0" u="none" strike="noStrike" baseline="0" dirty="0">
                <a:solidFill>
                  <a:srgbClr val="0000FF"/>
                </a:solidFill>
                <a:latin typeface="Courier New" panose="02070309020205020404" pitchFamily="49" charset="0"/>
              </a:rPr>
              <a:t>end</a:t>
            </a:r>
            <a:r>
              <a:rPr lang="en-US" altLang="zh-CN" sz="1800" b="1" i="0" u="none" strike="noStrike" baseline="0" dirty="0">
                <a:solidFill>
                  <a:srgbClr val="000000"/>
                </a:solidFill>
                <a:latin typeface="Courier New" panose="02070309020205020404" pitchFamily="49" charset="0"/>
              </a:rPr>
              <a:t>;</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a:t>
            </a:r>
            <a:r>
              <a:rPr lang="en-US" altLang="zh-CN" sz="1800" b="1" i="0" u="none" strike="noStrike" baseline="0" dirty="0">
                <a:solidFill>
                  <a:srgbClr val="0000FF"/>
                </a:solidFill>
                <a:latin typeface="Courier New" panose="02070309020205020404" pitchFamily="49" charset="0"/>
              </a:rPr>
              <a:t>end</a:t>
            </a:r>
            <a:r>
              <a:rPr lang="en-US" altLang="zh-CN" sz="1800" b="1" i="0" u="none" strike="noStrike" baseline="0" dirty="0">
                <a:solidFill>
                  <a:srgbClr val="000000"/>
                </a:solidFill>
                <a:latin typeface="Courier New" panose="02070309020205020404" pitchFamily="49" charset="0"/>
              </a:rPr>
              <a:t>;  </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a:t>
            </a:r>
            <a:r>
              <a:rPr lang="en-US" altLang="zh-CN" sz="1800" b="1" i="0" u="none" strike="noStrike" baseline="0" dirty="0">
                <a:solidFill>
                  <a:srgbClr val="0000FF"/>
                </a:solidFill>
                <a:latin typeface="Courier New" panose="02070309020205020404" pitchFamily="49" charset="0"/>
              </a:rPr>
              <a:t>end</a:t>
            </a:r>
            <a:r>
              <a:rPr lang="en-US" altLang="zh-CN" sz="1800" b="1" i="0" u="none" strike="noStrike" baseline="0" dirty="0">
                <a:solidFill>
                  <a:srgbClr val="000000"/>
                </a:solidFill>
                <a:latin typeface="Courier New" panose="02070309020205020404" pitchFamily="49" charset="0"/>
              </a:rPr>
              <a:t>;</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a:t>
            </a:r>
            <a:r>
              <a:rPr lang="en-US" altLang="zh-CN" sz="1800" b="1" i="0" u="none" strike="noStrike" baseline="0" dirty="0">
                <a:solidFill>
                  <a:srgbClr val="0000FF"/>
                </a:solidFill>
                <a:latin typeface="Courier New" panose="02070309020205020404" pitchFamily="49" charset="0"/>
              </a:rPr>
              <a:t>end</a:t>
            </a:r>
            <a:r>
              <a:rPr lang="en-US" altLang="zh-CN" sz="1800" b="1" i="0" u="none" strike="noStrike" baseline="0" dirty="0">
                <a:solidFill>
                  <a:srgbClr val="000000"/>
                </a:solidFill>
                <a:latin typeface="Courier New" panose="02070309020205020404" pitchFamily="49" charset="0"/>
              </a:rPr>
              <a:t>;</a:t>
            </a:r>
            <a:endParaRPr lang="en-US" altLang="zh-CN" sz="1800" b="1" i="0" u="none" strike="noStrike" baseline="0" dirty="0">
              <a:solidFill>
                <a:srgbClr val="000000"/>
              </a:solidFill>
              <a:latin typeface="Courier New" panose="02070309020205020404" pitchFamily="49" charset="0"/>
            </a:endParaRPr>
          </a:p>
        </p:txBody>
      </p:sp>
      <mc:AlternateContent xmlns:mc="http://schemas.openxmlformats.org/markup-compatibility/2006">
        <mc:Choice xmlns:a14="http://schemas.microsoft.com/office/drawing/2010/main" Requires="a14">
          <p:sp>
            <p:nvSpPr>
              <p:cNvPr id="12" name="文本框 11"/>
              <p:cNvSpPr txBox="1"/>
              <p:nvPr/>
            </p:nvSpPr>
            <p:spPr>
              <a:xfrm>
                <a:off x="228714" y="1247763"/>
                <a:ext cx="8018145" cy="400110"/>
              </a:xfrm>
              <a:prstGeom prst="rect">
                <a:avLst/>
              </a:prstGeom>
              <a:noFill/>
            </p:spPr>
            <p:txBody>
              <a:bodyPr wrap="square" rtlCol="0" anchor="t">
                <a:spAutoFit/>
              </a:bodyPr>
              <a:lstStyle/>
              <a:p>
                <a:r>
                  <a:rPr lang="zh-CN" altLang="en-US" sz="2000" dirty="0">
                    <a:latin typeface="Times New Roman" panose="02020603050405020304" pitchFamily="18" charset="0"/>
                    <a:ea typeface="黑体" panose="02010609060101010101" pitchFamily="49" charset="-122"/>
                    <a:sym typeface="+mn-ea"/>
                  </a:rPr>
                  <a:t>首先确定</a:t>
                </a:r>
                <a:r>
                  <a:rPr lang="en-US" altLang="zh-CN" sz="2000" dirty="0">
                    <a:latin typeface="Times New Roman" panose="02020603050405020304" pitchFamily="18" charset="0"/>
                    <a:ea typeface="黑体" panose="02010609060101010101" pitchFamily="49" charset="-122"/>
                    <a:sym typeface="+mn-ea"/>
                  </a:rPr>
                  <a:t>GF</a:t>
                </a:r>
                <a:r>
                  <a:rPr lang="zh-CN" altLang="en-US" sz="2000" dirty="0">
                    <a:latin typeface="Times New Roman" panose="02020603050405020304" pitchFamily="18" charset="0"/>
                    <a:ea typeface="黑体" panose="02010609060101010101" pitchFamily="49" charset="-122"/>
                    <a:sym typeface="+mn-ea"/>
                  </a:rPr>
                  <a:t>（</a:t>
                </a:r>
                <a14:m>
                  <m:oMath xmlns:m="http://schemas.openxmlformats.org/officeDocument/2006/math">
                    <m:sSup>
                      <m:sSupPr>
                        <m:ctrlPr>
                          <a:rPr lang="zh-CN" altLang="en-US" sz="2000" i="1" smtClean="0">
                            <a:solidFill>
                              <a:srgbClr val="836967"/>
                            </a:solidFill>
                            <a:latin typeface="Cambria Math" panose="02040503050406030204" pitchFamily="18" charset="0"/>
                            <a:sym typeface="+mn-ea"/>
                          </a:rPr>
                        </m:ctrlPr>
                      </m:sSupPr>
                      <m:e>
                        <m:r>
                          <a:rPr lang="zh-CN" altLang="en-US" sz="2000" i="1" smtClean="0">
                            <a:latin typeface="Cambria Math" panose="02040503050406030204" pitchFamily="18" charset="0"/>
                            <a:sym typeface="+mn-ea"/>
                          </a:rPr>
                          <m:t>2</m:t>
                        </m:r>
                      </m:e>
                      <m:sup>
                        <m:r>
                          <a:rPr lang="zh-CN" altLang="en-US" sz="2000" i="1" smtClean="0">
                            <a:latin typeface="Cambria Math" panose="02040503050406030204" pitchFamily="18" charset="0"/>
                            <a:sym typeface="+mn-ea"/>
                          </a:rPr>
                          <m:t>𝑚</m:t>
                        </m:r>
                      </m:sup>
                    </m:sSup>
                  </m:oMath>
                </a14:m>
                <a:r>
                  <a:rPr lang="zh-CN" altLang="en-US" sz="2000" dirty="0">
                    <a:latin typeface="Times New Roman" panose="02020603050405020304" pitchFamily="18" charset="0"/>
                    <a:ea typeface="黑体" panose="02010609060101010101" pitchFamily="49" charset="-122"/>
                    <a:sym typeface="+mn-ea"/>
                  </a:rPr>
                  <a:t>）上的基本运算</a:t>
                </a:r>
                <a:r>
                  <a:rPr lang="en-US" sz="2000" dirty="0">
                    <a:uFillTx/>
                    <a:latin typeface="Times New Roman" panose="02020603050405020304" pitchFamily="18" charset="0"/>
                    <a:ea typeface="黑体" panose="02010609060101010101" pitchFamily="49" charset="-122"/>
                    <a:sym typeface="+mn-ea"/>
                  </a:rPr>
                  <a:t>                                  </a:t>
                </a:r>
                <a:endParaRPr sz="2000" dirty="0">
                  <a:uFillTx/>
                  <a:latin typeface="Times New Roman" panose="02020603050405020304" pitchFamily="18" charset="0"/>
                  <a:ea typeface="黑体" panose="02010609060101010101" pitchFamily="49" charset="-122"/>
                  <a:sym typeface="+mn-ea"/>
                </a:endParaRPr>
              </a:p>
            </p:txBody>
          </p:sp>
        </mc:Choice>
        <mc:Fallback>
          <p:sp>
            <p:nvSpPr>
              <p:cNvPr id="12" name="文本框 11"/>
              <p:cNvSpPr txBox="1">
                <a:spLocks noRot="1" noChangeAspect="1" noMove="1" noResize="1" noEditPoints="1" noAdjustHandles="1" noChangeArrowheads="1" noChangeShapeType="1" noTextEdit="1"/>
              </p:cNvSpPr>
              <p:nvPr/>
            </p:nvSpPr>
            <p:spPr>
              <a:xfrm>
                <a:off x="228714" y="1247763"/>
                <a:ext cx="8018145" cy="400110"/>
              </a:xfrm>
              <a:prstGeom prst="rect">
                <a:avLst/>
              </a:prstGeom>
              <a:blipFill rotWithShape="1">
                <a:blip r:embed="rId1"/>
                <a:stretch>
                  <a:fillRect l="-1" t="-156" r="1" b="12"/>
                </a:stretch>
              </a:blipFill>
            </p:spPr>
            <p:txBody>
              <a:bodyPr/>
              <a:lstStyle/>
              <a:p>
                <a:r>
                  <a:rPr lang="zh-CN" altLang="en-US">
                    <a:noFill/>
                  </a:rPr>
                  <a:t> </a:t>
                </a:r>
              </a:p>
            </p:txBody>
          </p:sp>
        </mc:Fallback>
      </mc:AlternateContent>
      <p:sp>
        <p:nvSpPr>
          <p:cNvPr id="3" name="矩形 2"/>
          <p:cNvSpPr/>
          <p:nvPr/>
        </p:nvSpPr>
        <p:spPr>
          <a:xfrm>
            <a:off x="0" y="1838368"/>
            <a:ext cx="2895644" cy="5333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rs_polymul</a:t>
            </a:r>
            <a:r>
              <a:rPr lang="zh-CN" altLang="en-US" sz="2000" dirty="0">
                <a:solidFill>
                  <a:schemeClr val="tx1"/>
                </a:solidFill>
              </a:rPr>
              <a:t>函数：</a:t>
            </a:r>
            <a:endParaRPr lang="zh-CN" altLang="en-US" sz="2000" dirty="0">
              <a:solidFill>
                <a:schemeClr val="tx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en-US" altLang="zh-CN" sz="2400" dirty="0">
                <a:sym typeface="+mn-ea"/>
              </a:rPr>
              <a:t>R-S</a:t>
            </a:r>
            <a:r>
              <a:rPr lang="zh-CN" altLang="en-US" sz="2400" dirty="0">
                <a:sym typeface="+mn-ea"/>
              </a:rPr>
              <a:t>编译码在</a:t>
            </a:r>
            <a:r>
              <a:rPr lang="en-US" altLang="zh-CN" sz="2400" dirty="0">
                <a:sym typeface="+mn-ea"/>
              </a:rPr>
              <a:t>Matlab</a:t>
            </a:r>
            <a:r>
              <a:rPr lang="zh-CN" altLang="en-US" sz="2400" dirty="0">
                <a:sym typeface="+mn-ea"/>
              </a:rPr>
              <a:t>中的实现</a:t>
            </a:r>
            <a:endParaRPr lang="zh-CN" altLang="en-US" sz="2400" dirty="0">
              <a:sym typeface="+mn-ea"/>
            </a:endParaRPr>
          </a:p>
        </p:txBody>
      </p:sp>
      <p:sp>
        <p:nvSpPr>
          <p:cNvPr id="10" name="文本框 9"/>
          <p:cNvSpPr txBox="1"/>
          <p:nvPr/>
        </p:nvSpPr>
        <p:spPr>
          <a:xfrm>
            <a:off x="575318" y="2895614"/>
            <a:ext cx="8018145" cy="2308324"/>
          </a:xfrm>
          <a:prstGeom prst="rect">
            <a:avLst/>
          </a:prstGeom>
          <a:noFill/>
        </p:spPr>
        <p:txBody>
          <a:bodyPr wrap="square" rtlCol="0" anchor="t">
            <a:spAutoFit/>
          </a:bodyPr>
          <a:lstStyle/>
          <a:p>
            <a:r>
              <a:rPr lang="en-US" altLang="zh-CN" sz="1800" b="0" i="0" u="none" strike="noStrike" baseline="0" dirty="0">
                <a:solidFill>
                  <a:srgbClr val="228B22"/>
                </a:solidFill>
                <a:latin typeface="Courier New" panose="02070309020205020404" pitchFamily="49" charset="0"/>
              </a:rPr>
              <a:t>% </a:t>
            </a:r>
            <a:r>
              <a:rPr lang="zh-CN" altLang="en-US" sz="1800" b="0" i="0" u="none" strike="noStrike" baseline="0" dirty="0">
                <a:solidFill>
                  <a:srgbClr val="228B22"/>
                </a:solidFill>
                <a:latin typeface="Courier New" panose="02070309020205020404" pitchFamily="49" charset="0"/>
              </a:rPr>
              <a:t>获取输入“</a:t>
            </a:r>
            <a:r>
              <a:rPr lang="en-US" altLang="zh-CN" sz="1800" b="0" i="0" u="none" strike="noStrike" baseline="0" dirty="0">
                <a:solidFill>
                  <a:srgbClr val="228B22"/>
                </a:solidFill>
                <a:latin typeface="Courier New" panose="02070309020205020404" pitchFamily="49" charset="0"/>
              </a:rPr>
              <a:t>a”</a:t>
            </a:r>
            <a:r>
              <a:rPr lang="zh-CN" altLang="en-US" sz="1800" b="0" i="0" u="none" strike="noStrike" baseline="0" dirty="0">
                <a:solidFill>
                  <a:srgbClr val="228B22"/>
                </a:solidFill>
                <a:latin typeface="Courier New" panose="02070309020205020404" pitchFamily="49" charset="0"/>
              </a:rPr>
              <a:t>的倒数的函数</a:t>
            </a:r>
            <a:endParaRPr lang="zh-CN" altLang="en-US" sz="1800" b="0" i="0" u="none" strike="noStrike" baseline="0" dirty="0">
              <a:solidFill>
                <a:srgbClr val="228B22"/>
              </a:solidFill>
              <a:latin typeface="Courier New" panose="02070309020205020404" pitchFamily="49" charset="0"/>
            </a:endParaRPr>
          </a:p>
          <a:p>
            <a:r>
              <a:rPr lang="en-US" altLang="zh-CN" sz="1800" b="0" i="0" u="none" strike="noStrike" baseline="0" dirty="0">
                <a:solidFill>
                  <a:srgbClr val="228B22"/>
                </a:solidFill>
                <a:latin typeface="Courier New" panose="02070309020205020404" pitchFamily="49" charset="0"/>
              </a:rPr>
              <a:t>%  </a:t>
            </a:r>
            <a:r>
              <a:rPr lang="zh-CN" altLang="en-US" sz="1800" b="0" i="0" u="none" strike="noStrike" baseline="0" dirty="0">
                <a:solidFill>
                  <a:srgbClr val="228B22"/>
                </a:solidFill>
                <a:latin typeface="Courier New" panose="02070309020205020404" pitchFamily="49" charset="0"/>
              </a:rPr>
              <a:t>输入</a:t>
            </a:r>
            <a:r>
              <a:rPr lang="en-US" altLang="zh-CN" sz="1800" b="0" i="0" u="none" strike="noStrike" baseline="0" dirty="0">
                <a:solidFill>
                  <a:srgbClr val="228B22"/>
                </a:solidFill>
                <a:latin typeface="Courier New" panose="02070309020205020404" pitchFamily="49" charset="0"/>
              </a:rPr>
              <a:t>a</a:t>
            </a:r>
            <a:r>
              <a:rPr lang="zh-CN" altLang="en-US" sz="1800" b="0" i="0" u="none" strike="noStrike" baseline="0" dirty="0">
                <a:solidFill>
                  <a:srgbClr val="228B22"/>
                </a:solidFill>
                <a:latin typeface="Courier New" panose="02070309020205020404" pitchFamily="49" charset="0"/>
              </a:rPr>
              <a:t>是对应于</a:t>
            </a:r>
            <a:r>
              <a:rPr lang="en-US" altLang="zh-CN" sz="1800" b="0" i="0" u="none" strike="noStrike" baseline="0" dirty="0">
                <a:solidFill>
                  <a:srgbClr val="228B22"/>
                </a:solidFill>
                <a:latin typeface="Courier New" panose="02070309020205020404" pitchFamily="49" charset="0"/>
              </a:rPr>
              <a:t>GF</a:t>
            </a:r>
            <a:r>
              <a:rPr lang="zh-CN" altLang="en-US" sz="1800" b="0" i="0" u="none" strike="noStrike" baseline="0" dirty="0">
                <a:solidFill>
                  <a:srgbClr val="228B22"/>
                </a:solidFill>
                <a:latin typeface="Courier New" panose="02070309020205020404" pitchFamily="49" charset="0"/>
              </a:rPr>
              <a:t>（</a:t>
            </a:r>
            <a:r>
              <a:rPr lang="en-US" altLang="zh-CN" sz="1800" b="0" i="0" u="none" strike="noStrike" baseline="0" dirty="0">
                <a:solidFill>
                  <a:srgbClr val="228B22"/>
                </a:solidFill>
                <a:latin typeface="Courier New" panose="02070309020205020404" pitchFamily="49" charset="0"/>
              </a:rPr>
              <a:t>2^m</a:t>
            </a:r>
            <a:r>
              <a:rPr lang="zh-CN" altLang="en-US" sz="1800" b="0" i="0" u="none" strike="noStrike" baseline="0" dirty="0">
                <a:solidFill>
                  <a:srgbClr val="228B22"/>
                </a:solidFill>
                <a:latin typeface="Courier New" panose="02070309020205020404" pitchFamily="49" charset="0"/>
              </a:rPr>
              <a:t>）中的十进制数</a:t>
            </a:r>
            <a:endParaRPr lang="zh-CN" altLang="en-US" sz="1800" b="0" i="0" u="none" strike="noStrike" baseline="0" dirty="0">
              <a:solidFill>
                <a:srgbClr val="228B22"/>
              </a:solidFill>
              <a:latin typeface="Courier New" panose="02070309020205020404" pitchFamily="49" charset="0"/>
            </a:endParaRPr>
          </a:p>
          <a:p>
            <a:r>
              <a:rPr lang="en-US" altLang="zh-CN" sz="1800" b="0" i="0" u="none" strike="noStrike" baseline="0" dirty="0">
                <a:solidFill>
                  <a:srgbClr val="228B22"/>
                </a:solidFill>
                <a:latin typeface="Courier New" panose="02070309020205020404" pitchFamily="49" charset="0"/>
              </a:rPr>
              <a:t>% </a:t>
            </a:r>
            <a:r>
              <a:rPr lang="zh-CN" altLang="en-US" sz="1800" b="0" i="0" u="none" strike="noStrike" baseline="0" dirty="0">
                <a:solidFill>
                  <a:srgbClr val="228B22"/>
                </a:solidFill>
                <a:latin typeface="Courier New" panose="02070309020205020404" pitchFamily="49" charset="0"/>
              </a:rPr>
              <a:t>输出</a:t>
            </a:r>
            <a:r>
              <a:rPr lang="en-US" altLang="zh-CN" sz="1800" b="0" i="0" u="none" strike="noStrike" baseline="0" dirty="0">
                <a:solidFill>
                  <a:srgbClr val="228B22"/>
                </a:solidFill>
                <a:latin typeface="Courier New" panose="02070309020205020404" pitchFamily="49" charset="0"/>
              </a:rPr>
              <a:t>y</a:t>
            </a:r>
            <a:r>
              <a:rPr lang="zh-CN" altLang="en-US" sz="1800" b="0" i="0" u="none" strike="noStrike" baseline="0" dirty="0">
                <a:solidFill>
                  <a:srgbClr val="228B22"/>
                </a:solidFill>
                <a:latin typeface="Courier New" panose="02070309020205020404" pitchFamily="49" charset="0"/>
              </a:rPr>
              <a:t>是对应于</a:t>
            </a:r>
            <a:r>
              <a:rPr lang="en-US" altLang="zh-CN" sz="1800" b="0" i="0" u="none" strike="noStrike" baseline="0" dirty="0">
                <a:solidFill>
                  <a:srgbClr val="228B22"/>
                </a:solidFill>
                <a:latin typeface="Courier New" panose="02070309020205020404" pitchFamily="49" charset="0"/>
              </a:rPr>
              <a:t>GF</a:t>
            </a:r>
            <a:r>
              <a:rPr lang="zh-CN" altLang="en-US" sz="1800" b="0" i="0" u="none" strike="noStrike" baseline="0" dirty="0">
                <a:solidFill>
                  <a:srgbClr val="228B22"/>
                </a:solidFill>
                <a:latin typeface="Courier New" panose="02070309020205020404" pitchFamily="49" charset="0"/>
              </a:rPr>
              <a:t>（</a:t>
            </a:r>
            <a:r>
              <a:rPr lang="en-US" altLang="zh-CN" sz="1800" b="0" i="0" u="none" strike="noStrike" baseline="0" dirty="0">
                <a:solidFill>
                  <a:srgbClr val="228B22"/>
                </a:solidFill>
                <a:latin typeface="Courier New" panose="02070309020205020404" pitchFamily="49" charset="0"/>
              </a:rPr>
              <a:t>2^m</a:t>
            </a:r>
            <a:r>
              <a:rPr lang="zh-CN" altLang="en-US" sz="1800" b="0" i="0" u="none" strike="noStrike" baseline="0" dirty="0">
                <a:solidFill>
                  <a:srgbClr val="228B22"/>
                </a:solidFill>
                <a:latin typeface="Courier New" panose="02070309020205020404" pitchFamily="49" charset="0"/>
              </a:rPr>
              <a:t>）中的十进制数</a:t>
            </a:r>
            <a:endParaRPr lang="zh-CN" altLang="en-US" sz="1800" b="0" i="0" u="none" strike="noStrike" baseline="0" dirty="0">
              <a:solidFill>
                <a:srgbClr val="228B22"/>
              </a:solidFill>
              <a:latin typeface="Courier New" panose="02070309020205020404" pitchFamily="49" charset="0"/>
            </a:endParaRPr>
          </a:p>
          <a:p>
            <a:r>
              <a:rPr lang="en-US" altLang="zh-CN" sz="1800" b="0" i="0" u="none" strike="noStrike" baseline="0" dirty="0">
                <a:solidFill>
                  <a:srgbClr val="228B22"/>
                </a:solidFill>
                <a:latin typeface="Courier New" panose="02070309020205020404" pitchFamily="49" charset="0"/>
              </a:rPr>
              <a:t>% </a:t>
            </a:r>
            <a:r>
              <a:rPr lang="zh-CN" altLang="en-US" sz="1800" b="0" i="0" u="none" strike="noStrike" baseline="0" dirty="0">
                <a:solidFill>
                  <a:srgbClr val="228B22"/>
                </a:solidFill>
                <a:latin typeface="Courier New" panose="02070309020205020404" pitchFamily="49" charset="0"/>
              </a:rPr>
              <a:t>通过</a:t>
            </a:r>
            <a:r>
              <a:rPr lang="en-US" altLang="zh-CN" sz="1800" b="0" i="0" u="none" strike="noStrike" baseline="0" dirty="0">
                <a:solidFill>
                  <a:srgbClr val="228B22"/>
                </a:solidFill>
                <a:latin typeface="Courier New" panose="02070309020205020404" pitchFamily="49" charset="0"/>
              </a:rPr>
              <a:t>rs_rev</a:t>
            </a:r>
            <a:r>
              <a:rPr lang="zh-CN" altLang="en-US" sz="1800" b="0" i="0" u="none" strike="noStrike" baseline="0" dirty="0">
                <a:solidFill>
                  <a:srgbClr val="228B22"/>
                </a:solidFill>
                <a:latin typeface="Courier New" panose="02070309020205020404" pitchFamily="49" charset="0"/>
              </a:rPr>
              <a:t>操作，可以实现</a:t>
            </a:r>
            <a:r>
              <a:rPr lang="en-US" altLang="zh-CN" sz="1800" b="0" i="0" u="none" strike="noStrike" baseline="0" dirty="0">
                <a:solidFill>
                  <a:srgbClr val="228B22"/>
                </a:solidFill>
                <a:latin typeface="Courier New" panose="02070309020205020404" pitchFamily="49" charset="0"/>
              </a:rPr>
              <a:t>GF</a:t>
            </a:r>
            <a:r>
              <a:rPr lang="zh-CN" altLang="en-US" sz="1800" b="0" i="0" u="none" strike="noStrike" baseline="0" dirty="0">
                <a:solidFill>
                  <a:srgbClr val="228B22"/>
                </a:solidFill>
                <a:latin typeface="Courier New" panose="02070309020205020404" pitchFamily="49" charset="0"/>
              </a:rPr>
              <a:t>（</a:t>
            </a:r>
            <a:r>
              <a:rPr lang="en-US" altLang="zh-CN" sz="1800" b="0" i="0" u="none" strike="noStrike" baseline="0" dirty="0">
                <a:solidFill>
                  <a:srgbClr val="228B22"/>
                </a:solidFill>
                <a:latin typeface="Courier New" panose="02070309020205020404" pitchFamily="49" charset="0"/>
              </a:rPr>
              <a:t>2^m</a:t>
            </a:r>
            <a:r>
              <a:rPr lang="zh-CN" altLang="en-US" sz="1800" b="0" i="0" u="none" strike="noStrike" baseline="0" dirty="0">
                <a:solidFill>
                  <a:srgbClr val="228B22"/>
                </a:solidFill>
                <a:latin typeface="Courier New" panose="02070309020205020404" pitchFamily="49" charset="0"/>
              </a:rPr>
              <a:t>）域的除法 </a:t>
            </a:r>
            <a:endParaRPr lang="zh-CN" altLang="en-US" sz="1800" b="0" i="0" u="none" strike="noStrike" baseline="0" dirty="0">
              <a:solidFill>
                <a:srgbClr val="228B22"/>
              </a:solidFill>
              <a:latin typeface="Courier New" panose="02070309020205020404" pitchFamily="49" charset="0"/>
            </a:endParaRPr>
          </a:p>
          <a:p>
            <a:r>
              <a:rPr lang="en-US" altLang="zh-CN" sz="1800" b="1" i="0" u="none" strike="noStrike" baseline="0" dirty="0">
                <a:solidFill>
                  <a:srgbClr val="0000FF"/>
                </a:solidFill>
                <a:latin typeface="Courier New" panose="02070309020205020404" pitchFamily="49" charset="0"/>
              </a:rPr>
              <a:t>function</a:t>
            </a:r>
            <a:r>
              <a:rPr lang="en-US" altLang="zh-CN" sz="1800" b="1" i="0" u="none" strike="noStrike" baseline="0" dirty="0">
                <a:solidFill>
                  <a:srgbClr val="000000"/>
                </a:solidFill>
                <a:latin typeface="Courier New" panose="02070309020205020404" pitchFamily="49" charset="0"/>
              </a:rPr>
              <a:t> y=rs_rev(a,m,alpha_to,index_of)</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a1=index_of(a);</a:t>
            </a:r>
            <a:endParaRPr lang="en-US" altLang="zh-CN" sz="1800" b="1" i="0" u="none" strike="noStrike" baseline="0" dirty="0">
              <a:solidFill>
                <a:srgbClr val="000000"/>
              </a:solidFill>
              <a:latin typeface="Courier New" panose="02070309020205020404" pitchFamily="49" charset="0"/>
            </a:endParaRPr>
          </a:p>
          <a:p>
            <a:r>
              <a:rPr lang="es-ES" altLang="zh-CN" sz="1800" b="1" i="0" u="none" strike="noStrike" baseline="0" dirty="0">
                <a:solidFill>
                  <a:srgbClr val="000000"/>
                </a:solidFill>
                <a:latin typeface="Courier New" panose="02070309020205020404" pitchFamily="49" charset="0"/>
              </a:rPr>
              <a:t>y1=mod((2^m-1)-a1 , 2^m-1)+1;</a:t>
            </a:r>
            <a:endParaRPr lang="es-E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y=alpha_to(y1);</a:t>
            </a:r>
            <a:endParaRPr lang="en-US" altLang="zh-CN" sz="1800" b="1" i="0" u="none" strike="noStrike" baseline="0" dirty="0">
              <a:solidFill>
                <a:srgbClr val="000000"/>
              </a:solidFill>
              <a:latin typeface="Courier New" panose="02070309020205020404" pitchFamily="49" charset="0"/>
            </a:endParaRPr>
          </a:p>
        </p:txBody>
      </p:sp>
      <mc:AlternateContent xmlns:mc="http://schemas.openxmlformats.org/markup-compatibility/2006">
        <mc:Choice xmlns:a14="http://schemas.microsoft.com/office/drawing/2010/main" Requires="a14">
          <p:sp>
            <p:nvSpPr>
              <p:cNvPr id="12" name="文本框 11"/>
              <p:cNvSpPr txBox="1"/>
              <p:nvPr/>
            </p:nvSpPr>
            <p:spPr>
              <a:xfrm>
                <a:off x="228714" y="1247763"/>
                <a:ext cx="8018145" cy="400110"/>
              </a:xfrm>
              <a:prstGeom prst="rect">
                <a:avLst/>
              </a:prstGeom>
              <a:noFill/>
            </p:spPr>
            <p:txBody>
              <a:bodyPr wrap="square" rtlCol="0" anchor="t">
                <a:spAutoFit/>
              </a:bodyPr>
              <a:lstStyle/>
              <a:p>
                <a:r>
                  <a:rPr lang="zh-CN" altLang="en-US" sz="2000" dirty="0">
                    <a:latin typeface="Times New Roman" panose="02020603050405020304" pitchFamily="18" charset="0"/>
                    <a:ea typeface="黑体" panose="02010609060101010101" pitchFamily="49" charset="-122"/>
                    <a:sym typeface="+mn-ea"/>
                  </a:rPr>
                  <a:t>首先确定</a:t>
                </a:r>
                <a:r>
                  <a:rPr lang="en-US" altLang="zh-CN" sz="2000" dirty="0">
                    <a:latin typeface="Times New Roman" panose="02020603050405020304" pitchFamily="18" charset="0"/>
                    <a:ea typeface="黑体" panose="02010609060101010101" pitchFamily="49" charset="-122"/>
                    <a:sym typeface="+mn-ea"/>
                  </a:rPr>
                  <a:t>GF</a:t>
                </a:r>
                <a:r>
                  <a:rPr lang="zh-CN" altLang="en-US" sz="2000" dirty="0">
                    <a:latin typeface="Times New Roman" panose="02020603050405020304" pitchFamily="18" charset="0"/>
                    <a:ea typeface="黑体" panose="02010609060101010101" pitchFamily="49" charset="-122"/>
                    <a:sym typeface="+mn-ea"/>
                  </a:rPr>
                  <a:t>（</a:t>
                </a:r>
                <a14:m>
                  <m:oMath xmlns:m="http://schemas.openxmlformats.org/officeDocument/2006/math">
                    <m:sSup>
                      <m:sSupPr>
                        <m:ctrlPr>
                          <a:rPr lang="zh-CN" altLang="en-US" sz="2000" i="1" smtClean="0">
                            <a:solidFill>
                              <a:srgbClr val="836967"/>
                            </a:solidFill>
                            <a:latin typeface="Cambria Math" panose="02040503050406030204" pitchFamily="18" charset="0"/>
                            <a:sym typeface="+mn-ea"/>
                          </a:rPr>
                        </m:ctrlPr>
                      </m:sSupPr>
                      <m:e>
                        <m:r>
                          <a:rPr lang="zh-CN" altLang="en-US" sz="2000" i="1" smtClean="0">
                            <a:latin typeface="Cambria Math" panose="02040503050406030204" pitchFamily="18" charset="0"/>
                            <a:sym typeface="+mn-ea"/>
                          </a:rPr>
                          <m:t>2</m:t>
                        </m:r>
                      </m:e>
                      <m:sup>
                        <m:r>
                          <a:rPr lang="zh-CN" altLang="en-US" sz="2000" i="1" smtClean="0">
                            <a:latin typeface="Cambria Math" panose="02040503050406030204" pitchFamily="18" charset="0"/>
                            <a:sym typeface="+mn-ea"/>
                          </a:rPr>
                          <m:t>𝑚</m:t>
                        </m:r>
                      </m:sup>
                    </m:sSup>
                  </m:oMath>
                </a14:m>
                <a:r>
                  <a:rPr lang="zh-CN" altLang="en-US" sz="2000" dirty="0">
                    <a:latin typeface="Times New Roman" panose="02020603050405020304" pitchFamily="18" charset="0"/>
                    <a:ea typeface="黑体" panose="02010609060101010101" pitchFamily="49" charset="-122"/>
                    <a:sym typeface="+mn-ea"/>
                  </a:rPr>
                  <a:t>）上的基本运算</a:t>
                </a:r>
                <a:r>
                  <a:rPr lang="en-US" sz="2000" dirty="0">
                    <a:uFillTx/>
                    <a:latin typeface="Times New Roman" panose="02020603050405020304" pitchFamily="18" charset="0"/>
                    <a:ea typeface="黑体" panose="02010609060101010101" pitchFamily="49" charset="-122"/>
                    <a:sym typeface="+mn-ea"/>
                  </a:rPr>
                  <a:t>                                  </a:t>
                </a:r>
                <a:endParaRPr sz="2000" dirty="0">
                  <a:uFillTx/>
                  <a:latin typeface="Times New Roman" panose="02020603050405020304" pitchFamily="18" charset="0"/>
                  <a:ea typeface="黑体" panose="02010609060101010101" pitchFamily="49" charset="-122"/>
                  <a:sym typeface="+mn-ea"/>
                </a:endParaRPr>
              </a:p>
            </p:txBody>
          </p:sp>
        </mc:Choice>
        <mc:Fallback>
          <p:sp>
            <p:nvSpPr>
              <p:cNvPr id="12" name="文本框 11"/>
              <p:cNvSpPr txBox="1">
                <a:spLocks noRot="1" noChangeAspect="1" noMove="1" noResize="1" noEditPoints="1" noAdjustHandles="1" noChangeArrowheads="1" noChangeShapeType="1" noTextEdit="1"/>
              </p:cNvSpPr>
              <p:nvPr/>
            </p:nvSpPr>
            <p:spPr>
              <a:xfrm>
                <a:off x="228714" y="1247763"/>
                <a:ext cx="8018145" cy="400110"/>
              </a:xfrm>
              <a:prstGeom prst="rect">
                <a:avLst/>
              </a:prstGeom>
              <a:blipFill rotWithShape="1">
                <a:blip r:embed="rId1"/>
                <a:stretch>
                  <a:fillRect l="-1" t="-156" r="1" b="12"/>
                </a:stretch>
              </a:blipFill>
            </p:spPr>
            <p:txBody>
              <a:bodyPr/>
              <a:lstStyle/>
              <a:p>
                <a:r>
                  <a:rPr lang="zh-CN" altLang="en-US">
                    <a:noFill/>
                  </a:rPr>
                  <a:t> </a:t>
                </a:r>
              </a:p>
            </p:txBody>
          </p:sp>
        </mc:Fallback>
      </mc:AlternateContent>
      <p:sp>
        <p:nvSpPr>
          <p:cNvPr id="3" name="矩形 2"/>
          <p:cNvSpPr/>
          <p:nvPr/>
        </p:nvSpPr>
        <p:spPr>
          <a:xfrm>
            <a:off x="0" y="2438426"/>
            <a:ext cx="2176158" cy="5333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rs_rev</a:t>
            </a:r>
            <a:r>
              <a:rPr lang="zh-CN" altLang="en-US" sz="2000" dirty="0">
                <a:solidFill>
                  <a:schemeClr val="tx1"/>
                </a:solidFill>
              </a:rPr>
              <a:t>函数：</a:t>
            </a:r>
            <a:endParaRPr lang="zh-CN" altLang="en-US" sz="2000" dirty="0">
              <a:solidFill>
                <a:schemeClr val="tx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en-US" altLang="zh-CN" sz="2400" dirty="0">
                <a:sym typeface="+mn-ea"/>
              </a:rPr>
              <a:t>R-S</a:t>
            </a:r>
            <a:r>
              <a:rPr lang="zh-CN" altLang="en-US" sz="2400" dirty="0">
                <a:sym typeface="+mn-ea"/>
              </a:rPr>
              <a:t>编译码在</a:t>
            </a:r>
            <a:r>
              <a:rPr lang="en-US" altLang="zh-CN" sz="2400" dirty="0">
                <a:sym typeface="+mn-ea"/>
              </a:rPr>
              <a:t>Matlab</a:t>
            </a:r>
            <a:r>
              <a:rPr lang="zh-CN" altLang="en-US" sz="2400" dirty="0">
                <a:sym typeface="+mn-ea"/>
              </a:rPr>
              <a:t>中的实现</a:t>
            </a:r>
            <a:endParaRPr lang="zh-CN" altLang="en-US" sz="2400" dirty="0">
              <a:sym typeface="+mn-ea"/>
            </a:endParaRPr>
          </a:p>
        </p:txBody>
      </p:sp>
      <p:sp>
        <p:nvSpPr>
          <p:cNvPr id="10" name="文本框 9"/>
          <p:cNvSpPr txBox="1"/>
          <p:nvPr/>
        </p:nvSpPr>
        <p:spPr>
          <a:xfrm>
            <a:off x="381110" y="1524050"/>
            <a:ext cx="8571755" cy="4524315"/>
          </a:xfrm>
          <a:prstGeom prst="rect">
            <a:avLst/>
          </a:prstGeom>
          <a:noFill/>
        </p:spPr>
        <p:txBody>
          <a:bodyPr wrap="square" rtlCol="0" anchor="t">
            <a:spAutoFit/>
          </a:bodyPr>
          <a:lstStyle/>
          <a:p>
            <a:r>
              <a:rPr lang="zh-CN" altLang="en-US" sz="1800" b="0" i="0" u="none" strike="noStrike" baseline="0" dirty="0">
                <a:solidFill>
                  <a:srgbClr val="228B22"/>
                </a:solidFill>
                <a:latin typeface="Courier New" panose="02070309020205020404" pitchFamily="49" charset="0"/>
              </a:rPr>
              <a:t> </a:t>
            </a:r>
            <a:r>
              <a:rPr lang="en-US" altLang="zh-CN" sz="1800" b="0" i="0" u="none" strike="noStrike" baseline="0" dirty="0">
                <a:solidFill>
                  <a:srgbClr val="228B22"/>
                </a:solidFill>
                <a:latin typeface="Courier New" panose="02070309020205020404" pitchFamily="49" charset="0"/>
              </a:rPr>
              <a:t>%</a:t>
            </a:r>
            <a:r>
              <a:rPr lang="zh-CN" altLang="en-US" sz="1800" b="0" i="0" u="none" strike="noStrike" baseline="0" dirty="0">
                <a:solidFill>
                  <a:srgbClr val="228B22"/>
                </a:solidFill>
                <a:latin typeface="Courier New" panose="02070309020205020404" pitchFamily="49" charset="0"/>
              </a:rPr>
              <a:t>利用校验多项式</a:t>
            </a:r>
            <a:r>
              <a:rPr lang="en-US" altLang="zh-CN" sz="1800" b="0" i="0" u="none" strike="noStrike" baseline="0" dirty="0">
                <a:solidFill>
                  <a:srgbClr val="228B22"/>
                </a:solidFill>
                <a:latin typeface="Courier New" panose="02070309020205020404" pitchFamily="49" charset="0"/>
              </a:rPr>
              <a:t>h(x)</a:t>
            </a:r>
            <a:r>
              <a:rPr lang="zh-CN" altLang="en-US" sz="1800" b="0" i="0" u="none" strike="noStrike" baseline="0" dirty="0">
                <a:solidFill>
                  <a:srgbClr val="228B22"/>
                </a:solidFill>
                <a:latin typeface="Courier New" panose="02070309020205020404" pitchFamily="49" charset="0"/>
              </a:rPr>
              <a:t>编码  </a:t>
            </a:r>
            <a:endParaRPr lang="en-US" altLang="zh-CN" sz="1800" b="0" i="0" u="none" strike="noStrike" baseline="0" dirty="0">
              <a:solidFill>
                <a:srgbClr val="228B22"/>
              </a:solidFill>
              <a:latin typeface="Courier New" panose="02070309020205020404" pitchFamily="49" charset="0"/>
            </a:endParaRPr>
          </a:p>
          <a:p>
            <a:r>
              <a:rPr lang="en-US" altLang="zh-CN" sz="1800" b="1" i="0" u="none" strike="noStrike" baseline="0" dirty="0">
                <a:solidFill>
                  <a:srgbClr val="0000FF"/>
                </a:solidFill>
                <a:latin typeface="Courier New" panose="02070309020205020404" pitchFamily="49" charset="0"/>
              </a:rPr>
              <a:t>function</a:t>
            </a:r>
            <a:r>
              <a:rPr lang="en-US" altLang="zh-CN" sz="1800" b="1" i="0" u="none" strike="noStrike" baseline="0" dirty="0">
                <a:solidFill>
                  <a:srgbClr val="000000"/>
                </a:solidFill>
                <a:latin typeface="Courier New" panose="02070309020205020404" pitchFamily="49" charset="0"/>
              </a:rPr>
              <a:t> t_x=encode(m_xi,n,k,m,alpha_to,index_of,gx)</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r=zeros(1,n-k);</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FF"/>
                </a:solidFill>
                <a:latin typeface="Courier New" panose="02070309020205020404" pitchFamily="49" charset="0"/>
              </a:rPr>
              <a:t>for</a:t>
            </a:r>
            <a:r>
              <a:rPr lang="en-US" altLang="zh-CN" sz="1800" b="1" i="0" u="none" strike="noStrike" baseline="0" dirty="0">
                <a:solidFill>
                  <a:srgbClr val="000000"/>
                </a:solidFill>
                <a:latin typeface="Courier New" panose="02070309020205020404" pitchFamily="49" charset="0"/>
              </a:rPr>
              <a:t> i=k:-1:1</a:t>
            </a:r>
            <a:endParaRPr lang="en-US" altLang="zh-CN" sz="1800" b="1" i="0" u="none" strike="noStrike" baseline="0" dirty="0">
              <a:solidFill>
                <a:srgbClr val="000000"/>
              </a:solidFill>
              <a:latin typeface="Courier New" panose="02070309020205020404" pitchFamily="49" charset="0"/>
            </a:endParaRPr>
          </a:p>
          <a:p>
            <a:r>
              <a:rPr lang="pt-BR" altLang="zh-CN" sz="1800" b="1" i="0" u="none" strike="noStrike" baseline="0" dirty="0">
                <a:solidFill>
                  <a:srgbClr val="000000"/>
                </a:solidFill>
                <a:latin typeface="Courier New" panose="02070309020205020404" pitchFamily="49" charset="0"/>
              </a:rPr>
              <a:t> feedback=rs_add(m_xi(i),r(n-k),m) ; </a:t>
            </a:r>
            <a:endParaRPr lang="pt-BR"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a:t>
            </a:r>
            <a:r>
              <a:rPr lang="en-US" altLang="zh-CN" sz="1800" b="1" i="0" u="none" strike="noStrike" baseline="0" dirty="0">
                <a:solidFill>
                  <a:srgbClr val="0000FF"/>
                </a:solidFill>
                <a:latin typeface="Courier New" panose="02070309020205020404" pitchFamily="49" charset="0"/>
              </a:rPr>
              <a:t>for</a:t>
            </a:r>
            <a:r>
              <a:rPr lang="en-US" altLang="zh-CN" sz="1800" b="1" i="0" u="none" strike="noStrike" baseline="0" dirty="0">
                <a:solidFill>
                  <a:srgbClr val="000000"/>
                </a:solidFill>
                <a:latin typeface="Courier New" panose="02070309020205020404" pitchFamily="49" charset="0"/>
              </a:rPr>
              <a:t> j=n-k:-1:2</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a:t>
            </a:r>
            <a:r>
              <a:rPr lang="en-US" altLang="zh-CN" sz="1800" b="1" i="0" u="none" strike="noStrike" baseline="0" dirty="0">
                <a:solidFill>
                  <a:srgbClr val="0000FF"/>
                </a:solidFill>
                <a:latin typeface="Courier New" panose="02070309020205020404" pitchFamily="49" charset="0"/>
              </a:rPr>
              <a:t>if</a:t>
            </a:r>
            <a:r>
              <a:rPr lang="en-US" altLang="zh-CN" sz="1800" b="1" i="0" u="none" strike="noStrike" baseline="0" dirty="0">
                <a:solidFill>
                  <a:srgbClr val="000000"/>
                </a:solidFill>
                <a:latin typeface="Courier New" panose="02070309020205020404" pitchFamily="49" charset="0"/>
              </a:rPr>
              <a:t> (gx(j) ~= 0)</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r(j) =rs_add(r(j-1),rs_mul(gx(j),feedback,m,alpha_to,index_of),m) ;</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a:t>
            </a:r>
            <a:r>
              <a:rPr lang="en-US" altLang="zh-CN" sz="1800" b="1" i="0" u="none" strike="noStrike" baseline="0" dirty="0">
                <a:solidFill>
                  <a:srgbClr val="0000FF"/>
                </a:solidFill>
                <a:latin typeface="Courier New" panose="02070309020205020404" pitchFamily="49" charset="0"/>
              </a:rPr>
              <a:t>else</a:t>
            </a:r>
            <a:endParaRPr lang="en-US" altLang="zh-CN" sz="1800" b="1" i="0" u="none" strike="noStrike" baseline="0" dirty="0">
              <a:solidFill>
                <a:srgbClr val="0000FF"/>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r(j) = r(j-1) ;</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a:t>
            </a:r>
            <a:r>
              <a:rPr lang="en-US" altLang="zh-CN" sz="1800" b="1" i="0" u="none" strike="noStrike" baseline="0" dirty="0">
                <a:solidFill>
                  <a:srgbClr val="0000FF"/>
                </a:solidFill>
                <a:latin typeface="Courier New" panose="02070309020205020404" pitchFamily="49" charset="0"/>
              </a:rPr>
              <a:t>end</a:t>
            </a:r>
            <a:r>
              <a:rPr lang="en-US" altLang="zh-CN" sz="1800" b="1" i="0" u="none" strike="noStrike" baseline="0" dirty="0">
                <a:solidFill>
                  <a:srgbClr val="000000"/>
                </a:solidFill>
                <a:latin typeface="Courier New" panose="02070309020205020404" pitchFamily="49" charset="0"/>
              </a:rPr>
              <a:t>;</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a:t>
            </a:r>
            <a:r>
              <a:rPr lang="en-US" altLang="zh-CN" sz="1800" b="1" i="0" u="none" strike="noStrike" baseline="0" dirty="0">
                <a:solidFill>
                  <a:srgbClr val="0000FF"/>
                </a:solidFill>
                <a:latin typeface="Courier New" panose="02070309020205020404" pitchFamily="49" charset="0"/>
              </a:rPr>
              <a:t>end</a:t>
            </a:r>
            <a:r>
              <a:rPr lang="en-US" altLang="zh-CN" sz="1800" b="1" i="0" u="none" strike="noStrike" baseline="0" dirty="0">
                <a:solidFill>
                  <a:srgbClr val="000000"/>
                </a:solidFill>
                <a:latin typeface="Courier New" panose="02070309020205020404" pitchFamily="49" charset="0"/>
              </a:rPr>
              <a:t>;</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r(1) = rs_mul (gx(1),feedback,m,alpha_to,index_of) ;</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a:t>
            </a:r>
            <a:r>
              <a:rPr lang="en-US" altLang="zh-CN" sz="1800" b="1" i="0" u="none" strike="noStrike" baseline="0" dirty="0">
                <a:solidFill>
                  <a:srgbClr val="0000FF"/>
                </a:solidFill>
                <a:latin typeface="Courier New" panose="02070309020205020404" pitchFamily="49" charset="0"/>
              </a:rPr>
              <a:t>end</a:t>
            </a:r>
            <a:r>
              <a:rPr lang="en-US" altLang="zh-CN" sz="1800" b="1" i="0" u="none" strike="noStrike" baseline="0" dirty="0">
                <a:solidFill>
                  <a:srgbClr val="000000"/>
                </a:solidFill>
                <a:latin typeface="Courier New" panose="02070309020205020404" pitchFamily="49" charset="0"/>
              </a:rPr>
              <a:t>;</a:t>
            </a:r>
            <a:endParaRPr lang="en-US" altLang="zh-CN" sz="1800" b="1" i="0" u="none" strike="noStrike" baseline="0" dirty="0">
              <a:solidFill>
                <a:srgbClr val="000000"/>
              </a:solidFill>
              <a:latin typeface="Courier New" panose="02070309020205020404" pitchFamily="49" charset="0"/>
            </a:endParaRPr>
          </a:p>
          <a:p>
            <a:r>
              <a:rPr lang="pt-BR" altLang="zh-CN" sz="1800" b="1" i="0" u="none" strike="noStrike" baseline="0" dirty="0">
                <a:solidFill>
                  <a:srgbClr val="000000"/>
                </a:solidFill>
                <a:latin typeface="Courier New" panose="02070309020205020404" pitchFamily="49" charset="0"/>
              </a:rPr>
              <a:t>t_x=[m_xi,r(1:n-k)];</a:t>
            </a:r>
            <a:endParaRPr lang="pt-BR" altLang="zh-CN" sz="1800" b="1" i="0" u="none" strike="noStrike" baseline="0" dirty="0">
              <a:solidFill>
                <a:srgbClr val="000000"/>
              </a:solidFill>
              <a:latin typeface="Courier New" panose="02070309020205020404" pitchFamily="49" charset="0"/>
            </a:endParaRPr>
          </a:p>
        </p:txBody>
      </p:sp>
      <p:sp>
        <p:nvSpPr>
          <p:cNvPr id="3" name="矩形 2"/>
          <p:cNvSpPr/>
          <p:nvPr/>
        </p:nvSpPr>
        <p:spPr>
          <a:xfrm>
            <a:off x="0" y="914466"/>
            <a:ext cx="2176158" cy="5333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encode</a:t>
            </a:r>
            <a:r>
              <a:rPr lang="zh-CN" altLang="en-US" sz="2000" dirty="0">
                <a:solidFill>
                  <a:schemeClr val="tx1"/>
                </a:solidFill>
              </a:rPr>
              <a:t>函数：</a:t>
            </a:r>
            <a:endParaRPr lang="zh-CN" altLang="en-US" sz="2000" dirty="0">
              <a:solidFill>
                <a:schemeClr val="tx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en-US" altLang="zh-CN" sz="2400" dirty="0">
                <a:sym typeface="+mn-ea"/>
              </a:rPr>
              <a:t>R-S</a:t>
            </a:r>
            <a:r>
              <a:rPr lang="zh-CN" altLang="en-US" sz="2400" dirty="0">
                <a:sym typeface="+mn-ea"/>
              </a:rPr>
              <a:t>编译码在</a:t>
            </a:r>
            <a:r>
              <a:rPr lang="en-US" altLang="zh-CN" sz="2400" dirty="0">
                <a:sym typeface="+mn-ea"/>
              </a:rPr>
              <a:t>Matlab</a:t>
            </a:r>
            <a:r>
              <a:rPr lang="zh-CN" altLang="en-US" sz="2400" dirty="0">
                <a:sym typeface="+mn-ea"/>
              </a:rPr>
              <a:t>中的实现</a:t>
            </a:r>
            <a:endParaRPr lang="zh-CN" altLang="en-US" sz="2400" dirty="0">
              <a:sym typeface="+mn-ea"/>
            </a:endParaRPr>
          </a:p>
        </p:txBody>
      </p:sp>
      <p:sp>
        <p:nvSpPr>
          <p:cNvPr id="10" name="文本框 9"/>
          <p:cNvSpPr txBox="1"/>
          <p:nvPr/>
        </p:nvSpPr>
        <p:spPr>
          <a:xfrm>
            <a:off x="457308" y="1338188"/>
            <a:ext cx="9220078" cy="6771084"/>
          </a:xfrm>
          <a:prstGeom prst="rect">
            <a:avLst/>
          </a:prstGeom>
          <a:noFill/>
        </p:spPr>
        <p:txBody>
          <a:bodyPr wrap="square" rtlCol="0" anchor="t">
            <a:spAutoFit/>
          </a:bodyPr>
          <a:lstStyle/>
          <a:p>
            <a:r>
              <a:rPr lang="en-US" altLang="zh-CN" sz="1800" b="0" i="0" u="none" strike="noStrike" baseline="0" dirty="0">
                <a:solidFill>
                  <a:srgbClr val="228B22"/>
                </a:solidFill>
                <a:latin typeface="Courier New" panose="02070309020205020404" pitchFamily="49" charset="0"/>
              </a:rPr>
              <a:t>%RS</a:t>
            </a:r>
            <a:r>
              <a:rPr lang="zh-CN" altLang="en-US" sz="1800" b="0" i="0" u="none" strike="noStrike" baseline="0" dirty="0">
                <a:solidFill>
                  <a:srgbClr val="228B22"/>
                </a:solidFill>
                <a:latin typeface="Courier New" panose="02070309020205020404" pitchFamily="49" charset="0"/>
              </a:rPr>
              <a:t>译码</a:t>
            </a:r>
            <a:endParaRPr lang="zh-CN" altLang="en-US" b="0" i="0" u="none" strike="noStrike" baseline="0" dirty="0"/>
          </a:p>
          <a:p>
            <a:r>
              <a:rPr lang="en-US" altLang="zh-CN" sz="1800" b="1" i="0" u="none" strike="noStrike" baseline="0" dirty="0">
                <a:solidFill>
                  <a:srgbClr val="0000FF"/>
                </a:solidFill>
                <a:latin typeface="Courier New" panose="02070309020205020404" pitchFamily="49" charset="0"/>
              </a:rPr>
              <a:t>Function </a:t>
            </a:r>
            <a:r>
              <a:rPr lang="en-US" altLang="zh-CN" sz="1800" b="1" i="0" u="none" strike="noStrike" baseline="0" dirty="0">
                <a:solidFill>
                  <a:srgbClr val="000000"/>
                </a:solidFill>
                <a:latin typeface="Courier New" panose="02070309020205020404" pitchFamily="49" charset="0"/>
              </a:rPr>
              <a:t>m_xo=decoder(r_x,n,k,m,t,m_xi,alpha_to,index_of,gx)</a:t>
            </a:r>
            <a:endParaRPr lang="en-US" altLang="zh-CN" sz="1800" b="1" i="0" u="none" strike="noStrike" baseline="0" dirty="0">
              <a:solidFill>
                <a:srgbClr val="000000"/>
              </a:solidFill>
              <a:latin typeface="Courier New" panose="02070309020205020404" pitchFamily="49" charset="0"/>
            </a:endParaRPr>
          </a:p>
          <a:p>
            <a:r>
              <a:rPr lang="en-US" altLang="zh-CN" sz="1800" b="0" i="0" u="none" strike="noStrike" baseline="0" dirty="0">
                <a:solidFill>
                  <a:srgbClr val="228B22"/>
                </a:solidFill>
                <a:latin typeface="Courier New" panose="02070309020205020404" pitchFamily="49" charset="0"/>
              </a:rPr>
              <a:t>%</a:t>
            </a:r>
            <a:r>
              <a:rPr lang="zh-CN" altLang="en-US" sz="1800" b="0" i="0" u="none" strike="noStrike" baseline="0" dirty="0">
                <a:solidFill>
                  <a:srgbClr val="228B22"/>
                </a:solidFill>
                <a:latin typeface="Courier New" panose="02070309020205020404" pitchFamily="49" charset="0"/>
              </a:rPr>
              <a:t>一：计算伴随多项式</a:t>
            </a:r>
            <a:r>
              <a:rPr lang="en-US" altLang="zh-CN" sz="1800" b="0" i="0" u="none" strike="noStrike" baseline="0" dirty="0">
                <a:solidFill>
                  <a:srgbClr val="228B22"/>
                </a:solidFill>
                <a:latin typeface="Courier New" panose="02070309020205020404" pitchFamily="49" charset="0"/>
              </a:rPr>
              <a:t>S=H*R       </a:t>
            </a:r>
            <a:endParaRPr lang="en-US" altLang="zh-CN" sz="1800" b="0" i="0" u="none" strike="noStrike" baseline="0" dirty="0">
              <a:solidFill>
                <a:srgbClr val="228B22"/>
              </a:solidFill>
              <a:latin typeface="Courier New" panose="02070309020205020404" pitchFamily="49" charset="0"/>
            </a:endParaRPr>
          </a:p>
          <a:p>
            <a:r>
              <a:rPr lang="en-US" altLang="zh-CN" sz="1800" b="0" i="0" u="none" strike="noStrike" baseline="0" dirty="0">
                <a:solidFill>
                  <a:srgbClr val="228B22"/>
                </a:solidFill>
                <a:latin typeface="Courier New" panose="02070309020205020404" pitchFamily="49" charset="0"/>
              </a:rPr>
              <a:t> </a:t>
            </a:r>
            <a:r>
              <a:rPr lang="en-US" altLang="zh-CN" sz="1800" b="1" i="0" u="none" strike="noStrike" baseline="0" dirty="0">
                <a:solidFill>
                  <a:srgbClr val="000000"/>
                </a:solidFill>
                <a:latin typeface="Courier New" panose="02070309020205020404" pitchFamily="49" charset="0"/>
              </a:rPr>
              <a:t>s=zeros(1,n-k);</a:t>
            </a:r>
            <a:r>
              <a:rPr lang="en-US" altLang="zh-CN" sz="1800" b="0" i="0" u="none" strike="noStrike" baseline="0" dirty="0">
                <a:solidFill>
                  <a:srgbClr val="228B22"/>
                </a:solidFill>
                <a:latin typeface="Courier New" panose="02070309020205020404" pitchFamily="49" charset="0"/>
              </a:rPr>
              <a:t>%n-k</a:t>
            </a:r>
            <a:r>
              <a:rPr lang="zh-CN" altLang="en-US" sz="1800" b="0" i="0" u="none" strike="noStrike" baseline="0" dirty="0">
                <a:solidFill>
                  <a:srgbClr val="228B22"/>
                </a:solidFill>
                <a:latin typeface="Courier New" panose="02070309020205020404" pitchFamily="49" charset="0"/>
              </a:rPr>
              <a:t>个校正子（伴随式）</a:t>
            </a:r>
            <a:endParaRPr lang="zh-CN" altLang="en-US" sz="1800" b="0" i="0" u="none" strike="noStrike" baseline="0" dirty="0">
              <a:solidFill>
                <a:srgbClr val="228B22"/>
              </a:solidFill>
              <a:latin typeface="Courier New" panose="02070309020205020404" pitchFamily="49" charset="0"/>
            </a:endParaRPr>
          </a:p>
          <a:p>
            <a:r>
              <a:rPr lang="en-US" altLang="zh-CN" sz="1800" b="1" i="0" u="none" strike="noStrike" baseline="0" dirty="0">
                <a:solidFill>
                  <a:srgbClr val="0000FF"/>
                </a:solidFill>
                <a:latin typeface="Courier New" panose="02070309020205020404" pitchFamily="49" charset="0"/>
              </a:rPr>
              <a:t>for</a:t>
            </a:r>
            <a:r>
              <a:rPr lang="en-US" altLang="zh-CN" sz="1800" b="1" i="0" u="none" strike="noStrike" baseline="0" dirty="0">
                <a:solidFill>
                  <a:srgbClr val="000000"/>
                </a:solidFill>
                <a:latin typeface="Courier New" panose="02070309020205020404" pitchFamily="49" charset="0"/>
              </a:rPr>
              <a:t> j=1:n-k</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s(j)=rs_poly(r_x,alpha_to(j+1),m,alpha_to,index_of);  </a:t>
            </a:r>
            <a:endParaRPr lang="en-US" altLang="zh-CN" sz="1800" b="1" i="0" u="none" strike="noStrike" baseline="0" dirty="0">
              <a:solidFill>
                <a:srgbClr val="228B22"/>
              </a:solidFill>
              <a:latin typeface="Courier New" panose="02070309020205020404" pitchFamily="49" charset="0"/>
            </a:endParaRPr>
          </a:p>
          <a:p>
            <a:r>
              <a:rPr lang="en-US" altLang="zh-CN" sz="1800" b="1" i="0" u="none" strike="noStrike" baseline="0" dirty="0">
                <a:solidFill>
                  <a:srgbClr val="0000FF"/>
                </a:solidFill>
                <a:latin typeface="Courier New" panose="02070309020205020404" pitchFamily="49" charset="0"/>
              </a:rPr>
              <a:t>end</a:t>
            </a:r>
            <a:endParaRPr lang="en-US" altLang="zh-CN" sz="1800" b="1" i="0" u="none" strike="noStrike" baseline="0" dirty="0">
              <a:solidFill>
                <a:srgbClr val="0000FF"/>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synd_x=[1,s]</a:t>
            </a:r>
            <a:r>
              <a:rPr lang="en-US" altLang="zh-CN" dirty="0">
                <a:solidFill>
                  <a:srgbClr val="228B22"/>
                </a:solidFill>
                <a:latin typeface="Courier New" panose="02070309020205020404" pitchFamily="49" charset="0"/>
              </a:rPr>
              <a:t>%</a:t>
            </a:r>
            <a:r>
              <a:rPr lang="zh-CN" altLang="en-US" sz="1800" b="0" i="0" u="none" strike="noStrike" baseline="0" dirty="0">
                <a:solidFill>
                  <a:srgbClr val="228B22"/>
                </a:solidFill>
                <a:latin typeface="Courier New" panose="02070309020205020404" pitchFamily="49" charset="0"/>
              </a:rPr>
              <a:t>数组</a:t>
            </a:r>
            <a:r>
              <a:rPr lang="en-US" altLang="zh-CN" sz="1800" b="0" i="0" u="none" strike="noStrike" baseline="0" dirty="0">
                <a:solidFill>
                  <a:srgbClr val="228B22"/>
                </a:solidFill>
                <a:latin typeface="Courier New" panose="02070309020205020404" pitchFamily="49" charset="0"/>
              </a:rPr>
              <a:t>synd_x</a:t>
            </a:r>
            <a:r>
              <a:rPr lang="zh-CN" altLang="en-US" sz="1800" b="0" i="0" u="none" strike="noStrike" baseline="0" dirty="0">
                <a:solidFill>
                  <a:srgbClr val="228B22"/>
                </a:solidFill>
                <a:latin typeface="Courier New" panose="02070309020205020404" pitchFamily="49" charset="0"/>
              </a:rPr>
              <a:t>代表伴随多项式</a:t>
            </a:r>
            <a:endParaRPr lang="en-US" altLang="zh-CN" sz="1800" b="0" i="0" u="none" strike="noStrike" baseline="0" dirty="0">
              <a:solidFill>
                <a:srgbClr val="228B22"/>
              </a:solidFill>
              <a:latin typeface="Courier New" panose="02070309020205020404" pitchFamily="49" charset="0"/>
            </a:endParaRPr>
          </a:p>
          <a:p>
            <a:r>
              <a:rPr lang="en-US" altLang="zh-CN" dirty="0">
                <a:solidFill>
                  <a:srgbClr val="228B22"/>
                </a:solidFill>
                <a:latin typeface="Courier New" panose="02070309020205020404" pitchFamily="49" charset="0"/>
              </a:rPr>
              <a:t>%</a:t>
            </a:r>
            <a:r>
              <a:rPr lang="zh-CN" altLang="en-US" dirty="0">
                <a:solidFill>
                  <a:srgbClr val="228B22"/>
                </a:solidFill>
                <a:latin typeface="Courier New" panose="02070309020205020404" pitchFamily="49" charset="0"/>
              </a:rPr>
              <a:t>二：用迭代算法计算错误位置多项式</a:t>
            </a:r>
            <a:endParaRPr lang="en-US" altLang="zh-CN" dirty="0">
              <a:solidFill>
                <a:srgbClr val="228B22"/>
              </a:solidFill>
              <a:latin typeface="Courier New" panose="02070309020205020404" pitchFamily="49" charset="0"/>
            </a:endParaRPr>
          </a:p>
          <a:p>
            <a:r>
              <a:rPr lang="pt-BR" altLang="zh-CN" sz="1800" b="1" i="0" u="none" strike="noStrike" baseline="0" dirty="0">
                <a:solidFill>
                  <a:srgbClr val="000000"/>
                </a:solidFill>
                <a:latin typeface="Courier New" panose="02070309020205020404" pitchFamily="49" charset="0"/>
              </a:rPr>
              <a:t>sigma=zeros(n-k+2,n-k+1);</a:t>
            </a:r>
            <a:r>
              <a:rPr lang="zh-CN" altLang="en-US" sz="1800" b="1" i="0" u="none" strike="noStrike" baseline="0" dirty="0">
                <a:solidFill>
                  <a:srgbClr val="000000"/>
                </a:solidFill>
                <a:latin typeface="Courier New" panose="02070309020205020404" pitchFamily="49" charset="0"/>
              </a:rPr>
              <a:t> </a:t>
            </a:r>
            <a:endParaRPr lang="en-US" altLang="zh-CN" sz="1800" b="1" i="0" u="none" strike="noStrike" baseline="0" dirty="0">
              <a:solidFill>
                <a:srgbClr val="000000"/>
              </a:solidFill>
              <a:latin typeface="Courier New" panose="02070309020205020404" pitchFamily="49" charset="0"/>
            </a:endParaRPr>
          </a:p>
          <a:p>
            <a:r>
              <a:rPr lang="en-US" altLang="zh-CN" dirty="0">
                <a:solidFill>
                  <a:srgbClr val="228B22"/>
                </a:solidFill>
                <a:latin typeface="Courier New" panose="02070309020205020404" pitchFamily="49" charset="0"/>
              </a:rPr>
              <a:t>%sigma</a:t>
            </a:r>
            <a:r>
              <a:rPr lang="zh-CN" altLang="en-US" dirty="0">
                <a:solidFill>
                  <a:srgbClr val="228B22"/>
                </a:solidFill>
                <a:latin typeface="Courier New" panose="02070309020205020404" pitchFamily="49" charset="0"/>
              </a:rPr>
              <a:t>矩阵用于记录</a:t>
            </a:r>
            <a:r>
              <a:rPr lang="en-US" altLang="zh-CN" dirty="0">
                <a:solidFill>
                  <a:srgbClr val="228B22"/>
                </a:solidFill>
                <a:latin typeface="Courier New" panose="02070309020205020404" pitchFamily="49" charset="0"/>
              </a:rPr>
              <a:t>⋀</a:t>
            </a:r>
            <a:r>
              <a:rPr lang="zh-CN" altLang="en-US" dirty="0">
                <a:solidFill>
                  <a:srgbClr val="228B22"/>
                </a:solidFill>
                <a:latin typeface="Courier New" panose="02070309020205020404" pitchFamily="49" charset="0"/>
              </a:rPr>
              <a:t>（</a:t>
            </a:r>
            <a:r>
              <a:rPr lang="en-US" altLang="zh-CN" dirty="0">
                <a:solidFill>
                  <a:srgbClr val="228B22"/>
                </a:solidFill>
                <a:latin typeface="Courier New" panose="02070309020205020404" pitchFamily="49" charset="0"/>
              </a:rPr>
              <a:t>x</a:t>
            </a:r>
            <a:r>
              <a:rPr lang="zh-CN" altLang="en-US" dirty="0">
                <a:solidFill>
                  <a:srgbClr val="228B22"/>
                </a:solidFill>
                <a:latin typeface="Courier New" panose="02070309020205020404" pitchFamily="49" charset="0"/>
              </a:rPr>
              <a:t>），最后一行为最终结果。</a:t>
            </a:r>
            <a:endParaRPr lang="en-US" altLang="zh-CN" dirty="0">
              <a:solidFill>
                <a:srgbClr val="228B22"/>
              </a:solidFill>
              <a:latin typeface="Courier New" panose="02070309020205020404" pitchFamily="49" charset="0"/>
            </a:endParaRPr>
          </a:p>
          <a:p>
            <a:r>
              <a:rPr lang="pt-BR" altLang="zh-CN" sz="1800" b="1" i="0" u="none" strike="noStrike" baseline="0" dirty="0">
                <a:solidFill>
                  <a:srgbClr val="000000"/>
                </a:solidFill>
                <a:latin typeface="Courier New" panose="02070309020205020404" pitchFamily="49" charset="0"/>
              </a:rPr>
              <a:t>step=zeros(1,n-k+2);</a:t>
            </a:r>
            <a:endParaRPr lang="pt-BR" altLang="zh-CN" sz="1800" b="1" i="0" u="none" strike="noStrike" baseline="0" dirty="0">
              <a:solidFill>
                <a:srgbClr val="000000"/>
              </a:solidFill>
              <a:latin typeface="Courier New" panose="02070309020205020404" pitchFamily="49" charset="0"/>
            </a:endParaRPr>
          </a:p>
          <a:p>
            <a:r>
              <a:rPr lang="en-US" altLang="zh-CN" dirty="0">
                <a:solidFill>
                  <a:srgbClr val="228B22"/>
                </a:solidFill>
                <a:latin typeface="Courier New" panose="02070309020205020404" pitchFamily="49" charset="0"/>
              </a:rPr>
              <a:t>%step</a:t>
            </a:r>
            <a:r>
              <a:rPr lang="zh-CN" altLang="en-US" dirty="0">
                <a:solidFill>
                  <a:srgbClr val="228B22"/>
                </a:solidFill>
                <a:latin typeface="Courier New" panose="02070309020205020404" pitchFamily="49" charset="0"/>
              </a:rPr>
              <a:t>（</a:t>
            </a:r>
            <a:r>
              <a:rPr lang="en-US" altLang="zh-CN" dirty="0">
                <a:solidFill>
                  <a:srgbClr val="228B22"/>
                </a:solidFill>
                <a:latin typeface="Courier New" panose="02070309020205020404" pitchFamily="49" charset="0"/>
              </a:rPr>
              <a:t>i</a:t>
            </a:r>
            <a:r>
              <a:rPr lang="zh-CN" altLang="en-US" dirty="0">
                <a:solidFill>
                  <a:srgbClr val="228B22"/>
                </a:solidFill>
                <a:latin typeface="Courier New" panose="02070309020205020404" pitchFamily="49" charset="0"/>
              </a:rPr>
              <a:t>）表示第</a:t>
            </a:r>
            <a:r>
              <a:rPr lang="en-US" altLang="zh-CN" dirty="0">
                <a:solidFill>
                  <a:srgbClr val="228B22"/>
                </a:solidFill>
                <a:latin typeface="Courier New" panose="02070309020205020404" pitchFamily="49" charset="0"/>
              </a:rPr>
              <a:t>i</a:t>
            </a:r>
            <a:r>
              <a:rPr lang="zh-CN" altLang="en-US" dirty="0">
                <a:solidFill>
                  <a:srgbClr val="228B22"/>
                </a:solidFill>
                <a:latin typeface="Courier New" panose="02070309020205020404" pitchFamily="49" charset="0"/>
              </a:rPr>
              <a:t>次迭代产生的错误位置多项式的阶数</a:t>
            </a:r>
            <a:endParaRPr lang="pt-BR" altLang="zh-CN" dirty="0">
              <a:solidFill>
                <a:srgbClr val="228B22"/>
              </a:solidFill>
              <a:latin typeface="Courier New" panose="02070309020205020404" pitchFamily="49" charset="0"/>
            </a:endParaRPr>
          </a:p>
          <a:p>
            <a:r>
              <a:rPr lang="pt-BR" altLang="zh-CN" sz="1800" b="1" i="0" u="none" strike="noStrike" baseline="0" dirty="0">
                <a:solidFill>
                  <a:srgbClr val="000000"/>
                </a:solidFill>
                <a:latin typeface="Courier New" panose="02070309020205020404" pitchFamily="49" charset="0"/>
              </a:rPr>
              <a:t>high=zeros(1,n-k+2);</a:t>
            </a:r>
            <a:endParaRPr lang="pt-BR" altLang="zh-CN" sz="1800" b="1" i="0" u="none" strike="noStrike" baseline="0" dirty="0">
              <a:solidFill>
                <a:srgbClr val="000000"/>
              </a:solidFill>
              <a:latin typeface="Courier New" panose="02070309020205020404" pitchFamily="49" charset="0"/>
            </a:endParaRPr>
          </a:p>
          <a:p>
            <a:r>
              <a:rPr lang="en-US" altLang="zh-CN" dirty="0">
                <a:solidFill>
                  <a:srgbClr val="228B22"/>
                </a:solidFill>
                <a:latin typeface="Courier New" panose="02070309020205020404" pitchFamily="49" charset="0"/>
              </a:rPr>
              <a:t>%high</a:t>
            </a:r>
            <a:r>
              <a:rPr lang="zh-CN" altLang="en-US" dirty="0">
                <a:solidFill>
                  <a:srgbClr val="228B22"/>
                </a:solidFill>
                <a:latin typeface="Courier New" panose="02070309020205020404" pitchFamily="49" charset="0"/>
              </a:rPr>
              <a:t>是第</a:t>
            </a:r>
            <a:r>
              <a:rPr lang="en-US" altLang="zh-CN" dirty="0">
                <a:solidFill>
                  <a:srgbClr val="228B22"/>
                </a:solidFill>
                <a:latin typeface="Courier New" panose="02070309020205020404" pitchFamily="49" charset="0"/>
              </a:rPr>
              <a:t>i+1</a:t>
            </a:r>
            <a:r>
              <a:rPr lang="zh-CN" altLang="en-US" dirty="0">
                <a:solidFill>
                  <a:srgbClr val="228B22"/>
                </a:solidFill>
                <a:latin typeface="Courier New" panose="02070309020205020404" pitchFamily="49" charset="0"/>
              </a:rPr>
              <a:t>次叠带的最高项系数</a:t>
            </a:r>
            <a:endParaRPr lang="en-US" altLang="zh-CN" dirty="0">
              <a:solidFill>
                <a:srgbClr val="228B22"/>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sigma(1,1)=1;step(1)=0;</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high(1)=1;sigma(2,1)=1;</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step(2)=0;high(2)=synd_x(2);</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j_D=-1;</a:t>
            </a:r>
            <a:endParaRPr lang="en-US" altLang="zh-CN" sz="1800" b="1" i="0" u="none" strike="noStrike" baseline="0" dirty="0">
              <a:solidFill>
                <a:srgbClr val="000000"/>
              </a:solidFill>
              <a:latin typeface="Courier New" panose="02070309020205020404" pitchFamily="49" charset="0"/>
            </a:endParaRPr>
          </a:p>
          <a:p>
            <a:endParaRPr lang="pt-BR" altLang="zh-CN" dirty="0">
              <a:solidFill>
                <a:srgbClr val="228B22"/>
              </a:solidFill>
              <a:latin typeface="Courier New" panose="02070309020205020404" pitchFamily="49" charset="0"/>
            </a:endParaRPr>
          </a:p>
          <a:p>
            <a:endParaRPr lang="pt-BR" altLang="zh-CN" dirty="0">
              <a:solidFill>
                <a:srgbClr val="228B22"/>
              </a:solidFill>
              <a:latin typeface="Courier New" panose="02070309020205020404" pitchFamily="49" charset="0"/>
            </a:endParaRPr>
          </a:p>
          <a:p>
            <a:endParaRPr lang="en-US" altLang="zh-CN" dirty="0">
              <a:solidFill>
                <a:srgbClr val="228B22"/>
              </a:solidFill>
              <a:latin typeface="Courier New" panose="02070309020205020404" pitchFamily="49" charset="0"/>
            </a:endParaRPr>
          </a:p>
          <a:p>
            <a:endParaRPr lang="zh-CN" altLang="en-US" dirty="0">
              <a:solidFill>
                <a:srgbClr val="228B22"/>
              </a:solidFill>
              <a:latin typeface="Courier New" panose="02070309020205020404" pitchFamily="49" charset="0"/>
            </a:endParaRPr>
          </a:p>
          <a:p>
            <a:endParaRPr sz="2000" dirty="0">
              <a:uFillTx/>
              <a:latin typeface="Times New Roman" panose="02020603050405020304" pitchFamily="18" charset="0"/>
              <a:ea typeface="黑体" panose="02010609060101010101" pitchFamily="49" charset="-122"/>
              <a:sym typeface="+mn-ea"/>
            </a:endParaRPr>
          </a:p>
        </p:txBody>
      </p:sp>
      <p:sp>
        <p:nvSpPr>
          <p:cNvPr id="3" name="矩形 2"/>
          <p:cNvSpPr/>
          <p:nvPr/>
        </p:nvSpPr>
        <p:spPr>
          <a:xfrm>
            <a:off x="191135" y="790575"/>
            <a:ext cx="2176158" cy="5333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decode</a:t>
            </a:r>
            <a:r>
              <a:rPr lang="zh-CN" altLang="en-US" sz="2000" dirty="0">
                <a:solidFill>
                  <a:schemeClr val="tx1"/>
                </a:solidFill>
              </a:rPr>
              <a:t>函数：</a:t>
            </a:r>
            <a:endParaRPr lang="zh-CN" altLang="en-US" sz="2000" dirty="0">
              <a:solidFill>
                <a:schemeClr val="tx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en-US" altLang="zh-CN" sz="2400" dirty="0">
                <a:sym typeface="+mn-ea"/>
              </a:rPr>
              <a:t>R-S</a:t>
            </a:r>
            <a:r>
              <a:rPr lang="zh-CN" altLang="en-US" sz="2400" dirty="0">
                <a:sym typeface="+mn-ea"/>
              </a:rPr>
              <a:t>编译码在</a:t>
            </a:r>
            <a:r>
              <a:rPr lang="en-US" altLang="zh-CN" sz="2400" dirty="0">
                <a:sym typeface="+mn-ea"/>
              </a:rPr>
              <a:t>Matlab</a:t>
            </a:r>
            <a:r>
              <a:rPr lang="zh-CN" altLang="en-US" sz="2400" dirty="0">
                <a:sym typeface="+mn-ea"/>
              </a:rPr>
              <a:t>中的实现</a:t>
            </a:r>
            <a:endParaRPr lang="zh-CN" altLang="en-US" sz="2400" dirty="0">
              <a:sym typeface="+mn-ea"/>
            </a:endParaRPr>
          </a:p>
        </p:txBody>
      </p:sp>
      <p:sp>
        <p:nvSpPr>
          <p:cNvPr id="10" name="文本框 9"/>
          <p:cNvSpPr txBox="1"/>
          <p:nvPr/>
        </p:nvSpPr>
        <p:spPr>
          <a:xfrm>
            <a:off x="533506" y="1323961"/>
            <a:ext cx="9220078" cy="7325082"/>
          </a:xfrm>
          <a:prstGeom prst="rect">
            <a:avLst/>
          </a:prstGeom>
          <a:noFill/>
        </p:spPr>
        <p:txBody>
          <a:bodyPr wrap="square" rtlCol="0" anchor="t">
            <a:spAutoFit/>
          </a:bodyPr>
          <a:lstStyle/>
          <a:p>
            <a:r>
              <a:rPr lang="en-US" altLang="zh-CN" sz="1800" b="1" i="0" u="none" strike="noStrike" baseline="0" dirty="0">
                <a:solidFill>
                  <a:srgbClr val="0000FF"/>
                </a:solidFill>
                <a:latin typeface="Courier New" panose="02070309020205020404" pitchFamily="49" charset="0"/>
              </a:rPr>
              <a:t>for</a:t>
            </a:r>
            <a:r>
              <a:rPr lang="en-US" altLang="zh-CN" sz="1800" b="1" i="0" u="none" strike="noStrike" baseline="0" dirty="0">
                <a:solidFill>
                  <a:srgbClr val="000000"/>
                </a:solidFill>
                <a:latin typeface="Courier New" panose="02070309020205020404" pitchFamily="49" charset="0"/>
              </a:rPr>
              <a:t> j=2:n-k+1</a:t>
            </a:r>
            <a:r>
              <a:rPr lang="zh-CN" altLang="en-US" sz="1800" b="1" i="0" u="none" strike="noStrike" baseline="0" dirty="0">
                <a:solidFill>
                  <a:srgbClr val="000000"/>
                </a:solidFill>
                <a:latin typeface="Courier New" panose="02070309020205020404" pitchFamily="49" charset="0"/>
              </a:rPr>
              <a:t> </a:t>
            </a:r>
            <a:endParaRPr lang="zh-CN" altLang="en-US"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a:t>
            </a:r>
            <a:r>
              <a:rPr lang="en-US" altLang="zh-CN" sz="1800" b="1" i="0" u="none" strike="noStrike" baseline="0" dirty="0">
                <a:solidFill>
                  <a:srgbClr val="0000FF"/>
                </a:solidFill>
                <a:latin typeface="Courier New" panose="02070309020205020404" pitchFamily="49" charset="0"/>
              </a:rPr>
              <a:t>if</a:t>
            </a:r>
            <a:r>
              <a:rPr lang="en-US" altLang="zh-CN" sz="1800" b="1" i="0" u="none" strike="noStrike" baseline="0" dirty="0">
                <a:solidFill>
                  <a:srgbClr val="000000"/>
                </a:solidFill>
                <a:latin typeface="Courier New" panose="02070309020205020404" pitchFamily="49" charset="0"/>
              </a:rPr>
              <a:t> (high(j)==0)</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sigma(j+1,:)=sigma(j,:);</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step(j+1)=step(j);</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a:t>
            </a:r>
            <a:r>
              <a:rPr lang="en-US" altLang="zh-CN" sz="1800" b="1" i="0" u="none" strike="noStrike" baseline="0" dirty="0">
                <a:solidFill>
                  <a:srgbClr val="0000FF"/>
                </a:solidFill>
                <a:latin typeface="Courier New" panose="02070309020205020404" pitchFamily="49" charset="0"/>
              </a:rPr>
              <a:t>else</a:t>
            </a:r>
            <a:endParaRPr lang="en-US" altLang="zh-CN" sz="1800" b="1" i="0" u="none" strike="noStrike" baseline="0" dirty="0">
              <a:solidFill>
                <a:srgbClr val="0000FF"/>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a:t>
            </a:r>
            <a:r>
              <a:rPr lang="en-US" altLang="zh-CN" sz="1800" b="1" i="0" u="none" strike="noStrike" baseline="0" dirty="0">
                <a:solidFill>
                  <a:srgbClr val="0000FF"/>
                </a:solidFill>
                <a:latin typeface="Courier New" panose="02070309020205020404" pitchFamily="49" charset="0"/>
              </a:rPr>
              <a:t>for</a:t>
            </a:r>
            <a:r>
              <a:rPr lang="en-US" altLang="zh-CN" sz="1800" b="1" i="0" u="none" strike="noStrike" baseline="0" dirty="0">
                <a:solidFill>
                  <a:srgbClr val="000000"/>
                </a:solidFill>
                <a:latin typeface="Courier New" panose="02070309020205020404" pitchFamily="49" charset="0"/>
              </a:rPr>
              <a:t> h=1:j-1</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a:t>
            </a:r>
            <a:r>
              <a:rPr lang="en-US" altLang="zh-CN" sz="1800" b="1" i="0" u="none" strike="noStrike" baseline="0" dirty="0">
                <a:solidFill>
                  <a:srgbClr val="0000FF"/>
                </a:solidFill>
                <a:latin typeface="Courier New" panose="02070309020205020404" pitchFamily="49" charset="0"/>
              </a:rPr>
              <a:t>if</a:t>
            </a:r>
            <a:r>
              <a:rPr lang="en-US" altLang="zh-CN" sz="1800" b="1" i="0" u="none" strike="noStrike" baseline="0" dirty="0">
                <a:solidFill>
                  <a:srgbClr val="000000"/>
                </a:solidFill>
                <a:latin typeface="Courier New" panose="02070309020205020404" pitchFamily="49" charset="0"/>
              </a:rPr>
              <a:t>(high(h)~=0)</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a:t>
            </a:r>
            <a:r>
              <a:rPr lang="en-US" altLang="zh-CN" sz="1800" b="1" i="0" u="none" strike="noStrike" baseline="0" dirty="0">
                <a:solidFill>
                  <a:srgbClr val="0000FF"/>
                </a:solidFill>
                <a:latin typeface="Courier New" panose="02070309020205020404" pitchFamily="49" charset="0"/>
              </a:rPr>
              <a:t>if</a:t>
            </a:r>
            <a:r>
              <a:rPr lang="en-US" altLang="zh-CN" sz="1800" b="1" i="0" u="none" strike="noStrike" baseline="0" dirty="0">
                <a:solidFill>
                  <a:srgbClr val="000000"/>
                </a:solidFill>
                <a:latin typeface="Courier New" panose="02070309020205020404" pitchFamily="49" charset="0"/>
              </a:rPr>
              <a:t>(h-high(h)&gt;j_D)</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j_D=h-high(h);</a:t>
            </a:r>
            <a:r>
              <a:rPr lang="zh-CN" altLang="en-US" sz="1800" b="1" i="0" u="none" strike="noStrike" baseline="0" dirty="0">
                <a:solidFill>
                  <a:srgbClr val="000000"/>
                </a:solidFill>
                <a:latin typeface="Courier New" panose="02070309020205020404" pitchFamily="49" charset="0"/>
              </a:rPr>
              <a:t> </a:t>
            </a:r>
            <a:endParaRPr lang="zh-CN" altLang="en-US"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a:t>
            </a:r>
            <a:r>
              <a:rPr lang="en-US" altLang="zh-CN" sz="1800" b="1" i="0" u="none" strike="noStrike" baseline="0" dirty="0">
                <a:solidFill>
                  <a:srgbClr val="0000FF"/>
                </a:solidFill>
                <a:latin typeface="Courier New" panose="02070309020205020404" pitchFamily="49" charset="0"/>
              </a:rPr>
              <a:t>end</a:t>
            </a:r>
            <a:endParaRPr lang="en-US" altLang="zh-CN" sz="1800" b="1" i="0" u="none" strike="noStrike" baseline="0" dirty="0">
              <a:solidFill>
                <a:srgbClr val="0000FF"/>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i=h;</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a:t>
            </a:r>
            <a:r>
              <a:rPr lang="en-US" altLang="zh-CN" sz="1800" b="1" i="0" u="none" strike="noStrike" baseline="0" dirty="0">
                <a:solidFill>
                  <a:srgbClr val="0000FF"/>
                </a:solidFill>
                <a:latin typeface="Courier New" panose="02070309020205020404" pitchFamily="49" charset="0"/>
              </a:rPr>
              <a:t>end</a:t>
            </a:r>
            <a:r>
              <a:rPr lang="en-US" altLang="zh-CN" sz="1800" b="1" i="0" u="none" strike="noStrike" baseline="0" dirty="0">
                <a:solidFill>
                  <a:srgbClr val="000000"/>
                </a:solidFill>
                <a:latin typeface="Courier New" panose="02070309020205020404" pitchFamily="49" charset="0"/>
              </a:rPr>
              <a:t>;</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a:t>
            </a:r>
            <a:r>
              <a:rPr lang="en-US" altLang="zh-CN" sz="1800" b="1" i="0" u="none" strike="noStrike" baseline="0" dirty="0">
                <a:solidFill>
                  <a:srgbClr val="0000FF"/>
                </a:solidFill>
                <a:latin typeface="Courier New" panose="02070309020205020404" pitchFamily="49" charset="0"/>
              </a:rPr>
              <a:t>end</a:t>
            </a:r>
            <a:r>
              <a:rPr lang="en-US" altLang="zh-CN" sz="1800" b="1" i="0" u="none" strike="noStrike" baseline="0" dirty="0">
                <a:solidFill>
                  <a:srgbClr val="000000"/>
                </a:solidFill>
                <a:latin typeface="Courier New" panose="02070309020205020404" pitchFamily="49" charset="0"/>
              </a:rPr>
              <a:t>;</a:t>
            </a:r>
            <a:endParaRPr lang="en-US" altLang="zh-CN" sz="1800" b="1" i="0" u="none" strike="noStrike" baseline="0" dirty="0">
              <a:solidFill>
                <a:srgbClr val="000000"/>
              </a:solidFill>
              <a:latin typeface="Courier New" panose="02070309020205020404" pitchFamily="49" charset="0"/>
            </a:endParaRPr>
          </a:p>
          <a:p>
            <a:r>
              <a:rPr lang="pt-BR" altLang="zh-CN" sz="1800" b="0" i="0" u="none" strike="noStrike" baseline="0" dirty="0">
                <a:solidFill>
                  <a:srgbClr val="000000"/>
                </a:solidFill>
                <a:latin typeface="Courier New" panose="02070309020205020404" pitchFamily="49" charset="0"/>
              </a:rPr>
              <a:t> </a:t>
            </a:r>
            <a:r>
              <a:rPr lang="pt-BR" altLang="zh-CN" sz="1800" b="1" i="0" u="none" strike="noStrike" baseline="0" dirty="0">
                <a:solidFill>
                  <a:srgbClr val="000000"/>
                </a:solidFill>
                <a:latin typeface="Courier New" panose="02070309020205020404" pitchFamily="49" charset="0"/>
              </a:rPr>
              <a:t>temp=zeros(1,j-i+1);</a:t>
            </a:r>
            <a:endParaRPr lang="pt-BR"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temp(j-i+1)=1;</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temp1=rs_polymul(</a:t>
            </a:r>
            <a:r>
              <a:rPr lang="en-US" altLang="zh-CN" sz="1800" b="1" i="0" u="none" strike="noStrike" baseline="0" dirty="0" err="1">
                <a:solidFill>
                  <a:srgbClr val="000000"/>
                </a:solidFill>
                <a:latin typeface="Courier New" panose="02070309020205020404" pitchFamily="49" charset="0"/>
              </a:rPr>
              <a:t>temp,sigma</a:t>
            </a:r>
            <a:r>
              <a:rPr lang="en-US" altLang="zh-CN" sz="1800" b="1" i="0" u="none" strike="noStrike" baseline="0" dirty="0">
                <a:solidFill>
                  <a:srgbClr val="000000"/>
                </a:solidFill>
                <a:latin typeface="Courier New" panose="02070309020205020404" pitchFamily="49" charset="0"/>
              </a:rPr>
              <a:t>(i,:),m,alpha_to,index_of);</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a:t>
            </a:r>
            <a:r>
              <a:rPr lang="en-US" altLang="zh-CN" sz="1800" b="1" i="0" u="none" strike="noStrike" baseline="0" dirty="0" err="1">
                <a:solidFill>
                  <a:srgbClr val="000000"/>
                </a:solidFill>
                <a:latin typeface="Courier New" panose="02070309020205020404" pitchFamily="49" charset="0"/>
              </a:rPr>
              <a:t>len</a:t>
            </a:r>
            <a:r>
              <a:rPr lang="en-US" altLang="zh-CN" sz="1800" b="1" i="0" u="none" strike="noStrike" baseline="0" dirty="0">
                <a:solidFill>
                  <a:srgbClr val="000000"/>
                </a:solidFill>
                <a:latin typeface="Courier New" panose="02070309020205020404" pitchFamily="49" charset="0"/>
              </a:rPr>
              <a:t>=length(temp1);</a:t>
            </a:r>
            <a:endParaRPr lang="en-US" altLang="zh-CN" sz="1800" b="1" i="0" u="none" strike="noStrike" baseline="0" dirty="0">
              <a:solidFill>
                <a:srgbClr val="000000"/>
              </a:solidFill>
              <a:latin typeface="Courier New" panose="02070309020205020404" pitchFamily="49" charset="0"/>
            </a:endParaRPr>
          </a:p>
          <a:p>
            <a:r>
              <a:rPr lang="pt-BR" altLang="zh-CN" sz="1800" b="1" i="0" u="none" strike="noStrike" baseline="0" dirty="0">
                <a:solidFill>
                  <a:srgbClr val="000000"/>
                </a:solidFill>
                <a:latin typeface="Courier New" panose="02070309020205020404" pitchFamily="49" charset="0"/>
              </a:rPr>
              <a:t> temp2=zeros(1,n-k+1);</a:t>
            </a:r>
            <a:r>
              <a:rPr lang="en-US" altLang="zh-CN" sz="1800" b="1" i="0" u="none" strike="noStrike" baseline="0" dirty="0">
                <a:solidFill>
                  <a:srgbClr val="000000"/>
                </a:solidFill>
                <a:latin typeface="Courier New" panose="02070309020205020404" pitchFamily="49" charset="0"/>
              </a:rPr>
              <a:t>temp2=temp1(1:n-k+1);</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temp4=rs_mul(high(j),rs_rev(high(i),m,alpha_to,index_of),</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m,alpha_to,index_of);</a:t>
            </a:r>
            <a:endParaRPr lang="en-US" altLang="zh-CN" sz="1800" b="1" i="0" u="none" strike="noStrike" baseline="0" dirty="0">
              <a:solidFill>
                <a:srgbClr val="000000"/>
              </a:solidFill>
              <a:latin typeface="Courier New" panose="02070309020205020404" pitchFamily="49" charset="0"/>
            </a:endParaRPr>
          </a:p>
          <a:p>
            <a:endParaRPr lang="pt-BR" altLang="zh-CN" dirty="0">
              <a:solidFill>
                <a:srgbClr val="228B22"/>
              </a:solidFill>
              <a:latin typeface="Courier New" panose="02070309020205020404" pitchFamily="49" charset="0"/>
            </a:endParaRPr>
          </a:p>
          <a:p>
            <a:endParaRPr lang="pt-BR" altLang="zh-CN" dirty="0">
              <a:solidFill>
                <a:srgbClr val="228B22"/>
              </a:solidFill>
              <a:latin typeface="Courier New" panose="02070309020205020404" pitchFamily="49" charset="0"/>
            </a:endParaRPr>
          </a:p>
          <a:p>
            <a:endParaRPr lang="en-US" altLang="zh-CN" dirty="0">
              <a:solidFill>
                <a:srgbClr val="228B22"/>
              </a:solidFill>
              <a:latin typeface="Courier New" panose="02070309020205020404" pitchFamily="49" charset="0"/>
            </a:endParaRPr>
          </a:p>
          <a:p>
            <a:endParaRPr lang="zh-CN" altLang="en-US" dirty="0">
              <a:solidFill>
                <a:srgbClr val="228B22"/>
              </a:solidFill>
              <a:latin typeface="Courier New" panose="02070309020205020404" pitchFamily="49" charset="0"/>
            </a:endParaRPr>
          </a:p>
          <a:p>
            <a:endParaRPr sz="2000" dirty="0">
              <a:uFillTx/>
              <a:latin typeface="Times New Roman" panose="02020603050405020304" pitchFamily="18" charset="0"/>
              <a:ea typeface="黑体" panose="02010609060101010101" pitchFamily="49" charset="-122"/>
              <a:sym typeface="+mn-ea"/>
            </a:endParaRPr>
          </a:p>
        </p:txBody>
      </p:sp>
      <p:sp>
        <p:nvSpPr>
          <p:cNvPr id="3" name="矩形 2"/>
          <p:cNvSpPr/>
          <p:nvPr/>
        </p:nvSpPr>
        <p:spPr>
          <a:xfrm>
            <a:off x="191135" y="790575"/>
            <a:ext cx="2176158" cy="5333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decode</a:t>
            </a:r>
            <a:r>
              <a:rPr lang="zh-CN" altLang="en-US" sz="2000" dirty="0">
                <a:solidFill>
                  <a:schemeClr val="tx1"/>
                </a:solidFill>
              </a:rPr>
              <a:t>函数：</a:t>
            </a:r>
            <a:endParaRPr lang="zh-CN" altLang="en-US" sz="2000" dirty="0">
              <a:solidFill>
                <a:schemeClr val="tx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en-US" altLang="zh-CN" sz="2400" dirty="0">
                <a:sym typeface="+mn-ea"/>
              </a:rPr>
              <a:t>R-S</a:t>
            </a:r>
            <a:r>
              <a:rPr lang="zh-CN" altLang="en-US" sz="2400" dirty="0">
                <a:sym typeface="+mn-ea"/>
              </a:rPr>
              <a:t>编译码在</a:t>
            </a:r>
            <a:r>
              <a:rPr lang="en-US" altLang="zh-CN" sz="2400" dirty="0">
                <a:sym typeface="+mn-ea"/>
              </a:rPr>
              <a:t>Matlab</a:t>
            </a:r>
            <a:r>
              <a:rPr lang="zh-CN" altLang="en-US" sz="2400" dirty="0">
                <a:sym typeface="+mn-ea"/>
              </a:rPr>
              <a:t>中的实现</a:t>
            </a:r>
            <a:endParaRPr lang="zh-CN" altLang="en-US" sz="2400" dirty="0">
              <a:sym typeface="+mn-ea"/>
            </a:endParaRPr>
          </a:p>
        </p:txBody>
      </p:sp>
      <p:sp>
        <p:nvSpPr>
          <p:cNvPr id="10" name="文本框 9"/>
          <p:cNvSpPr txBox="1"/>
          <p:nvPr/>
        </p:nvSpPr>
        <p:spPr>
          <a:xfrm>
            <a:off x="31910" y="1323961"/>
            <a:ext cx="9220078" cy="7048083"/>
          </a:xfrm>
          <a:prstGeom prst="rect">
            <a:avLst/>
          </a:prstGeom>
          <a:noFill/>
        </p:spPr>
        <p:txBody>
          <a:bodyPr wrap="square" rtlCol="0" anchor="t">
            <a:spAutoFit/>
          </a:bodyPr>
          <a:lstStyle/>
          <a:p>
            <a:r>
              <a:rPr lang="en-US" altLang="zh-CN" sz="1800" b="1" i="0" u="none" strike="noStrike" baseline="0" dirty="0">
                <a:solidFill>
                  <a:srgbClr val="0000FF"/>
                </a:solidFill>
                <a:latin typeface="Courier New" panose="02070309020205020404" pitchFamily="49" charset="0"/>
              </a:rPr>
              <a:t>for</a:t>
            </a:r>
            <a:r>
              <a:rPr lang="en-US" altLang="zh-CN" sz="1800" b="1" i="0" u="none" strike="noStrike" baseline="0" dirty="0">
                <a:solidFill>
                  <a:srgbClr val="000000"/>
                </a:solidFill>
                <a:latin typeface="Courier New" panose="02070309020205020404" pitchFamily="49" charset="0"/>
              </a:rPr>
              <a:t> l=1:n-k+1          sigma(j+1,l)=rs_add(sigma(</a:t>
            </a:r>
            <a:r>
              <a:rPr lang="en-US" altLang="zh-CN" sz="1800" b="1" i="0" u="none" strike="noStrike" baseline="0" dirty="0" err="1">
                <a:solidFill>
                  <a:srgbClr val="000000"/>
                </a:solidFill>
                <a:latin typeface="Courier New" panose="02070309020205020404" pitchFamily="49" charset="0"/>
              </a:rPr>
              <a:t>j,l</a:t>
            </a:r>
            <a:r>
              <a:rPr lang="en-US" altLang="zh-CN" sz="1800" b="1" i="0" u="none" strike="noStrike" baseline="0" dirty="0">
                <a:solidFill>
                  <a:srgbClr val="000000"/>
                </a:solidFill>
                <a:latin typeface="Courier New" panose="02070309020205020404" pitchFamily="49" charset="0"/>
              </a:rPr>
              <a:t>),rs_mul(temp4,temp2(l),m,alpha_to,index_of),m);</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a:t>
            </a:r>
            <a:r>
              <a:rPr lang="en-US" altLang="zh-CN" sz="1800" b="1" i="0" u="none" strike="noStrike" baseline="0" dirty="0">
                <a:solidFill>
                  <a:srgbClr val="0000FF"/>
                </a:solidFill>
                <a:latin typeface="Courier New" panose="02070309020205020404" pitchFamily="49" charset="0"/>
              </a:rPr>
              <a:t>end</a:t>
            </a:r>
            <a:r>
              <a:rPr lang="en-US" altLang="zh-CN" sz="1800" b="1" i="0" u="none" strike="noStrike" baseline="0" dirty="0">
                <a:solidFill>
                  <a:srgbClr val="000000"/>
                </a:solidFill>
                <a:latin typeface="Courier New" panose="02070309020205020404" pitchFamily="49" charset="0"/>
              </a:rPr>
              <a:t>;</a:t>
            </a:r>
            <a:r>
              <a:rPr lang="zh-CN" altLang="en-US" sz="1800" b="1" i="0" u="none" strike="noStrike" baseline="0" dirty="0">
                <a:solidFill>
                  <a:srgbClr val="000000"/>
                </a:solidFill>
                <a:latin typeface="Courier New" panose="02070309020205020404" pitchFamily="49" charset="0"/>
              </a:rPr>
              <a:t> </a:t>
            </a:r>
            <a:endParaRPr lang="zh-CN" altLang="en-US"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a:t>
            </a:r>
            <a:r>
              <a:rPr lang="en-US" altLang="zh-CN" sz="1800" b="1" i="0" u="none" strike="noStrike" baseline="0" dirty="0">
                <a:solidFill>
                  <a:srgbClr val="0000FF"/>
                </a:solidFill>
                <a:latin typeface="Courier New" panose="02070309020205020404" pitchFamily="49" charset="0"/>
              </a:rPr>
              <a:t>end</a:t>
            </a:r>
            <a:r>
              <a:rPr lang="en-US" altLang="zh-CN" sz="1800" b="1" i="0" u="none" strike="noStrike" baseline="0" dirty="0">
                <a:solidFill>
                  <a:srgbClr val="000000"/>
                </a:solidFill>
                <a:latin typeface="Courier New" panose="02070309020205020404" pitchFamily="49" charset="0"/>
              </a:rPr>
              <a:t>;</a:t>
            </a:r>
            <a:endParaRPr lang="en-US" altLang="zh-CN" sz="1800" b="1" i="0" u="none" strike="noStrike" baseline="0" dirty="0">
              <a:solidFill>
                <a:srgbClr val="000000"/>
              </a:solidFill>
              <a:latin typeface="Courier New" panose="02070309020205020404" pitchFamily="49" charset="0"/>
            </a:endParaRPr>
          </a:p>
          <a:p>
            <a:r>
              <a:rPr lang="pt-BR" altLang="zh-CN" sz="1800" b="1" i="0" u="none" strike="noStrike" baseline="0" dirty="0">
                <a:solidFill>
                  <a:srgbClr val="000000"/>
                </a:solidFill>
                <a:latin typeface="Courier New" panose="02070309020205020404" pitchFamily="49" charset="0"/>
              </a:rPr>
              <a:t>        </a:t>
            </a:r>
            <a:r>
              <a:rPr lang="pt-BR" altLang="zh-CN" sz="1800" b="1" i="0" u="none" strike="noStrike" baseline="0" dirty="0">
                <a:solidFill>
                  <a:srgbClr val="0000FF"/>
                </a:solidFill>
                <a:latin typeface="Courier New" panose="02070309020205020404" pitchFamily="49" charset="0"/>
              </a:rPr>
              <a:t>for</a:t>
            </a:r>
            <a:r>
              <a:rPr lang="pt-BR" altLang="zh-CN" sz="1800" b="1" i="0" u="none" strike="noStrike" baseline="0" dirty="0">
                <a:solidFill>
                  <a:srgbClr val="000000"/>
                </a:solidFill>
                <a:latin typeface="Courier New" panose="02070309020205020404" pitchFamily="49" charset="0"/>
              </a:rPr>
              <a:t> h=1:n-k+1</a:t>
            </a:r>
            <a:endParaRPr lang="pt-BR"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a:t>
            </a:r>
            <a:r>
              <a:rPr lang="en-US" altLang="zh-CN" sz="1800" b="1" i="0" u="none" strike="noStrike" baseline="0" dirty="0">
                <a:solidFill>
                  <a:srgbClr val="0000FF"/>
                </a:solidFill>
                <a:latin typeface="Courier New" panose="02070309020205020404" pitchFamily="49" charset="0"/>
              </a:rPr>
              <a:t>if</a:t>
            </a:r>
            <a:r>
              <a:rPr lang="en-US" altLang="zh-CN" sz="1800" b="1" i="0" u="none" strike="noStrike" baseline="0" dirty="0">
                <a:solidFill>
                  <a:srgbClr val="000000"/>
                </a:solidFill>
                <a:latin typeface="Courier New" panose="02070309020205020404" pitchFamily="49" charset="0"/>
              </a:rPr>
              <a:t> (sigma(j+1,h)~=0)</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step(j+1)=h-1;</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a:t>
            </a:r>
            <a:r>
              <a:rPr lang="en-US" altLang="zh-CN" sz="1800" b="1" i="0" u="none" strike="noStrike" baseline="0" dirty="0">
                <a:solidFill>
                  <a:srgbClr val="0000FF"/>
                </a:solidFill>
                <a:latin typeface="Courier New" panose="02070309020205020404" pitchFamily="49" charset="0"/>
              </a:rPr>
              <a:t>end</a:t>
            </a:r>
            <a:r>
              <a:rPr lang="en-US" altLang="zh-CN" sz="1800" b="1" i="0" u="none" strike="noStrike" baseline="0" dirty="0">
                <a:solidFill>
                  <a:srgbClr val="000000"/>
                </a:solidFill>
                <a:latin typeface="Courier New" panose="02070309020205020404" pitchFamily="49" charset="0"/>
              </a:rPr>
              <a:t>;</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a:t>
            </a:r>
            <a:r>
              <a:rPr lang="en-US" altLang="zh-CN" sz="1800" b="1" i="0" u="none" strike="noStrike" baseline="0" dirty="0">
                <a:solidFill>
                  <a:srgbClr val="0000FF"/>
                </a:solidFill>
                <a:latin typeface="Courier New" panose="02070309020205020404" pitchFamily="49" charset="0"/>
              </a:rPr>
              <a:t>end</a:t>
            </a:r>
            <a:r>
              <a:rPr lang="en-US" altLang="zh-CN" sz="1800" b="1" i="0" u="none" strike="noStrike" baseline="0" dirty="0">
                <a:solidFill>
                  <a:srgbClr val="000000"/>
                </a:solidFill>
                <a:latin typeface="Courier New" panose="02070309020205020404" pitchFamily="49" charset="0"/>
              </a:rPr>
              <a:t>;</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a:t>
            </a:r>
            <a:r>
              <a:rPr lang="en-US" altLang="zh-CN" sz="1800" b="1" i="0" u="none" strike="noStrike" baseline="0" dirty="0">
                <a:solidFill>
                  <a:srgbClr val="0000FF"/>
                </a:solidFill>
                <a:latin typeface="Courier New" panose="02070309020205020404" pitchFamily="49" charset="0"/>
              </a:rPr>
              <a:t>for</a:t>
            </a:r>
            <a:r>
              <a:rPr lang="en-US" altLang="zh-CN" sz="1800" b="1" i="0" u="none" strike="noStrike" baseline="0" dirty="0">
                <a:solidFill>
                  <a:srgbClr val="000000"/>
                </a:solidFill>
                <a:latin typeface="Courier New" panose="02070309020205020404" pitchFamily="49" charset="0"/>
              </a:rPr>
              <a:t> h=1:step(j+1)</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temp3=rs_mul(sigma(j+1,h+1),synd_x(j+1-h),m,alpha_to,index_of);</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high(j+1)=rs_add(high(j+1),temp3,m);</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a:t>
            </a:r>
            <a:r>
              <a:rPr lang="en-US" altLang="zh-CN" sz="1800" b="1" i="0" u="none" strike="noStrike" baseline="0" dirty="0">
                <a:solidFill>
                  <a:srgbClr val="0000FF"/>
                </a:solidFill>
                <a:latin typeface="Courier New" panose="02070309020205020404" pitchFamily="49" charset="0"/>
              </a:rPr>
              <a:t>end</a:t>
            </a:r>
            <a:r>
              <a:rPr lang="en-US" altLang="zh-CN" sz="1800" b="1" i="0" u="none" strike="noStrike" baseline="0" dirty="0">
                <a:solidFill>
                  <a:srgbClr val="000000"/>
                </a:solidFill>
                <a:latin typeface="Courier New" panose="02070309020205020404" pitchFamily="49" charset="0"/>
              </a:rPr>
              <a:t>;</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a:t>
            </a:r>
            <a:r>
              <a:rPr lang="en-US" altLang="zh-CN" sz="1800" b="1" i="0" u="none" strike="noStrike" baseline="0" dirty="0">
                <a:solidFill>
                  <a:srgbClr val="0000FF"/>
                </a:solidFill>
                <a:latin typeface="Courier New" panose="02070309020205020404" pitchFamily="49" charset="0"/>
              </a:rPr>
              <a:t>if</a:t>
            </a:r>
            <a:r>
              <a:rPr lang="en-US" altLang="zh-CN" sz="1800" b="1" i="0" u="none" strike="noStrike" baseline="0" dirty="0">
                <a:solidFill>
                  <a:srgbClr val="000000"/>
                </a:solidFill>
                <a:latin typeface="Courier New" panose="02070309020205020404" pitchFamily="49" charset="0"/>
              </a:rPr>
              <a:t>(j+1&lt;n-k+2)</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high(j+1)=rs_add(high(j+1),synd_x(j+1),m);</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a:t>
            </a:r>
            <a:r>
              <a:rPr lang="en-US" altLang="zh-CN" sz="1800" b="1" i="0" u="none" strike="noStrike" baseline="0" dirty="0">
                <a:solidFill>
                  <a:srgbClr val="0000FF"/>
                </a:solidFill>
                <a:latin typeface="Courier New" panose="02070309020205020404" pitchFamily="49" charset="0"/>
              </a:rPr>
              <a:t>end</a:t>
            </a:r>
            <a:r>
              <a:rPr lang="en-US" altLang="zh-CN" sz="1800" b="1" i="0" u="none" strike="noStrike" baseline="0" dirty="0">
                <a:solidFill>
                  <a:srgbClr val="000000"/>
                </a:solidFill>
                <a:latin typeface="Courier New" panose="02070309020205020404" pitchFamily="49" charset="0"/>
              </a:rPr>
              <a:t>;</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FF"/>
                </a:solidFill>
                <a:latin typeface="Courier New" panose="02070309020205020404" pitchFamily="49" charset="0"/>
              </a:rPr>
              <a:t>end</a:t>
            </a:r>
            <a:r>
              <a:rPr lang="en-US" altLang="zh-CN" sz="1800" b="1" i="0" u="none" strike="noStrike" baseline="0" dirty="0">
                <a:solidFill>
                  <a:srgbClr val="000000"/>
                </a:solidFill>
                <a:latin typeface="Courier New" panose="02070309020205020404" pitchFamily="49" charset="0"/>
              </a:rPr>
              <a:t>;</a:t>
            </a:r>
            <a:endParaRPr lang="en-US" altLang="zh-CN" sz="1800" b="1" i="0" u="none" strike="noStrike" baseline="0" dirty="0">
              <a:solidFill>
                <a:srgbClr val="000000"/>
              </a:solidFill>
              <a:latin typeface="Courier New" panose="02070309020205020404" pitchFamily="49" charset="0"/>
            </a:endParaRPr>
          </a:p>
          <a:p>
            <a:r>
              <a:rPr lang="pt-BR" altLang="zh-CN" sz="1800" b="1" i="0" u="none" strike="noStrike" baseline="0" dirty="0">
                <a:solidFill>
                  <a:srgbClr val="000000"/>
                </a:solidFill>
                <a:latin typeface="Courier New" panose="02070309020205020404" pitchFamily="49" charset="0"/>
              </a:rPr>
              <a:t>sigma_x=sigma(n-k+2,:);</a:t>
            </a:r>
            <a:endParaRPr lang="pt-BR" altLang="zh-CN" sz="1800" b="1" i="0" u="none" strike="noStrike" baseline="0" dirty="0">
              <a:solidFill>
                <a:srgbClr val="000000"/>
              </a:solidFill>
              <a:latin typeface="Courier New" panose="02070309020205020404" pitchFamily="49" charset="0"/>
            </a:endParaRPr>
          </a:p>
          <a:p>
            <a:endParaRPr lang="pt-BR" altLang="zh-CN" dirty="0">
              <a:solidFill>
                <a:srgbClr val="228B22"/>
              </a:solidFill>
              <a:latin typeface="Courier New" panose="02070309020205020404" pitchFamily="49" charset="0"/>
            </a:endParaRPr>
          </a:p>
          <a:p>
            <a:endParaRPr lang="pt-BR" altLang="zh-CN" dirty="0">
              <a:solidFill>
                <a:srgbClr val="228B22"/>
              </a:solidFill>
              <a:latin typeface="Courier New" panose="02070309020205020404" pitchFamily="49" charset="0"/>
            </a:endParaRPr>
          </a:p>
          <a:p>
            <a:endParaRPr lang="en-US" altLang="zh-CN" dirty="0">
              <a:solidFill>
                <a:srgbClr val="228B22"/>
              </a:solidFill>
              <a:latin typeface="Courier New" panose="02070309020205020404" pitchFamily="49" charset="0"/>
            </a:endParaRPr>
          </a:p>
          <a:p>
            <a:endParaRPr lang="zh-CN" altLang="en-US" dirty="0">
              <a:solidFill>
                <a:srgbClr val="228B22"/>
              </a:solidFill>
              <a:latin typeface="Courier New" panose="02070309020205020404" pitchFamily="49" charset="0"/>
            </a:endParaRPr>
          </a:p>
          <a:p>
            <a:endParaRPr sz="2000" dirty="0">
              <a:uFillTx/>
              <a:latin typeface="Times New Roman" panose="02020603050405020304" pitchFamily="18" charset="0"/>
              <a:ea typeface="黑体" panose="02010609060101010101" pitchFamily="49" charset="-122"/>
              <a:sym typeface="+mn-ea"/>
            </a:endParaRPr>
          </a:p>
        </p:txBody>
      </p:sp>
      <p:sp>
        <p:nvSpPr>
          <p:cNvPr id="3" name="矩形 2"/>
          <p:cNvSpPr/>
          <p:nvPr/>
        </p:nvSpPr>
        <p:spPr>
          <a:xfrm>
            <a:off x="191135" y="790575"/>
            <a:ext cx="2176158" cy="5333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decode</a:t>
            </a:r>
            <a:r>
              <a:rPr lang="zh-CN" altLang="en-US" sz="2000" dirty="0">
                <a:solidFill>
                  <a:schemeClr val="tx1"/>
                </a:solidFill>
              </a:rPr>
              <a:t>函数：</a:t>
            </a:r>
            <a:endParaRPr lang="zh-CN" altLang="en-US" sz="2000" dirty="0">
              <a:solidFill>
                <a:schemeClr val="tx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en-US" altLang="zh-CN" sz="2400" dirty="0">
                <a:sym typeface="+mn-ea"/>
              </a:rPr>
              <a:t>R-S</a:t>
            </a:r>
            <a:r>
              <a:rPr lang="zh-CN" altLang="en-US" sz="2400" dirty="0">
                <a:sym typeface="+mn-ea"/>
              </a:rPr>
              <a:t>编译码在</a:t>
            </a:r>
            <a:r>
              <a:rPr lang="en-US" altLang="zh-CN" sz="2400" dirty="0">
                <a:sym typeface="+mn-ea"/>
              </a:rPr>
              <a:t>Matlab</a:t>
            </a:r>
            <a:r>
              <a:rPr lang="zh-CN" altLang="en-US" sz="2400" dirty="0">
                <a:sym typeface="+mn-ea"/>
              </a:rPr>
              <a:t>中的实现</a:t>
            </a:r>
            <a:endParaRPr lang="zh-CN" altLang="en-US" sz="2400" dirty="0">
              <a:sym typeface="+mn-ea"/>
            </a:endParaRPr>
          </a:p>
        </p:txBody>
      </p:sp>
      <p:sp>
        <p:nvSpPr>
          <p:cNvPr id="10" name="文本框 9"/>
          <p:cNvSpPr txBox="1"/>
          <p:nvPr/>
        </p:nvSpPr>
        <p:spPr>
          <a:xfrm>
            <a:off x="457308" y="1338188"/>
            <a:ext cx="9220078" cy="6771084"/>
          </a:xfrm>
          <a:prstGeom prst="rect">
            <a:avLst/>
          </a:prstGeom>
          <a:noFill/>
        </p:spPr>
        <p:txBody>
          <a:bodyPr wrap="square" rtlCol="0" anchor="t">
            <a:spAutoFit/>
          </a:bodyPr>
          <a:lstStyle/>
          <a:p>
            <a:r>
              <a:rPr lang="en-US" altLang="zh-CN" sz="1800" b="0" i="0" u="none" strike="noStrike" baseline="0" dirty="0">
                <a:solidFill>
                  <a:srgbClr val="228B22"/>
                </a:solidFill>
                <a:latin typeface="Courier New" panose="02070309020205020404" pitchFamily="49" charset="0"/>
              </a:rPr>
              <a:t>%</a:t>
            </a:r>
            <a:r>
              <a:rPr lang="zh-CN" altLang="en-US" sz="1800" b="0" i="0" u="none" strike="noStrike" baseline="0" dirty="0">
                <a:solidFill>
                  <a:srgbClr val="228B22"/>
                </a:solidFill>
                <a:latin typeface="Courier New" panose="02070309020205020404" pitchFamily="49" charset="0"/>
              </a:rPr>
              <a:t>三：求错误多项式的根</a:t>
            </a:r>
            <a:endParaRPr lang="zh-CN" altLang="en-US" b="0" i="0" u="none" strike="noStrike" baseline="0" dirty="0"/>
          </a:p>
          <a:p>
            <a:r>
              <a:rPr lang="en-US" altLang="zh-CN" sz="1800" b="1" i="0" u="none" strike="noStrike" baseline="0" dirty="0">
                <a:solidFill>
                  <a:srgbClr val="000000"/>
                </a:solidFill>
                <a:latin typeface="Courier New" panose="02070309020205020404" pitchFamily="49" charset="0"/>
              </a:rPr>
              <a:t>j=1;</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root=[];</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FF"/>
                </a:solidFill>
                <a:latin typeface="Courier New" panose="02070309020205020404" pitchFamily="49" charset="0"/>
              </a:rPr>
              <a:t>for</a:t>
            </a:r>
            <a:r>
              <a:rPr lang="en-US" altLang="zh-CN" sz="1800" b="1" i="0" u="none" strike="noStrike" baseline="0" dirty="0">
                <a:solidFill>
                  <a:srgbClr val="000000"/>
                </a:solidFill>
                <a:latin typeface="Courier New" panose="02070309020205020404" pitchFamily="49" charset="0"/>
              </a:rPr>
              <a:t> i=1:(2^m-1)</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result=rs_poly(</a:t>
            </a:r>
            <a:r>
              <a:rPr lang="en-US" altLang="zh-CN" sz="1800" b="1" i="0" u="none" strike="noStrike" baseline="0" dirty="0" err="1">
                <a:solidFill>
                  <a:srgbClr val="000000"/>
                </a:solidFill>
                <a:latin typeface="Courier New" panose="02070309020205020404" pitchFamily="49" charset="0"/>
              </a:rPr>
              <a:t>sigma_x,alpha_to</a:t>
            </a:r>
            <a:r>
              <a:rPr lang="en-US" altLang="zh-CN" sz="1800" b="1" i="0" u="none" strike="noStrike" baseline="0" dirty="0">
                <a:solidFill>
                  <a:srgbClr val="000000"/>
                </a:solidFill>
                <a:latin typeface="Courier New" panose="02070309020205020404" pitchFamily="49" charset="0"/>
              </a:rPr>
              <a:t>(i),m,alpha_to,index_of);</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a:t>
            </a:r>
            <a:r>
              <a:rPr lang="en-US" altLang="zh-CN" sz="1800" b="1" i="0" u="none" strike="noStrike" baseline="0" dirty="0">
                <a:solidFill>
                  <a:srgbClr val="0000FF"/>
                </a:solidFill>
                <a:latin typeface="Courier New" panose="02070309020205020404" pitchFamily="49" charset="0"/>
              </a:rPr>
              <a:t>if</a:t>
            </a:r>
            <a:r>
              <a:rPr lang="en-US" altLang="zh-CN" sz="1800" b="1" i="0" u="none" strike="noStrike" baseline="0" dirty="0">
                <a:solidFill>
                  <a:srgbClr val="000000"/>
                </a:solidFill>
                <a:latin typeface="Courier New" panose="02070309020205020404" pitchFamily="49" charset="0"/>
              </a:rPr>
              <a:t> result==0</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root(j)=alpha_to(i);</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j=j+1;</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a:t>
            </a:r>
            <a:r>
              <a:rPr lang="en-US" altLang="zh-CN" sz="1800" b="1" i="0" u="none" strike="noStrike" baseline="0" dirty="0">
                <a:solidFill>
                  <a:srgbClr val="0000FF"/>
                </a:solidFill>
                <a:latin typeface="Courier New" panose="02070309020205020404" pitchFamily="49" charset="0"/>
              </a:rPr>
              <a:t>end</a:t>
            </a:r>
            <a:endParaRPr lang="en-US" altLang="zh-CN" sz="1800" b="1" i="0" u="none" strike="noStrike" baseline="0" dirty="0">
              <a:solidFill>
                <a:srgbClr val="0000FF"/>
              </a:solidFill>
              <a:latin typeface="Courier New" panose="02070309020205020404" pitchFamily="49" charset="0"/>
            </a:endParaRPr>
          </a:p>
          <a:p>
            <a:r>
              <a:rPr lang="en-US" altLang="zh-CN" sz="1800" b="1" i="0" u="none" strike="noStrike" baseline="0" dirty="0">
                <a:solidFill>
                  <a:srgbClr val="0000FF"/>
                </a:solidFill>
                <a:latin typeface="Courier New" panose="02070309020205020404" pitchFamily="49" charset="0"/>
              </a:rPr>
              <a:t>end</a:t>
            </a:r>
            <a:endParaRPr lang="en-US" altLang="zh-CN" sz="1800" b="1" i="0" u="none" strike="noStrike" baseline="0" dirty="0">
              <a:solidFill>
                <a:srgbClr val="0000FF"/>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root</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site=[];</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err="1">
                <a:solidFill>
                  <a:srgbClr val="000000"/>
                </a:solidFill>
                <a:latin typeface="Courier New" panose="02070309020205020404" pitchFamily="49" charset="0"/>
              </a:rPr>
              <a:t>gf_site</a:t>
            </a:r>
            <a:r>
              <a:rPr lang="en-US" altLang="zh-CN" sz="1800" b="1" i="0" u="none" strike="noStrike" baseline="0" dirty="0">
                <a:solidFill>
                  <a:srgbClr val="000000"/>
                </a:solidFill>
                <a:latin typeface="Courier New" panose="02070309020205020404" pitchFamily="49" charset="0"/>
              </a:rPr>
              <a:t>=[];</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FF"/>
                </a:solidFill>
                <a:latin typeface="Courier New" panose="02070309020205020404" pitchFamily="49" charset="0"/>
              </a:rPr>
              <a:t>for</a:t>
            </a:r>
            <a:r>
              <a:rPr lang="en-US" altLang="zh-CN" sz="1800" b="1" i="0" u="none" strike="noStrike" baseline="0" dirty="0">
                <a:solidFill>
                  <a:srgbClr val="000000"/>
                </a:solidFill>
                <a:latin typeface="Courier New" panose="02070309020205020404" pitchFamily="49" charset="0"/>
              </a:rPr>
              <a:t> i=1:length(root)</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temp=rs_rev(root(i),m,alpha_to,index_of);</a:t>
            </a:r>
            <a:endParaRPr lang="en-US" altLang="zh-CN" sz="1800" b="1" i="0" u="none" strike="noStrike" baseline="0" dirty="0">
              <a:solidFill>
                <a:srgbClr val="000000"/>
              </a:solidFill>
              <a:latin typeface="Courier New" panose="02070309020205020404" pitchFamily="49" charset="0"/>
            </a:endParaRPr>
          </a:p>
          <a:p>
            <a:r>
              <a:rPr lang="zh-CN" altLang="en-US" sz="1800" b="0" i="0" u="none" strike="noStrike" baseline="0" dirty="0">
                <a:solidFill>
                  <a:srgbClr val="000000"/>
                </a:solidFill>
                <a:latin typeface="Courier New" panose="02070309020205020404" pitchFamily="49" charset="0"/>
              </a:rPr>
              <a:t> </a:t>
            </a:r>
            <a:r>
              <a:rPr lang="en-US" altLang="zh-CN" dirty="0">
                <a:solidFill>
                  <a:srgbClr val="228B22"/>
                </a:solidFill>
                <a:latin typeface="Courier New" panose="02070309020205020404" pitchFamily="49" charset="0"/>
              </a:rPr>
              <a:t>%</a:t>
            </a:r>
            <a:r>
              <a:rPr lang="zh-CN" altLang="en-US" dirty="0">
                <a:solidFill>
                  <a:srgbClr val="228B22"/>
                </a:solidFill>
                <a:latin typeface="Courier New" panose="02070309020205020404" pitchFamily="49" charset="0"/>
              </a:rPr>
              <a:t>根的倒数即为错误位置 </a:t>
            </a:r>
            <a:r>
              <a:rPr lang="en-US" altLang="zh-CN" dirty="0">
                <a:solidFill>
                  <a:srgbClr val="228B22"/>
                </a:solidFill>
                <a:latin typeface="Courier New" panose="02070309020205020404" pitchFamily="49" charset="0"/>
              </a:rPr>
              <a:t> </a:t>
            </a:r>
            <a:endParaRPr lang="en-US" altLang="zh-CN" dirty="0">
              <a:solidFill>
                <a:srgbClr val="228B22"/>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site(i)=</a:t>
            </a:r>
            <a:r>
              <a:rPr lang="en-US" altLang="zh-CN" sz="1800" b="1" i="0" u="none" strike="noStrike" baseline="0" dirty="0" err="1">
                <a:solidFill>
                  <a:srgbClr val="000000"/>
                </a:solidFill>
                <a:latin typeface="Courier New" panose="02070309020205020404" pitchFamily="49" charset="0"/>
              </a:rPr>
              <a:t>index_of</a:t>
            </a:r>
            <a:r>
              <a:rPr lang="en-US" altLang="zh-CN" sz="1800" b="1" i="0" u="none" strike="noStrike" baseline="0" dirty="0">
                <a:solidFill>
                  <a:srgbClr val="000000"/>
                </a:solidFill>
                <a:latin typeface="Courier New" panose="02070309020205020404" pitchFamily="49" charset="0"/>
              </a:rPr>
              <a:t>(temp);</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FF"/>
                </a:solidFill>
                <a:latin typeface="Courier New" panose="02070309020205020404" pitchFamily="49" charset="0"/>
              </a:rPr>
              <a:t>end</a:t>
            </a:r>
            <a:endParaRPr lang="en-US" altLang="zh-CN" sz="1800" b="1" i="0" u="none" strike="noStrike" baseline="0" dirty="0">
              <a:solidFill>
                <a:srgbClr val="0000FF"/>
              </a:solidFill>
              <a:latin typeface="Courier New" panose="02070309020205020404" pitchFamily="49" charset="0"/>
            </a:endParaRPr>
          </a:p>
          <a:p>
            <a:endParaRPr lang="en-US" altLang="zh-CN" sz="1800" b="1" i="0" u="none" strike="noStrike" baseline="0" dirty="0">
              <a:solidFill>
                <a:srgbClr val="000000"/>
              </a:solidFill>
              <a:latin typeface="Courier New" panose="02070309020205020404" pitchFamily="49" charset="0"/>
            </a:endParaRPr>
          </a:p>
          <a:p>
            <a:endParaRPr lang="pt-BR" altLang="zh-CN" dirty="0">
              <a:solidFill>
                <a:srgbClr val="228B22"/>
              </a:solidFill>
              <a:latin typeface="Courier New" panose="02070309020205020404" pitchFamily="49" charset="0"/>
            </a:endParaRPr>
          </a:p>
          <a:p>
            <a:endParaRPr lang="pt-BR" altLang="zh-CN" dirty="0">
              <a:solidFill>
                <a:srgbClr val="228B22"/>
              </a:solidFill>
              <a:latin typeface="Courier New" panose="02070309020205020404" pitchFamily="49" charset="0"/>
            </a:endParaRPr>
          </a:p>
          <a:p>
            <a:endParaRPr lang="en-US" altLang="zh-CN" dirty="0">
              <a:solidFill>
                <a:srgbClr val="228B22"/>
              </a:solidFill>
              <a:latin typeface="Courier New" panose="02070309020205020404" pitchFamily="49" charset="0"/>
            </a:endParaRPr>
          </a:p>
          <a:p>
            <a:endParaRPr lang="zh-CN" altLang="en-US" dirty="0">
              <a:solidFill>
                <a:srgbClr val="228B22"/>
              </a:solidFill>
              <a:latin typeface="Courier New" panose="02070309020205020404" pitchFamily="49" charset="0"/>
            </a:endParaRPr>
          </a:p>
          <a:p>
            <a:endParaRPr sz="2000" dirty="0">
              <a:uFillTx/>
              <a:latin typeface="Times New Roman" panose="02020603050405020304" pitchFamily="18" charset="0"/>
              <a:ea typeface="黑体" panose="02010609060101010101" pitchFamily="49" charset="-122"/>
              <a:sym typeface="+mn-ea"/>
            </a:endParaRPr>
          </a:p>
        </p:txBody>
      </p:sp>
      <p:sp>
        <p:nvSpPr>
          <p:cNvPr id="3" name="矩形 2"/>
          <p:cNvSpPr/>
          <p:nvPr/>
        </p:nvSpPr>
        <p:spPr>
          <a:xfrm>
            <a:off x="191135" y="790575"/>
            <a:ext cx="2176158" cy="5333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decode</a:t>
            </a:r>
            <a:r>
              <a:rPr lang="zh-CN" altLang="en-US" sz="2000" dirty="0">
                <a:solidFill>
                  <a:schemeClr val="tx1"/>
                </a:solidFill>
              </a:rPr>
              <a:t>函数：</a:t>
            </a:r>
            <a:endParaRPr lang="zh-CN" altLang="en-US" sz="2000" dirty="0">
              <a:solidFill>
                <a:schemeClr val="tx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en-US" altLang="zh-CN" sz="2400" dirty="0">
                <a:sym typeface="+mn-ea"/>
              </a:rPr>
              <a:t>R-S</a:t>
            </a:r>
            <a:r>
              <a:rPr lang="zh-CN" altLang="en-US" sz="2400" dirty="0">
                <a:sym typeface="+mn-ea"/>
              </a:rPr>
              <a:t>编译码在</a:t>
            </a:r>
            <a:r>
              <a:rPr lang="en-US" altLang="zh-CN" sz="2400" dirty="0">
                <a:sym typeface="+mn-ea"/>
              </a:rPr>
              <a:t>Matlab</a:t>
            </a:r>
            <a:r>
              <a:rPr lang="zh-CN" altLang="en-US" sz="2400" dirty="0">
                <a:sym typeface="+mn-ea"/>
              </a:rPr>
              <a:t>中的实现</a:t>
            </a:r>
            <a:endParaRPr lang="zh-CN" altLang="en-US" sz="2400" dirty="0">
              <a:sym typeface="+mn-ea"/>
            </a:endParaRPr>
          </a:p>
        </p:txBody>
      </p:sp>
      <p:sp>
        <p:nvSpPr>
          <p:cNvPr id="10" name="文本框 9"/>
          <p:cNvSpPr txBox="1"/>
          <p:nvPr/>
        </p:nvSpPr>
        <p:spPr>
          <a:xfrm>
            <a:off x="457308" y="1338188"/>
            <a:ext cx="9220078" cy="5663089"/>
          </a:xfrm>
          <a:prstGeom prst="rect">
            <a:avLst/>
          </a:prstGeom>
          <a:noFill/>
        </p:spPr>
        <p:txBody>
          <a:bodyPr wrap="square" rtlCol="0" anchor="t">
            <a:spAutoFit/>
          </a:bodyPr>
          <a:lstStyle/>
          <a:p>
            <a:r>
              <a:rPr lang="en-US" altLang="zh-CN" sz="1800" b="0" i="0" u="none" strike="noStrike" baseline="0" dirty="0">
                <a:solidFill>
                  <a:srgbClr val="228B22"/>
                </a:solidFill>
                <a:latin typeface="Courier New" panose="02070309020205020404" pitchFamily="49" charset="0"/>
              </a:rPr>
              <a:t>%</a:t>
            </a:r>
            <a:r>
              <a:rPr lang="zh-CN" altLang="en-US" sz="1800" b="0" i="0" u="none" strike="noStrike" baseline="0" dirty="0">
                <a:solidFill>
                  <a:srgbClr val="228B22"/>
                </a:solidFill>
                <a:latin typeface="Courier New" panose="02070309020205020404" pitchFamily="49" charset="0"/>
              </a:rPr>
              <a:t>四：根据</a:t>
            </a:r>
            <a:r>
              <a:rPr lang="en-US" altLang="zh-CN" sz="1800" b="0" i="0" u="none" strike="noStrike" baseline="0" dirty="0">
                <a:solidFill>
                  <a:srgbClr val="228B22"/>
                </a:solidFill>
                <a:latin typeface="Courier New" panose="02070309020205020404" pitchFamily="49" charset="0"/>
              </a:rPr>
              <a:t>Forney</a:t>
            </a:r>
            <a:r>
              <a:rPr lang="zh-CN" altLang="en-US" sz="1800" b="0" i="0" u="none" strike="noStrike" baseline="0" dirty="0">
                <a:solidFill>
                  <a:srgbClr val="228B22"/>
                </a:solidFill>
                <a:latin typeface="Courier New" panose="02070309020205020404" pitchFamily="49" charset="0"/>
              </a:rPr>
              <a:t>算法计算错误图样</a:t>
            </a:r>
            <a:endParaRPr lang="zh-CN" altLang="en-US" b="0" i="0" u="none" strike="noStrike" baseline="0" dirty="0"/>
          </a:p>
          <a:p>
            <a:r>
              <a:rPr lang="en-US" altLang="zh-CN" sz="1800" b="1" i="0" u="none" strike="noStrike" baseline="0" dirty="0">
                <a:solidFill>
                  <a:srgbClr val="000000"/>
                </a:solidFill>
                <a:latin typeface="Courier New" panose="02070309020205020404" pitchFamily="49" charset="0"/>
              </a:rPr>
              <a:t>value=zeros(1,t); </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w1=zeros(1,length(synd_x)+length(</a:t>
            </a:r>
            <a:r>
              <a:rPr lang="en-US" altLang="zh-CN" sz="1800" b="1" i="0" u="none" strike="noStrike" baseline="0" dirty="0" err="1">
                <a:solidFill>
                  <a:srgbClr val="000000"/>
                </a:solidFill>
                <a:latin typeface="Courier New" panose="02070309020205020404" pitchFamily="49" charset="0"/>
              </a:rPr>
              <a:t>sigma_x</a:t>
            </a:r>
            <a:r>
              <a:rPr lang="en-US" altLang="zh-CN" sz="1800" b="1" i="0" u="none" strike="noStrike" baseline="0" dirty="0">
                <a:solidFill>
                  <a:srgbClr val="000000"/>
                </a:solidFill>
                <a:latin typeface="Courier New" panose="02070309020205020404" pitchFamily="49" charset="0"/>
              </a:rPr>
              <a:t>)-1);</a:t>
            </a:r>
            <a:endParaRPr lang="pt-BR" altLang="zh-CN" dirty="0">
              <a:solidFill>
                <a:srgbClr val="228B22"/>
              </a:solidFill>
              <a:latin typeface="Courier New" panose="02070309020205020404" pitchFamily="49" charset="0"/>
            </a:endParaRPr>
          </a:p>
          <a:p>
            <a:r>
              <a:rPr lang="en-US" altLang="zh-CN" sz="1800" b="1" i="0" u="none" strike="noStrike" baseline="0" dirty="0">
                <a:solidFill>
                  <a:srgbClr val="0000FF"/>
                </a:solidFill>
                <a:latin typeface="Courier New" panose="02070309020205020404" pitchFamily="49" charset="0"/>
              </a:rPr>
              <a:t>for</a:t>
            </a:r>
            <a:r>
              <a:rPr lang="en-US" altLang="zh-CN" sz="1800" b="1" i="0" u="none" strike="noStrike" baseline="0" dirty="0">
                <a:solidFill>
                  <a:srgbClr val="000000"/>
                </a:solidFill>
                <a:latin typeface="Courier New" panose="02070309020205020404" pitchFamily="49" charset="0"/>
              </a:rPr>
              <a:t> i=1:length(synd_x)-1</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a:t>
            </a:r>
            <a:r>
              <a:rPr lang="en-US" altLang="zh-CN" sz="1800" b="1" i="0" u="none" strike="noStrike" baseline="0" dirty="0">
                <a:solidFill>
                  <a:srgbClr val="0000FF"/>
                </a:solidFill>
                <a:latin typeface="Courier New" panose="02070309020205020404" pitchFamily="49" charset="0"/>
              </a:rPr>
              <a:t>for</a:t>
            </a:r>
            <a:r>
              <a:rPr lang="en-US" altLang="zh-CN" sz="1800" b="1" i="0" u="none" strike="noStrike" baseline="0" dirty="0">
                <a:solidFill>
                  <a:srgbClr val="000000"/>
                </a:solidFill>
                <a:latin typeface="Courier New" panose="02070309020205020404" pitchFamily="49" charset="0"/>
              </a:rPr>
              <a:t> j=1:length(</a:t>
            </a:r>
            <a:r>
              <a:rPr lang="en-US" altLang="zh-CN" sz="1800" b="1" i="0" u="none" strike="noStrike" baseline="0" dirty="0" err="1">
                <a:solidFill>
                  <a:srgbClr val="000000"/>
                </a:solidFill>
                <a:latin typeface="Courier New" panose="02070309020205020404" pitchFamily="49" charset="0"/>
              </a:rPr>
              <a:t>sigma_x</a:t>
            </a:r>
            <a:r>
              <a:rPr lang="en-US" altLang="zh-CN" sz="1800" b="1" i="0" u="none" strike="noStrike" baseline="0" dirty="0">
                <a:solidFill>
                  <a:srgbClr val="000000"/>
                </a:solidFill>
                <a:latin typeface="Courier New" panose="02070309020205020404" pitchFamily="49" charset="0"/>
              </a:rPr>
              <a:t>)</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w1(i+j-1)=rs_add(w1(i+j-1),rs_mul(synd_x(i+1),</a:t>
            </a:r>
            <a:r>
              <a:rPr lang="en-US" altLang="zh-CN" sz="1800" b="1" i="0" u="none" strike="noStrike" baseline="0" dirty="0" err="1">
                <a:solidFill>
                  <a:srgbClr val="000000"/>
                </a:solidFill>
                <a:latin typeface="Courier New" panose="02070309020205020404" pitchFamily="49" charset="0"/>
              </a:rPr>
              <a:t>sigma_x</a:t>
            </a:r>
            <a:r>
              <a:rPr lang="en-US" altLang="zh-CN" sz="1800" b="1" i="0" u="none" strike="noStrike" baseline="0" dirty="0">
                <a:solidFill>
                  <a:srgbClr val="000000"/>
                </a:solidFill>
                <a:latin typeface="Courier New" panose="02070309020205020404" pitchFamily="49" charset="0"/>
              </a:rPr>
              <a:t>(j),m,alpha_to,index_of),m);</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a:t>
            </a:r>
            <a:r>
              <a:rPr lang="en-US" altLang="zh-CN" sz="1800" b="1" i="0" u="none" strike="noStrike" baseline="0" dirty="0">
                <a:solidFill>
                  <a:srgbClr val="0000FF"/>
                </a:solidFill>
                <a:latin typeface="Courier New" panose="02070309020205020404" pitchFamily="49" charset="0"/>
              </a:rPr>
              <a:t>end</a:t>
            </a:r>
            <a:endParaRPr lang="en-US" altLang="zh-CN" sz="1800" b="1" i="0" u="none" strike="noStrike" baseline="0" dirty="0">
              <a:solidFill>
                <a:srgbClr val="0000FF"/>
              </a:solidFill>
              <a:latin typeface="Courier New" panose="02070309020205020404" pitchFamily="49" charset="0"/>
            </a:endParaRPr>
          </a:p>
          <a:p>
            <a:r>
              <a:rPr lang="en-US" altLang="zh-CN" sz="1800" b="1" i="0" u="none" strike="noStrike" baseline="0" dirty="0">
                <a:solidFill>
                  <a:srgbClr val="0000FF"/>
                </a:solidFill>
                <a:latin typeface="Courier New" panose="02070309020205020404" pitchFamily="49" charset="0"/>
              </a:rPr>
              <a:t>end</a:t>
            </a:r>
            <a:endParaRPr lang="en-US" altLang="zh-CN" sz="1800" b="1" i="0" u="none" strike="noStrike" baseline="0" dirty="0">
              <a:solidFill>
                <a:srgbClr val="0000FF"/>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w=w1(1:2*t); s=zeros(1,length(</a:t>
            </a:r>
            <a:r>
              <a:rPr lang="en-US" altLang="zh-CN" sz="1800" b="1" i="0" u="none" strike="noStrike" baseline="0" dirty="0" err="1">
                <a:solidFill>
                  <a:srgbClr val="000000"/>
                </a:solidFill>
                <a:latin typeface="Courier New" panose="02070309020205020404" pitchFamily="49" charset="0"/>
              </a:rPr>
              <a:t>sigma_x</a:t>
            </a:r>
            <a:r>
              <a:rPr lang="en-US" altLang="zh-CN" sz="1800" b="1" i="0" u="none" strike="noStrike" baseline="0" dirty="0">
                <a:solidFill>
                  <a:srgbClr val="000000"/>
                </a:solidFill>
                <a:latin typeface="Courier New" panose="02070309020205020404" pitchFamily="49" charset="0"/>
              </a:rPr>
              <a:t>));</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FF"/>
                </a:solidFill>
                <a:latin typeface="Courier New" panose="02070309020205020404" pitchFamily="49" charset="0"/>
              </a:rPr>
              <a:t>for</a:t>
            </a:r>
            <a:r>
              <a:rPr lang="en-US" altLang="zh-CN" sz="1800" b="1" i="0" u="none" strike="noStrike" baseline="0" dirty="0">
                <a:solidFill>
                  <a:srgbClr val="000000"/>
                </a:solidFill>
                <a:latin typeface="Courier New" panose="02070309020205020404" pitchFamily="49" charset="0"/>
              </a:rPr>
              <a:t> h=1:length(</a:t>
            </a:r>
            <a:r>
              <a:rPr lang="en-US" altLang="zh-CN" sz="1800" b="1" i="0" u="none" strike="noStrike" baseline="0" dirty="0" err="1">
                <a:solidFill>
                  <a:srgbClr val="000000"/>
                </a:solidFill>
                <a:latin typeface="Courier New" panose="02070309020205020404" pitchFamily="49" charset="0"/>
              </a:rPr>
              <a:t>sigma_x</a:t>
            </a:r>
            <a:r>
              <a:rPr lang="en-US" altLang="zh-CN" sz="1800" b="1" i="0" u="none" strike="noStrike" baseline="0" dirty="0">
                <a:solidFill>
                  <a:srgbClr val="000000"/>
                </a:solidFill>
                <a:latin typeface="Courier New" panose="02070309020205020404" pitchFamily="49" charset="0"/>
              </a:rPr>
              <a:t>)</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a:t>
            </a:r>
            <a:r>
              <a:rPr lang="en-US" altLang="zh-CN" sz="1800" b="1" i="0" u="none" strike="noStrike" baseline="0" dirty="0">
                <a:solidFill>
                  <a:srgbClr val="0000FF"/>
                </a:solidFill>
                <a:latin typeface="Courier New" panose="02070309020205020404" pitchFamily="49" charset="0"/>
              </a:rPr>
              <a:t>if</a:t>
            </a:r>
            <a:r>
              <a:rPr lang="en-US" altLang="zh-CN" sz="1800" b="1" i="0" u="none" strike="noStrike" baseline="0" dirty="0">
                <a:solidFill>
                  <a:srgbClr val="000000"/>
                </a:solidFill>
                <a:latin typeface="Courier New" panose="02070309020205020404" pitchFamily="49" charset="0"/>
              </a:rPr>
              <a:t> mod(h,2)==0</a:t>
            </a:r>
            <a:endParaRPr lang="en-US" altLang="zh-CN" sz="1800" b="1" i="0" u="none" strike="noStrike" baseline="0" dirty="0">
              <a:solidFill>
                <a:srgbClr val="000000"/>
              </a:solidFill>
              <a:latin typeface="Courier New" panose="02070309020205020404" pitchFamily="49" charset="0"/>
            </a:endParaRPr>
          </a:p>
          <a:p>
            <a:r>
              <a:rPr lang="pt-BR" altLang="zh-CN" sz="1800" b="1" i="0" u="none" strike="noStrike" baseline="0" dirty="0">
                <a:solidFill>
                  <a:srgbClr val="000000"/>
                </a:solidFill>
                <a:latin typeface="Courier New" panose="02070309020205020404" pitchFamily="49" charset="0"/>
              </a:rPr>
              <a:t>        s(h-1)=sigma_x(h);</a:t>
            </a:r>
            <a:endParaRPr lang="pt-BR"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a:t>
            </a:r>
            <a:r>
              <a:rPr lang="en-US" altLang="zh-CN" sz="1800" b="1" i="0" u="none" strike="noStrike" baseline="0" dirty="0">
                <a:solidFill>
                  <a:srgbClr val="0000FF"/>
                </a:solidFill>
                <a:latin typeface="Courier New" panose="02070309020205020404" pitchFamily="49" charset="0"/>
              </a:rPr>
              <a:t>end</a:t>
            </a:r>
            <a:endParaRPr lang="en-US" altLang="zh-CN" sz="1800" b="1" i="0" u="none" strike="noStrike" baseline="0" dirty="0">
              <a:solidFill>
                <a:srgbClr val="0000FF"/>
              </a:solidFill>
              <a:latin typeface="Courier New" panose="02070309020205020404" pitchFamily="49" charset="0"/>
            </a:endParaRPr>
          </a:p>
          <a:p>
            <a:r>
              <a:rPr lang="en-US" altLang="zh-CN" sz="1800" b="1" i="0" u="none" strike="noStrike" baseline="0" dirty="0">
                <a:solidFill>
                  <a:srgbClr val="0000FF"/>
                </a:solidFill>
                <a:latin typeface="Courier New" panose="02070309020205020404" pitchFamily="49" charset="0"/>
              </a:rPr>
              <a:t>end</a:t>
            </a:r>
            <a:endParaRPr lang="en-US" altLang="zh-CN" sz="1800" b="1" i="0" u="none" strike="noStrike" baseline="0" dirty="0">
              <a:solidFill>
                <a:srgbClr val="0000FF"/>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s(length(</a:t>
            </a:r>
            <a:r>
              <a:rPr lang="en-US" altLang="zh-CN" sz="1800" b="1" i="0" u="none" strike="noStrike" baseline="0" dirty="0" err="1">
                <a:solidFill>
                  <a:srgbClr val="000000"/>
                </a:solidFill>
                <a:latin typeface="Courier New" panose="02070309020205020404" pitchFamily="49" charset="0"/>
              </a:rPr>
              <a:t>sigma_x</a:t>
            </a:r>
            <a:r>
              <a:rPr lang="en-US" altLang="zh-CN" sz="1800" b="1" i="0" u="none" strike="noStrike" baseline="0" dirty="0">
                <a:solidFill>
                  <a:srgbClr val="000000"/>
                </a:solidFill>
                <a:latin typeface="Courier New" panose="02070309020205020404" pitchFamily="49" charset="0"/>
              </a:rPr>
              <a:t>))=0;</a:t>
            </a:r>
            <a:endParaRPr lang="en-US" altLang="zh-CN" sz="1800" b="1" i="0" u="none" strike="noStrike" baseline="0" dirty="0">
              <a:solidFill>
                <a:srgbClr val="000000"/>
              </a:solidFill>
              <a:latin typeface="Courier New" panose="02070309020205020404" pitchFamily="49" charset="0"/>
            </a:endParaRPr>
          </a:p>
          <a:p>
            <a:endParaRPr lang="pt-BR" altLang="zh-CN" dirty="0">
              <a:solidFill>
                <a:srgbClr val="228B22"/>
              </a:solidFill>
              <a:latin typeface="Courier New" panose="02070309020205020404" pitchFamily="49" charset="0"/>
            </a:endParaRPr>
          </a:p>
          <a:p>
            <a:endParaRPr lang="en-US" altLang="zh-CN" dirty="0">
              <a:solidFill>
                <a:srgbClr val="228B22"/>
              </a:solidFill>
              <a:latin typeface="Courier New" panose="02070309020205020404" pitchFamily="49" charset="0"/>
            </a:endParaRPr>
          </a:p>
          <a:p>
            <a:endParaRPr lang="zh-CN" altLang="en-US" dirty="0">
              <a:solidFill>
                <a:srgbClr val="228B22"/>
              </a:solidFill>
              <a:latin typeface="Courier New" panose="02070309020205020404" pitchFamily="49" charset="0"/>
            </a:endParaRPr>
          </a:p>
          <a:p>
            <a:endParaRPr sz="2000" dirty="0">
              <a:uFillTx/>
              <a:latin typeface="Times New Roman" panose="02020603050405020304" pitchFamily="18" charset="0"/>
              <a:ea typeface="黑体" panose="02010609060101010101" pitchFamily="49" charset="-122"/>
              <a:sym typeface="+mn-ea"/>
            </a:endParaRPr>
          </a:p>
        </p:txBody>
      </p:sp>
      <p:sp>
        <p:nvSpPr>
          <p:cNvPr id="3" name="矩形 2"/>
          <p:cNvSpPr/>
          <p:nvPr/>
        </p:nvSpPr>
        <p:spPr>
          <a:xfrm>
            <a:off x="191135" y="790575"/>
            <a:ext cx="2176158" cy="5333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decode</a:t>
            </a:r>
            <a:r>
              <a:rPr lang="zh-CN" altLang="en-US" sz="2000" dirty="0">
                <a:solidFill>
                  <a:schemeClr val="tx1"/>
                </a:solidFill>
              </a:rPr>
              <a:t>函数：</a:t>
            </a:r>
            <a:endParaRPr lang="zh-CN" altLang="en-US" sz="2000" dirty="0">
              <a:solidFill>
                <a:schemeClr val="tx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en-US" altLang="zh-CN" sz="2400" dirty="0">
                <a:sym typeface="+mn-ea"/>
              </a:rPr>
              <a:t>R-S</a:t>
            </a:r>
            <a:r>
              <a:rPr lang="zh-CN" altLang="en-US" sz="2400" dirty="0">
                <a:sym typeface="+mn-ea"/>
              </a:rPr>
              <a:t>编译码在</a:t>
            </a:r>
            <a:r>
              <a:rPr lang="en-US" altLang="zh-CN" sz="2400" dirty="0">
                <a:sym typeface="+mn-ea"/>
              </a:rPr>
              <a:t>Matlab</a:t>
            </a:r>
            <a:r>
              <a:rPr lang="zh-CN" altLang="en-US" sz="2400" dirty="0">
                <a:sym typeface="+mn-ea"/>
              </a:rPr>
              <a:t>中的实现</a:t>
            </a:r>
            <a:endParaRPr lang="zh-CN" altLang="en-US" sz="2400" dirty="0">
              <a:sym typeface="+mn-ea"/>
            </a:endParaRPr>
          </a:p>
        </p:txBody>
      </p:sp>
      <p:sp>
        <p:nvSpPr>
          <p:cNvPr id="10" name="文本框 9"/>
          <p:cNvSpPr txBox="1"/>
          <p:nvPr/>
        </p:nvSpPr>
        <p:spPr>
          <a:xfrm>
            <a:off x="457308" y="1676446"/>
            <a:ext cx="9220078" cy="4001095"/>
          </a:xfrm>
          <a:prstGeom prst="rect">
            <a:avLst/>
          </a:prstGeom>
          <a:noFill/>
        </p:spPr>
        <p:txBody>
          <a:bodyPr wrap="square" rtlCol="0" anchor="t">
            <a:spAutoFit/>
          </a:bodyPr>
          <a:lstStyle/>
          <a:p>
            <a:r>
              <a:rPr lang="en-US" altLang="zh-CN" sz="1800" b="1" i="0" u="none" strike="noStrike" baseline="0" dirty="0">
                <a:solidFill>
                  <a:srgbClr val="0000FF"/>
                </a:solidFill>
                <a:latin typeface="Courier New" panose="02070309020205020404" pitchFamily="49" charset="0"/>
              </a:rPr>
              <a:t>for</a:t>
            </a:r>
            <a:r>
              <a:rPr lang="en-US" altLang="zh-CN" sz="1800" b="1" i="0" u="none" strike="noStrike" baseline="0" dirty="0">
                <a:solidFill>
                  <a:srgbClr val="000000"/>
                </a:solidFill>
                <a:latin typeface="Courier New" panose="02070309020205020404" pitchFamily="49" charset="0"/>
              </a:rPr>
              <a:t> k=1:length(root)</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a:t>
            </a:r>
            <a:r>
              <a:rPr lang="en-US" altLang="zh-CN" sz="1800" b="1" i="0" u="none" strike="noStrike" baseline="0" dirty="0" err="1">
                <a:solidFill>
                  <a:srgbClr val="000000"/>
                </a:solidFill>
                <a:latin typeface="Courier New" panose="02070309020205020404" pitchFamily="49" charset="0"/>
              </a:rPr>
              <a:t>w_final</a:t>
            </a:r>
            <a:r>
              <a:rPr lang="en-US" altLang="zh-CN" sz="1800" b="1" i="0" u="none" strike="noStrike" baseline="0" dirty="0">
                <a:solidFill>
                  <a:srgbClr val="000000"/>
                </a:solidFill>
                <a:latin typeface="Courier New" panose="02070309020205020404" pitchFamily="49" charset="0"/>
              </a:rPr>
              <a:t>=rs_poly(</a:t>
            </a:r>
            <a:r>
              <a:rPr lang="en-US" altLang="zh-CN" sz="1800" b="1" i="0" u="none" strike="noStrike" baseline="0" dirty="0" err="1">
                <a:solidFill>
                  <a:srgbClr val="000000"/>
                </a:solidFill>
                <a:latin typeface="Courier New" panose="02070309020205020404" pitchFamily="49" charset="0"/>
              </a:rPr>
              <a:t>w,root</a:t>
            </a:r>
            <a:r>
              <a:rPr lang="en-US" altLang="zh-CN" sz="1800" b="1" i="0" u="none" strike="noStrike" baseline="0" dirty="0">
                <a:solidFill>
                  <a:srgbClr val="000000"/>
                </a:solidFill>
                <a:latin typeface="Courier New" panose="02070309020205020404" pitchFamily="49" charset="0"/>
              </a:rPr>
              <a:t>(k),m,alpha_to,index_of);</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a:t>
            </a:r>
            <a:r>
              <a:rPr lang="en-US" altLang="zh-CN" sz="1800" b="1" i="0" u="none" strike="noStrike" baseline="0" dirty="0" err="1">
                <a:solidFill>
                  <a:srgbClr val="000000"/>
                </a:solidFill>
                <a:latin typeface="Courier New" panose="02070309020205020404" pitchFamily="49" charset="0"/>
              </a:rPr>
              <a:t>s_final</a:t>
            </a:r>
            <a:r>
              <a:rPr lang="en-US" altLang="zh-CN" sz="1800" b="1" i="0" u="none" strike="noStrike" baseline="0" dirty="0">
                <a:solidFill>
                  <a:srgbClr val="000000"/>
                </a:solidFill>
                <a:latin typeface="Courier New" panose="02070309020205020404" pitchFamily="49" charset="0"/>
              </a:rPr>
              <a:t>=rs_poly(</a:t>
            </a:r>
            <a:r>
              <a:rPr lang="en-US" altLang="zh-CN" sz="1800" b="1" i="0" u="none" strike="noStrike" baseline="0" dirty="0" err="1">
                <a:solidFill>
                  <a:srgbClr val="000000"/>
                </a:solidFill>
                <a:latin typeface="Courier New" panose="02070309020205020404" pitchFamily="49" charset="0"/>
              </a:rPr>
              <a:t>s,root</a:t>
            </a:r>
            <a:r>
              <a:rPr lang="en-US" altLang="zh-CN" sz="1800" b="1" i="0" u="none" strike="noStrike" baseline="0" dirty="0">
                <a:solidFill>
                  <a:srgbClr val="000000"/>
                </a:solidFill>
                <a:latin typeface="Courier New" panose="02070309020205020404" pitchFamily="49" charset="0"/>
              </a:rPr>
              <a:t>(k),m,alpha_to,index_of);</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value(k)=rs_mul(</a:t>
            </a:r>
            <a:r>
              <a:rPr lang="en-US" altLang="zh-CN" sz="1800" b="1" i="0" u="none" strike="noStrike" baseline="0" dirty="0" err="1">
                <a:solidFill>
                  <a:srgbClr val="000000"/>
                </a:solidFill>
                <a:latin typeface="Courier New" panose="02070309020205020404" pitchFamily="49" charset="0"/>
              </a:rPr>
              <a:t>w_final,rs_rev</a:t>
            </a:r>
            <a:r>
              <a:rPr lang="en-US" altLang="zh-CN" sz="1800" b="1" i="0" u="none" strike="noStrike" baseline="0" dirty="0">
                <a:solidFill>
                  <a:srgbClr val="000000"/>
                </a:solidFill>
                <a:latin typeface="Courier New" panose="02070309020205020404" pitchFamily="49" charset="0"/>
              </a:rPr>
              <a:t>(</a:t>
            </a:r>
            <a:r>
              <a:rPr lang="en-US" altLang="zh-CN" sz="1800" b="1" i="0" u="none" strike="noStrike" baseline="0" dirty="0" err="1">
                <a:solidFill>
                  <a:srgbClr val="000000"/>
                </a:solidFill>
                <a:latin typeface="Courier New" panose="02070309020205020404" pitchFamily="49" charset="0"/>
              </a:rPr>
              <a:t>s_final,m,alpha_to,index_of</a:t>
            </a:r>
            <a:r>
              <a:rPr lang="en-US" altLang="zh-CN" sz="1800" b="1" i="0" u="none" strike="noStrike" baseline="0" dirty="0">
                <a:solidFill>
                  <a:srgbClr val="000000"/>
                </a:solidFill>
                <a:latin typeface="Courier New" panose="02070309020205020404" pitchFamily="49" charset="0"/>
              </a:rPr>
              <a:t>),</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m,alpha_to,index_of);</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FF"/>
                </a:solidFill>
                <a:latin typeface="Courier New" panose="02070309020205020404" pitchFamily="49" charset="0"/>
              </a:rPr>
              <a:t>end</a:t>
            </a:r>
            <a:endParaRPr lang="en-US" altLang="zh-CN" sz="1800" b="1" i="0" u="none" strike="noStrike" baseline="0" dirty="0">
              <a:solidFill>
                <a:srgbClr val="0000FF"/>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temp=[];</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m_xo=[];</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temp=</a:t>
            </a:r>
            <a:r>
              <a:rPr lang="en-US" altLang="zh-CN" sz="1800" b="1" i="0" u="none" strike="noStrike" baseline="0" dirty="0" err="1">
                <a:solidFill>
                  <a:srgbClr val="000000"/>
                </a:solidFill>
                <a:latin typeface="Courier New" panose="02070309020205020404" pitchFamily="49" charset="0"/>
              </a:rPr>
              <a:t>r_x</a:t>
            </a:r>
            <a:r>
              <a:rPr lang="en-US" altLang="zh-CN" sz="1800" b="1" i="0" u="none" strike="noStrike" baseline="0" dirty="0">
                <a:solidFill>
                  <a:srgbClr val="000000"/>
                </a:solidFill>
                <a:latin typeface="Courier New" panose="02070309020205020404" pitchFamily="49" charset="0"/>
              </a:rPr>
              <a:t>;</a:t>
            </a:r>
            <a:endParaRPr lang="en-US" altLang="zh-CN" sz="1800" b="1" i="0" u="none" strike="noStrike" baseline="0" dirty="0">
              <a:solidFill>
                <a:srgbClr val="000000"/>
              </a:solidFill>
              <a:latin typeface="Courier New" panose="02070309020205020404" pitchFamily="49" charset="0"/>
            </a:endParaRPr>
          </a:p>
          <a:p>
            <a:endParaRPr lang="zh-CN" altLang="en-US" b="0" i="0" u="none" strike="noStrike" baseline="0" dirty="0"/>
          </a:p>
          <a:p>
            <a:endParaRPr lang="pt-BR" altLang="zh-CN" dirty="0">
              <a:solidFill>
                <a:srgbClr val="228B22"/>
              </a:solidFill>
              <a:latin typeface="Courier New" panose="02070309020205020404" pitchFamily="49" charset="0"/>
            </a:endParaRPr>
          </a:p>
          <a:p>
            <a:endParaRPr lang="en-US" altLang="zh-CN" dirty="0">
              <a:solidFill>
                <a:srgbClr val="228B22"/>
              </a:solidFill>
              <a:latin typeface="Courier New" panose="02070309020205020404" pitchFamily="49" charset="0"/>
            </a:endParaRPr>
          </a:p>
          <a:p>
            <a:endParaRPr lang="zh-CN" altLang="en-US" dirty="0">
              <a:solidFill>
                <a:srgbClr val="228B22"/>
              </a:solidFill>
              <a:latin typeface="Courier New" panose="02070309020205020404" pitchFamily="49" charset="0"/>
            </a:endParaRPr>
          </a:p>
          <a:p>
            <a:endParaRPr sz="2000" dirty="0">
              <a:uFillTx/>
              <a:latin typeface="Times New Roman" panose="02020603050405020304" pitchFamily="18" charset="0"/>
              <a:ea typeface="黑体" panose="02010609060101010101" pitchFamily="49" charset="-122"/>
              <a:sym typeface="+mn-ea"/>
            </a:endParaRPr>
          </a:p>
        </p:txBody>
      </p:sp>
      <p:sp>
        <p:nvSpPr>
          <p:cNvPr id="3" name="矩形 2"/>
          <p:cNvSpPr/>
          <p:nvPr/>
        </p:nvSpPr>
        <p:spPr>
          <a:xfrm>
            <a:off x="191135" y="790575"/>
            <a:ext cx="2176158" cy="5333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decode</a:t>
            </a:r>
            <a:r>
              <a:rPr lang="zh-CN" altLang="en-US" sz="2000" dirty="0">
                <a:solidFill>
                  <a:schemeClr val="tx1"/>
                </a:solidFill>
              </a:rPr>
              <a:t>函数：</a:t>
            </a:r>
            <a:endParaRPr lang="zh-CN" altLang="en-US" sz="2000" dirty="0">
              <a:solidFill>
                <a:schemeClr val="tx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en-US" altLang="zh-CN" sz="2400" dirty="0">
                <a:sym typeface="+mn-ea"/>
              </a:rPr>
              <a:t>R-S</a:t>
            </a:r>
            <a:r>
              <a:rPr lang="zh-CN" altLang="en-US" sz="2400" dirty="0">
                <a:sym typeface="+mn-ea"/>
              </a:rPr>
              <a:t>编译码在</a:t>
            </a:r>
            <a:r>
              <a:rPr lang="en-US" altLang="zh-CN" sz="2400" dirty="0">
                <a:sym typeface="+mn-ea"/>
              </a:rPr>
              <a:t>Matlab</a:t>
            </a:r>
            <a:r>
              <a:rPr lang="zh-CN" altLang="en-US" sz="2400" dirty="0">
                <a:sym typeface="+mn-ea"/>
              </a:rPr>
              <a:t>中的实现</a:t>
            </a:r>
            <a:endParaRPr lang="zh-CN" altLang="en-US" sz="2400" dirty="0">
              <a:sym typeface="+mn-ea"/>
            </a:endParaRPr>
          </a:p>
        </p:txBody>
      </p:sp>
      <p:sp>
        <p:nvSpPr>
          <p:cNvPr id="10" name="文本框 9"/>
          <p:cNvSpPr txBox="1"/>
          <p:nvPr/>
        </p:nvSpPr>
        <p:spPr>
          <a:xfrm>
            <a:off x="457308" y="1338188"/>
            <a:ext cx="9220078" cy="2616101"/>
          </a:xfrm>
          <a:prstGeom prst="rect">
            <a:avLst/>
          </a:prstGeom>
          <a:noFill/>
        </p:spPr>
        <p:txBody>
          <a:bodyPr wrap="square" rtlCol="0" anchor="t">
            <a:spAutoFit/>
          </a:bodyPr>
          <a:lstStyle/>
          <a:p>
            <a:r>
              <a:rPr lang="en-US" altLang="zh-CN" sz="1800" b="0" i="0" u="none" strike="noStrike" baseline="0" dirty="0">
                <a:solidFill>
                  <a:srgbClr val="228B22"/>
                </a:solidFill>
                <a:latin typeface="Courier New" panose="02070309020205020404" pitchFamily="49" charset="0"/>
              </a:rPr>
              <a:t>%</a:t>
            </a:r>
            <a:r>
              <a:rPr lang="zh-CN" altLang="en-US" sz="1800" b="0" i="0" u="none" strike="noStrike" baseline="0" dirty="0">
                <a:solidFill>
                  <a:srgbClr val="228B22"/>
                </a:solidFill>
                <a:latin typeface="Courier New" panose="02070309020205020404" pitchFamily="49" charset="0"/>
              </a:rPr>
              <a:t>五：</a:t>
            </a:r>
            <a:r>
              <a:rPr lang="en-US" altLang="zh-CN" sz="1800" b="0" i="0" u="none" strike="noStrike" baseline="0" dirty="0">
                <a:solidFill>
                  <a:srgbClr val="228B22"/>
                </a:solidFill>
                <a:latin typeface="Courier New" panose="02070309020205020404" pitchFamily="49" charset="0"/>
              </a:rPr>
              <a:t>R-E</a:t>
            </a:r>
            <a:r>
              <a:rPr lang="zh-CN" altLang="en-US" sz="1800" b="0" i="0" u="none" strike="noStrike" baseline="0" dirty="0">
                <a:solidFill>
                  <a:srgbClr val="228B22"/>
                </a:solidFill>
                <a:latin typeface="Courier New" panose="02070309020205020404" pitchFamily="49" charset="0"/>
              </a:rPr>
              <a:t>＝</a:t>
            </a:r>
            <a:r>
              <a:rPr lang="en-US" altLang="zh-CN" sz="1800" b="0" i="0" u="none" strike="noStrike" baseline="0" dirty="0">
                <a:solidFill>
                  <a:srgbClr val="228B22"/>
                </a:solidFill>
                <a:latin typeface="Courier New" panose="02070309020205020404" pitchFamily="49" charset="0"/>
              </a:rPr>
              <a:t>C </a:t>
            </a:r>
            <a:r>
              <a:rPr lang="zh-CN" altLang="en-US" sz="1800" b="0" i="0" u="none" strike="noStrike" baseline="0" dirty="0">
                <a:solidFill>
                  <a:srgbClr val="228B22"/>
                </a:solidFill>
                <a:latin typeface="Courier New" panose="02070309020205020404" pitchFamily="49" charset="0"/>
              </a:rPr>
              <a:t>完成纠错过程</a:t>
            </a:r>
            <a:endParaRPr lang="zh-CN" altLang="en-US" b="0" i="0" u="none" strike="noStrike" baseline="0" dirty="0"/>
          </a:p>
          <a:p>
            <a:endParaRPr lang="pt-BR" altLang="zh-CN" dirty="0">
              <a:solidFill>
                <a:srgbClr val="228B22"/>
              </a:solidFill>
              <a:latin typeface="Courier New" panose="02070309020205020404" pitchFamily="49" charset="0"/>
            </a:endParaRPr>
          </a:p>
          <a:p>
            <a:r>
              <a:rPr lang="en-US" altLang="zh-CN" sz="1800" b="0" i="0" u="none" strike="noStrike" baseline="0" dirty="0">
                <a:solidFill>
                  <a:srgbClr val="000000"/>
                </a:solidFill>
                <a:latin typeface="Courier New" panose="02070309020205020404" pitchFamily="49" charset="0"/>
              </a:rPr>
              <a:t> </a:t>
            </a:r>
            <a:r>
              <a:rPr lang="en-US" altLang="zh-CN" sz="1800" b="1" i="0" u="none" strike="noStrike" baseline="0" dirty="0">
                <a:solidFill>
                  <a:srgbClr val="0000FF"/>
                </a:solidFill>
                <a:latin typeface="Courier New" panose="02070309020205020404" pitchFamily="49" charset="0"/>
              </a:rPr>
              <a:t>for</a:t>
            </a:r>
            <a:r>
              <a:rPr lang="en-US" altLang="zh-CN" sz="1800" b="1" i="0" u="none" strike="noStrike" baseline="0" dirty="0">
                <a:solidFill>
                  <a:srgbClr val="000000"/>
                </a:solidFill>
                <a:latin typeface="Courier New" panose="02070309020205020404" pitchFamily="49" charset="0"/>
              </a:rPr>
              <a:t> i=1:length(site)</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temp(site(i)+1)=rs_add(</a:t>
            </a:r>
            <a:r>
              <a:rPr lang="en-US" altLang="zh-CN" sz="1800" b="1" i="0" u="none" strike="noStrike" baseline="0" dirty="0" err="1">
                <a:solidFill>
                  <a:srgbClr val="000000"/>
                </a:solidFill>
                <a:latin typeface="Courier New" panose="02070309020205020404" pitchFamily="49" charset="0"/>
              </a:rPr>
              <a:t>r_x</a:t>
            </a:r>
            <a:r>
              <a:rPr lang="en-US" altLang="zh-CN" sz="1800" b="1" i="0" u="none" strike="noStrike" baseline="0" dirty="0">
                <a:solidFill>
                  <a:srgbClr val="000000"/>
                </a:solidFill>
                <a:latin typeface="Courier New" panose="02070309020205020404" pitchFamily="49" charset="0"/>
              </a:rPr>
              <a:t>(site(i)+1),value(i),m);</a:t>
            </a:r>
            <a:endParaRPr lang="en-US" altLang="zh-CN" sz="1800" b="1" i="0" u="none" strike="noStrike" baseline="0" dirty="0">
              <a:solidFill>
                <a:srgbClr val="000000"/>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 </a:t>
            </a:r>
            <a:r>
              <a:rPr lang="en-US" altLang="zh-CN" sz="1800" b="1" i="0" u="none" strike="noStrike" baseline="0" dirty="0">
                <a:solidFill>
                  <a:srgbClr val="0000FF"/>
                </a:solidFill>
                <a:latin typeface="Courier New" panose="02070309020205020404" pitchFamily="49" charset="0"/>
              </a:rPr>
              <a:t>end</a:t>
            </a:r>
            <a:endParaRPr lang="en-US" altLang="zh-CN" sz="1800" b="1" i="0" u="none" strike="noStrike" baseline="0" dirty="0">
              <a:solidFill>
                <a:srgbClr val="0000FF"/>
              </a:solidFill>
              <a:latin typeface="Courier New" panose="02070309020205020404" pitchFamily="49" charset="0"/>
            </a:endParaRPr>
          </a:p>
          <a:p>
            <a:r>
              <a:rPr lang="en-US" altLang="zh-CN" sz="1800" b="1" i="0" u="none" strike="noStrike" baseline="0" dirty="0">
                <a:solidFill>
                  <a:srgbClr val="000000"/>
                </a:solidFill>
                <a:latin typeface="Courier New" panose="02070309020205020404" pitchFamily="49" charset="0"/>
              </a:rPr>
              <a:t>m_xo=temp;</a:t>
            </a:r>
            <a:endParaRPr lang="en-US" altLang="zh-CN" sz="1800" b="1" i="0" u="none" strike="noStrike" baseline="0" dirty="0">
              <a:solidFill>
                <a:srgbClr val="000000"/>
              </a:solidFill>
              <a:latin typeface="Courier New" panose="02070309020205020404" pitchFamily="49" charset="0"/>
            </a:endParaRPr>
          </a:p>
          <a:p>
            <a:endParaRPr lang="en-US" altLang="zh-CN" dirty="0">
              <a:solidFill>
                <a:srgbClr val="228B22"/>
              </a:solidFill>
              <a:latin typeface="Courier New" panose="02070309020205020404" pitchFamily="49" charset="0"/>
            </a:endParaRPr>
          </a:p>
          <a:p>
            <a:endParaRPr lang="zh-CN" altLang="en-US" dirty="0">
              <a:solidFill>
                <a:srgbClr val="228B22"/>
              </a:solidFill>
              <a:latin typeface="Courier New" panose="02070309020205020404" pitchFamily="49" charset="0"/>
            </a:endParaRPr>
          </a:p>
          <a:p>
            <a:endParaRPr sz="2000" dirty="0">
              <a:uFillTx/>
              <a:latin typeface="Times New Roman" panose="02020603050405020304" pitchFamily="18" charset="0"/>
              <a:ea typeface="黑体" panose="02010609060101010101" pitchFamily="49" charset="-122"/>
              <a:sym typeface="+mn-ea"/>
            </a:endParaRPr>
          </a:p>
        </p:txBody>
      </p:sp>
      <p:sp>
        <p:nvSpPr>
          <p:cNvPr id="3" name="矩形 2"/>
          <p:cNvSpPr/>
          <p:nvPr/>
        </p:nvSpPr>
        <p:spPr>
          <a:xfrm>
            <a:off x="191135" y="790575"/>
            <a:ext cx="2176158" cy="5333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decode</a:t>
            </a:r>
            <a:r>
              <a:rPr lang="zh-CN" altLang="en-US" sz="2000" dirty="0">
                <a:solidFill>
                  <a:schemeClr val="tx1"/>
                </a:solidFill>
              </a:rPr>
              <a:t>函数：</a:t>
            </a:r>
            <a:endParaRPr lang="zh-CN" altLang="en-US" sz="2000" dirty="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en-US" altLang="zh-CN" sz="2400" dirty="0">
                <a:sym typeface="+mn-ea"/>
              </a:rPr>
              <a:t>R-S</a:t>
            </a:r>
            <a:r>
              <a:rPr lang="zh-CN" altLang="en-US" sz="2400" dirty="0">
                <a:sym typeface="+mn-ea"/>
              </a:rPr>
              <a:t>码的基本思想</a:t>
            </a:r>
            <a:endParaRPr lang="zh-CN" altLang="en-US" sz="2400" dirty="0">
              <a:sym typeface="+mn-ea"/>
            </a:endParaRPr>
          </a:p>
        </p:txBody>
      </p:sp>
      <p:sp>
        <p:nvSpPr>
          <p:cNvPr id="19" name="文本框 18"/>
          <p:cNvSpPr txBox="1"/>
          <p:nvPr/>
        </p:nvSpPr>
        <p:spPr>
          <a:xfrm>
            <a:off x="668119" y="990664"/>
            <a:ext cx="7543602" cy="2084866"/>
          </a:xfrm>
          <a:prstGeom prst="rect">
            <a:avLst/>
          </a:prstGeom>
          <a:noFill/>
        </p:spPr>
        <p:txBody>
          <a:bodyPr wrap="square">
            <a:spAutoFit/>
          </a:bodyPr>
          <a:lstStyle/>
          <a:p>
            <a:pPr marL="0" marR="0" lvl="0" indent="0" algn="l" defTabSz="914400" eaLnBrk="0" fontAlgn="base" latinLnBrk="0" hangingPunct="0">
              <a:lnSpc>
                <a:spcPts val="3200"/>
              </a:lnSpc>
              <a:spcBef>
                <a:spcPct val="0"/>
              </a:spcBef>
              <a:spcAft>
                <a:spcPct val="0"/>
              </a:spcAft>
              <a:buClrTx/>
              <a:buSzTx/>
              <a:buFontTx/>
              <a:buNone/>
              <a:defRPr/>
            </a:pPr>
            <a:r>
              <a:rPr kumimoji="0" lang="en-US" altLang="zh-CN" sz="2000" b="0" i="1" u="none" strike="noStrike" kern="1200" cap="none" spc="0" normalizeH="0" baseline="0" noProof="0" dirty="0">
                <a:ln>
                  <a:noFill/>
                </a:ln>
                <a:solidFill>
                  <a:schemeClr val="tx2"/>
                </a:solidFill>
                <a:effectLst/>
                <a:uLnTx/>
                <a:uFillTx/>
                <a:latin typeface="+mn-lt"/>
                <a:ea typeface="+mn-ea"/>
              </a:rPr>
              <a:t>RS</a:t>
            </a:r>
            <a:r>
              <a:rPr kumimoji="0" lang="zh-CN" altLang="en-US" sz="2000" b="0" i="0" u="none" strike="noStrike" kern="1200" cap="none" spc="0" normalizeH="0" baseline="0" noProof="0" dirty="0">
                <a:ln>
                  <a:noFill/>
                </a:ln>
                <a:solidFill>
                  <a:schemeClr val="tx2"/>
                </a:solidFill>
                <a:effectLst/>
                <a:uLnTx/>
                <a:uFillTx/>
                <a:latin typeface="+mn-ea"/>
                <a:ea typeface="+mn-ea"/>
              </a:rPr>
              <a:t>码是在迦罗华域中运算的。</a:t>
            </a:r>
            <a:r>
              <a:rPr lang="en-US" altLang="zh-CN" sz="2000" i="1" dirty="0">
                <a:solidFill>
                  <a:schemeClr val="tx2"/>
                </a:solidFill>
                <a:latin typeface="+mn-lt"/>
                <a:ea typeface="+mn-ea"/>
              </a:rPr>
              <a:t>RS</a:t>
            </a:r>
            <a:r>
              <a:rPr kumimoji="0" lang="zh-CN" altLang="en-US" sz="2000" b="0" i="0" u="none" strike="noStrike" kern="1200" cap="none" spc="0" normalizeH="0" baseline="0" noProof="0" dirty="0">
                <a:ln>
                  <a:noFill/>
                </a:ln>
                <a:solidFill>
                  <a:srgbClr val="121212"/>
                </a:solidFill>
                <a:effectLst/>
                <a:uLnTx/>
                <a:uFillTx/>
                <a:latin typeface="+mn-ea"/>
                <a:ea typeface="+mn-ea"/>
              </a:rPr>
              <a:t>码的</a:t>
            </a:r>
            <a:r>
              <a:rPr kumimoji="0" lang="zh-CN" altLang="en-US" sz="2000" b="0" i="0" u="none" strike="noStrike" kern="1200" cap="none" spc="0" normalizeH="0" baseline="0" noProof="0" dirty="0">
                <a:ln>
                  <a:noFill/>
                </a:ln>
                <a:solidFill>
                  <a:srgbClr val="00B0F0"/>
                </a:solidFill>
                <a:effectLst/>
                <a:uLnTx/>
                <a:uFillTx/>
                <a:latin typeface="+mn-ea"/>
                <a:ea typeface="+mn-ea"/>
              </a:rPr>
              <a:t>基本思想就是选择一个合适的生成多项式</a:t>
            </a:r>
            <a:r>
              <a:rPr lang="en-US" altLang="zh-CN" sz="2000" i="1" dirty="0">
                <a:solidFill>
                  <a:srgbClr val="00B0F0"/>
                </a:solidFill>
                <a:latin typeface="+mn-lt"/>
                <a:ea typeface="+mn-ea"/>
              </a:rPr>
              <a:t>g</a:t>
            </a:r>
            <a:r>
              <a:rPr lang="en-US" altLang="zh-CN" sz="2000" dirty="0">
                <a:solidFill>
                  <a:srgbClr val="00B0F0"/>
                </a:solidFill>
                <a:latin typeface="+mn-lt"/>
                <a:ea typeface="+mn-ea"/>
              </a:rPr>
              <a:t>(</a:t>
            </a:r>
            <a:r>
              <a:rPr lang="en-US" altLang="zh-CN" sz="2000" i="1" dirty="0">
                <a:solidFill>
                  <a:srgbClr val="00B0F0"/>
                </a:solidFill>
                <a:latin typeface="+mn-lt"/>
                <a:ea typeface="+mn-ea"/>
              </a:rPr>
              <a:t>x</a:t>
            </a:r>
            <a:r>
              <a:rPr lang="en-US" altLang="zh-CN" sz="2000" dirty="0">
                <a:solidFill>
                  <a:srgbClr val="00B0F0"/>
                </a:solidFill>
                <a:latin typeface="+mn-lt"/>
                <a:ea typeface="+mn-ea"/>
              </a:rPr>
              <a:t>)</a:t>
            </a:r>
            <a:r>
              <a:rPr kumimoji="0" lang="zh-CN" altLang="en-US" sz="2000" b="0" i="0" u="none" strike="noStrike" kern="1200" cap="none" spc="0" normalizeH="0" baseline="0" noProof="0" dirty="0">
                <a:ln>
                  <a:noFill/>
                </a:ln>
                <a:solidFill>
                  <a:srgbClr val="121212"/>
                </a:solidFill>
                <a:effectLst/>
                <a:uLnTx/>
                <a:uFillTx/>
                <a:latin typeface="+mn-ea"/>
                <a:ea typeface="+mn-ea"/>
              </a:rPr>
              <a:t>，并且使得对每个信息字段计算得到码字多项式都是</a:t>
            </a:r>
            <a:r>
              <a:rPr lang="en-US" altLang="zh-CN" sz="2000" i="1" dirty="0">
                <a:latin typeface="+mn-lt"/>
                <a:ea typeface="+mn-ea"/>
              </a:rPr>
              <a:t>g</a:t>
            </a:r>
            <a:r>
              <a:rPr lang="en-US" altLang="zh-CN" sz="2000" dirty="0">
                <a:latin typeface="+mn-lt"/>
                <a:ea typeface="+mn-ea"/>
              </a:rPr>
              <a:t>(</a:t>
            </a:r>
            <a:r>
              <a:rPr lang="en-US" altLang="zh-CN" sz="2000" i="1" dirty="0">
                <a:latin typeface="+mn-lt"/>
                <a:ea typeface="+mn-ea"/>
              </a:rPr>
              <a:t>x</a:t>
            </a:r>
            <a:r>
              <a:rPr lang="en-US" altLang="zh-CN" sz="2000" dirty="0">
                <a:latin typeface="+mn-lt"/>
                <a:ea typeface="+mn-ea"/>
              </a:rPr>
              <a:t>)</a:t>
            </a:r>
            <a:r>
              <a:rPr kumimoji="0" lang="zh-CN" altLang="en-US" sz="2000" b="0" i="0" u="none" strike="noStrike" kern="1200" cap="none" spc="0" normalizeH="0" baseline="0" noProof="0" dirty="0">
                <a:ln>
                  <a:noFill/>
                </a:ln>
                <a:solidFill>
                  <a:srgbClr val="121212"/>
                </a:solidFill>
                <a:effectLst/>
                <a:uLnTx/>
                <a:uFillTx/>
                <a:latin typeface="+mn-ea"/>
                <a:ea typeface="+mn-ea"/>
              </a:rPr>
              <a:t>的倍式。如果接收到的码字多项式除以生成多项式的余式不是</a:t>
            </a:r>
            <a:r>
              <a:rPr kumimoji="0" lang="en-US" altLang="zh-CN" sz="2000" b="0" i="0" u="none" strike="noStrike" kern="1200" cap="none" spc="0" normalizeH="0" baseline="0" noProof="0" dirty="0">
                <a:ln>
                  <a:noFill/>
                </a:ln>
                <a:solidFill>
                  <a:srgbClr val="121212"/>
                </a:solidFill>
                <a:effectLst/>
                <a:uLnTx/>
                <a:uFillTx/>
                <a:latin typeface="+mn-ea"/>
                <a:ea typeface="+mn-ea"/>
              </a:rPr>
              <a:t>0</a:t>
            </a:r>
            <a:r>
              <a:rPr kumimoji="0" lang="zh-CN" altLang="en-US" sz="2000" b="0" i="0" u="none" strike="noStrike" kern="1200" cap="none" spc="0" normalizeH="0" baseline="0" noProof="0" dirty="0">
                <a:ln>
                  <a:noFill/>
                </a:ln>
                <a:solidFill>
                  <a:srgbClr val="121212"/>
                </a:solidFill>
                <a:effectLst/>
                <a:uLnTx/>
                <a:uFillTx/>
                <a:latin typeface="+mn-ea"/>
                <a:ea typeface="+mn-ea"/>
              </a:rPr>
              <a:t>，则可知道接收的码字中存在错误，经过进一步计算可以实现纠错。</a:t>
            </a:r>
            <a:endParaRPr kumimoji="0" lang="en-US" altLang="zh-CN" sz="2000" b="0" i="0" u="none" strike="noStrike" kern="1200" cap="none" spc="0" normalizeH="0" baseline="0" noProof="0" dirty="0">
              <a:ln>
                <a:noFill/>
              </a:ln>
              <a:solidFill>
                <a:srgbClr val="121212"/>
              </a:solidFill>
              <a:effectLst/>
              <a:uLnTx/>
              <a:uFillTx/>
              <a:latin typeface="+mn-ea"/>
              <a:ea typeface="+mn-ea"/>
            </a:endParaRPr>
          </a:p>
        </p:txBody>
      </p:sp>
      <p:sp>
        <p:nvSpPr>
          <p:cNvPr id="15" name="矩形 14"/>
          <p:cNvSpPr/>
          <p:nvPr/>
        </p:nvSpPr>
        <p:spPr>
          <a:xfrm>
            <a:off x="609704" y="990664"/>
            <a:ext cx="7695998" cy="2133544"/>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3248693" y="3720534"/>
            <a:ext cx="2382454" cy="923330"/>
          </a:xfrm>
          <a:prstGeom prst="rect">
            <a:avLst/>
          </a:prstGeom>
          <a:noFill/>
          <a:ln>
            <a:solidFill>
              <a:srgbClr val="FFC000"/>
            </a:solidFill>
          </a:ln>
        </p:spPr>
        <p:txBody>
          <a:bodyPr wrap="square">
            <a:spAutoFit/>
          </a:bodyPr>
          <a:lstStyle/>
          <a:p>
            <a:r>
              <a:rPr lang="zh-CN" altLang="en-US" b="0" i="0" dirty="0">
                <a:solidFill>
                  <a:srgbClr val="00B0F0"/>
                </a:solidFill>
                <a:effectLst/>
                <a:latin typeface="-apple-system"/>
              </a:rPr>
              <a:t>核心是选择一个合适的生成多项式</a:t>
            </a:r>
            <a:r>
              <a:rPr lang="en-US" altLang="zh-CN" sz="1800" i="1" dirty="0">
                <a:solidFill>
                  <a:srgbClr val="00B0F0"/>
                </a:solidFill>
                <a:latin typeface="+mn-lt"/>
                <a:ea typeface="+mn-ea"/>
              </a:rPr>
              <a:t>g</a:t>
            </a:r>
            <a:r>
              <a:rPr lang="en-US" altLang="zh-CN" sz="1800" dirty="0">
                <a:solidFill>
                  <a:srgbClr val="00B0F0"/>
                </a:solidFill>
                <a:latin typeface="+mn-lt"/>
                <a:ea typeface="+mn-ea"/>
              </a:rPr>
              <a:t>(</a:t>
            </a:r>
            <a:r>
              <a:rPr lang="en-US" altLang="zh-CN" sz="1800" i="1" dirty="0">
                <a:solidFill>
                  <a:srgbClr val="00B0F0"/>
                </a:solidFill>
                <a:latin typeface="+mn-lt"/>
                <a:ea typeface="+mn-ea"/>
              </a:rPr>
              <a:t>x</a:t>
            </a:r>
            <a:r>
              <a:rPr lang="en-US" altLang="zh-CN" sz="1800" dirty="0">
                <a:solidFill>
                  <a:srgbClr val="00B0F0"/>
                </a:solidFill>
                <a:latin typeface="+mn-lt"/>
                <a:ea typeface="+mn-ea"/>
              </a:rPr>
              <a:t>) </a:t>
            </a:r>
            <a:r>
              <a:rPr lang="zh-CN" altLang="en-US" b="0" i="0" dirty="0">
                <a:solidFill>
                  <a:srgbClr val="00B0F0"/>
                </a:solidFill>
                <a:effectLst/>
                <a:latin typeface="-apple-system"/>
              </a:rPr>
              <a:t>，从而生成校验块</a:t>
            </a:r>
            <a:r>
              <a:rPr lang="en-US" altLang="zh-CN" b="0" i="1" dirty="0">
                <a:solidFill>
                  <a:srgbClr val="00B0F0"/>
                </a:solidFill>
                <a:effectLst/>
                <a:latin typeface="+mn-lt"/>
              </a:rPr>
              <a:t>C</a:t>
            </a:r>
            <a:endParaRPr lang="zh-CN" altLang="en-US" i="1" dirty="0">
              <a:solidFill>
                <a:srgbClr val="00B0F0"/>
              </a:solidFill>
              <a:latin typeface="+mn-lt"/>
            </a:endParaRPr>
          </a:p>
        </p:txBody>
      </p:sp>
      <mc:AlternateContent xmlns:mc="http://schemas.openxmlformats.org/markup-compatibility/2006">
        <mc:Choice xmlns:a14="http://schemas.microsoft.com/office/drawing/2010/main" Requires="a14">
          <p:sp>
            <p:nvSpPr>
              <p:cNvPr id="25" name="矩形 24"/>
              <p:cNvSpPr/>
              <p:nvPr/>
            </p:nvSpPr>
            <p:spPr>
              <a:xfrm>
                <a:off x="1660191" y="3687346"/>
                <a:ext cx="457188" cy="457188"/>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𝑚</m:t>
                          </m:r>
                        </m:e>
                        <m:sub>
                          <m:r>
                            <a:rPr lang="en-US" altLang="zh-CN" b="0" i="1" smtClean="0">
                              <a:solidFill>
                                <a:schemeClr val="tx1"/>
                              </a:solidFill>
                              <a:latin typeface="Cambria Math" panose="02040503050406030204" pitchFamily="18" charset="0"/>
                            </a:rPr>
                            <m:t>1</m:t>
                          </m:r>
                        </m:sub>
                      </m:sSub>
                    </m:oMath>
                  </m:oMathPara>
                </a14:m>
                <a:endParaRPr lang="zh-CN" altLang="en-US" dirty="0"/>
              </a:p>
            </p:txBody>
          </p:sp>
        </mc:Choice>
        <mc:Fallback>
          <p:sp>
            <p:nvSpPr>
              <p:cNvPr id="25" name="矩形 24"/>
              <p:cNvSpPr>
                <a:spLocks noRot="1" noChangeAspect="1" noMove="1" noResize="1" noEditPoints="1" noAdjustHandles="1" noChangeArrowheads="1" noChangeShapeType="1" noTextEdit="1"/>
              </p:cNvSpPr>
              <p:nvPr/>
            </p:nvSpPr>
            <p:spPr>
              <a:xfrm>
                <a:off x="1660191" y="3687346"/>
                <a:ext cx="457188" cy="457188"/>
              </a:xfrm>
              <a:prstGeom prst="rect">
                <a:avLst/>
              </a:prstGeom>
              <a:blipFill rotWithShape="1">
                <a:blip r:embed="rId1"/>
                <a:stretch>
                  <a:fillRect l="-1455" t="-1506" r="-1326" b="-1274"/>
                </a:stretch>
              </a:bli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矩形 25"/>
              <p:cNvSpPr/>
              <p:nvPr/>
            </p:nvSpPr>
            <p:spPr>
              <a:xfrm>
                <a:off x="1660191" y="4143646"/>
                <a:ext cx="457188" cy="457188"/>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𝑚</m:t>
                          </m:r>
                        </m:e>
                        <m:sub>
                          <m:r>
                            <a:rPr lang="en-US" altLang="zh-CN" b="0" i="1" smtClean="0">
                              <a:solidFill>
                                <a:schemeClr val="tx1"/>
                              </a:solidFill>
                              <a:latin typeface="Cambria Math" panose="02040503050406030204" pitchFamily="18" charset="0"/>
                            </a:rPr>
                            <m:t>2</m:t>
                          </m:r>
                        </m:sub>
                      </m:sSub>
                    </m:oMath>
                  </m:oMathPara>
                </a14:m>
                <a:endParaRPr lang="zh-CN" altLang="en-US" dirty="0"/>
              </a:p>
            </p:txBody>
          </p:sp>
        </mc:Choice>
        <mc:Fallback>
          <p:sp>
            <p:nvSpPr>
              <p:cNvPr id="26" name="矩形 25"/>
              <p:cNvSpPr>
                <a:spLocks noRot="1" noChangeAspect="1" noMove="1" noResize="1" noEditPoints="1" noAdjustHandles="1" noChangeArrowheads="1" noChangeShapeType="1" noTextEdit="1"/>
              </p:cNvSpPr>
              <p:nvPr/>
            </p:nvSpPr>
            <p:spPr>
              <a:xfrm>
                <a:off x="1660191" y="4143646"/>
                <a:ext cx="457188" cy="457188"/>
              </a:xfrm>
              <a:prstGeom prst="rect">
                <a:avLst/>
              </a:prstGeom>
              <a:blipFill rotWithShape="1">
                <a:blip r:embed="rId2"/>
                <a:stretch>
                  <a:fillRect l="-1455" t="-1448" r="-1326" b="-1332"/>
                </a:stretch>
              </a:bli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矩形 26"/>
              <p:cNvSpPr/>
              <p:nvPr/>
            </p:nvSpPr>
            <p:spPr>
              <a:xfrm>
                <a:off x="1660191" y="4600834"/>
                <a:ext cx="457188" cy="457188"/>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𝑚</m:t>
                          </m:r>
                        </m:e>
                        <m:sub>
                          <m:r>
                            <a:rPr lang="en-US" altLang="zh-CN" b="0" i="1" smtClean="0">
                              <a:solidFill>
                                <a:schemeClr val="tx1"/>
                              </a:solidFill>
                              <a:latin typeface="Cambria Math" panose="02040503050406030204" pitchFamily="18" charset="0"/>
                            </a:rPr>
                            <m:t>3</m:t>
                          </m:r>
                        </m:sub>
                      </m:sSub>
                    </m:oMath>
                  </m:oMathPara>
                </a14:m>
                <a:endParaRPr lang="zh-CN" altLang="en-US" dirty="0"/>
              </a:p>
            </p:txBody>
          </p:sp>
        </mc:Choice>
        <mc:Fallback>
          <p:sp>
            <p:nvSpPr>
              <p:cNvPr id="27" name="矩形 26"/>
              <p:cNvSpPr>
                <a:spLocks noRot="1" noChangeAspect="1" noMove="1" noResize="1" noEditPoints="1" noAdjustHandles="1" noChangeArrowheads="1" noChangeShapeType="1" noTextEdit="1"/>
              </p:cNvSpPr>
              <p:nvPr/>
            </p:nvSpPr>
            <p:spPr>
              <a:xfrm>
                <a:off x="1660191" y="4600834"/>
                <a:ext cx="457188" cy="457188"/>
              </a:xfrm>
              <a:prstGeom prst="rect">
                <a:avLst/>
              </a:prstGeom>
              <a:blipFill rotWithShape="1">
                <a:blip r:embed="rId3"/>
                <a:stretch>
                  <a:fillRect l="-1455" t="-1446" r="-1326" b="-1335"/>
                </a:stretch>
              </a:bli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 name="矩形 27"/>
              <p:cNvSpPr/>
              <p:nvPr/>
            </p:nvSpPr>
            <p:spPr>
              <a:xfrm>
                <a:off x="1660191" y="5058022"/>
                <a:ext cx="457188" cy="457188"/>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𝑚</m:t>
                          </m:r>
                        </m:e>
                        <m:sub>
                          <m:r>
                            <a:rPr lang="en-US" altLang="zh-CN" b="0" i="1" smtClean="0">
                              <a:solidFill>
                                <a:schemeClr val="tx1"/>
                              </a:solidFill>
                              <a:latin typeface="Cambria Math" panose="02040503050406030204" pitchFamily="18" charset="0"/>
                            </a:rPr>
                            <m:t>4</m:t>
                          </m:r>
                        </m:sub>
                      </m:sSub>
                    </m:oMath>
                  </m:oMathPara>
                </a14:m>
                <a:endParaRPr lang="zh-CN" altLang="en-US" dirty="0"/>
              </a:p>
            </p:txBody>
          </p:sp>
        </mc:Choice>
        <mc:Fallback>
          <p:sp>
            <p:nvSpPr>
              <p:cNvPr id="28" name="矩形 27"/>
              <p:cNvSpPr>
                <a:spLocks noRot="1" noChangeAspect="1" noMove="1" noResize="1" noEditPoints="1" noAdjustHandles="1" noChangeArrowheads="1" noChangeShapeType="1" noTextEdit="1"/>
              </p:cNvSpPr>
              <p:nvPr/>
            </p:nvSpPr>
            <p:spPr>
              <a:xfrm>
                <a:off x="1660191" y="5058022"/>
                <a:ext cx="457188" cy="457188"/>
              </a:xfrm>
              <a:prstGeom prst="rect">
                <a:avLst/>
              </a:prstGeom>
              <a:blipFill rotWithShape="1">
                <a:blip r:embed="rId4"/>
                <a:stretch>
                  <a:fillRect l="-1455" t="-1443" r="-1326" b="-1338"/>
                </a:stretch>
              </a:bli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矩形 28"/>
              <p:cNvSpPr/>
              <p:nvPr/>
            </p:nvSpPr>
            <p:spPr>
              <a:xfrm>
                <a:off x="1660191" y="5516098"/>
                <a:ext cx="457188" cy="45718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dirty="0" smtClean="0">
                          <a:solidFill>
                            <a:schemeClr val="tx1"/>
                          </a:solidFill>
                          <a:latin typeface="Cambria Math" panose="02040503050406030204" pitchFamily="18" charset="0"/>
                        </a:rPr>
                        <m:t>⋯</m:t>
                      </m:r>
                    </m:oMath>
                  </m:oMathPara>
                </a14:m>
                <a:endParaRPr lang="zh-CN" altLang="en-US" dirty="0"/>
              </a:p>
            </p:txBody>
          </p:sp>
        </mc:Choice>
        <mc:Fallback>
          <p:sp>
            <p:nvSpPr>
              <p:cNvPr id="29" name="矩形 28"/>
              <p:cNvSpPr>
                <a:spLocks noRot="1" noChangeAspect="1" noMove="1" noResize="1" noEditPoints="1" noAdjustHandles="1" noChangeArrowheads="1" noChangeShapeType="1" noTextEdit="1"/>
              </p:cNvSpPr>
              <p:nvPr/>
            </p:nvSpPr>
            <p:spPr>
              <a:xfrm>
                <a:off x="1660191" y="5516098"/>
                <a:ext cx="457188" cy="457188"/>
              </a:xfrm>
              <a:prstGeom prst="rect">
                <a:avLst/>
              </a:prstGeom>
              <a:blipFill rotWithShape="1">
                <a:blip r:embed="rId5"/>
                <a:stretch>
                  <a:fillRect l="-1455" t="-1496" r="-1326" b="-1285"/>
                </a:stretch>
              </a:bli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矩形 29"/>
              <p:cNvSpPr/>
              <p:nvPr/>
            </p:nvSpPr>
            <p:spPr>
              <a:xfrm>
                <a:off x="1660191" y="5972398"/>
                <a:ext cx="457188" cy="457188"/>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𝑚</m:t>
                          </m:r>
                        </m:e>
                        <m:sub>
                          <m:r>
                            <a:rPr lang="en-US" altLang="zh-CN" b="0" i="1" smtClean="0">
                              <a:solidFill>
                                <a:schemeClr val="tx1"/>
                              </a:solidFill>
                              <a:latin typeface="Cambria Math" panose="02040503050406030204" pitchFamily="18" charset="0"/>
                            </a:rPr>
                            <m:t>𝑘</m:t>
                          </m:r>
                        </m:sub>
                      </m:sSub>
                    </m:oMath>
                  </m:oMathPara>
                </a14:m>
                <a:endParaRPr lang="zh-CN" altLang="en-US" dirty="0"/>
              </a:p>
            </p:txBody>
          </p:sp>
        </mc:Choice>
        <mc:Fallback>
          <p:sp>
            <p:nvSpPr>
              <p:cNvPr id="30" name="矩形 29"/>
              <p:cNvSpPr>
                <a:spLocks noRot="1" noChangeAspect="1" noMove="1" noResize="1" noEditPoints="1" noAdjustHandles="1" noChangeArrowheads="1" noChangeShapeType="1" noTextEdit="1"/>
              </p:cNvSpPr>
              <p:nvPr/>
            </p:nvSpPr>
            <p:spPr>
              <a:xfrm>
                <a:off x="1660191" y="5972398"/>
                <a:ext cx="457188" cy="457188"/>
              </a:xfrm>
              <a:prstGeom prst="rect">
                <a:avLst/>
              </a:prstGeom>
              <a:blipFill rotWithShape="1">
                <a:blip r:embed="rId6"/>
                <a:stretch>
                  <a:fillRect l="-1455" t="-1438" r="-1326" b="-1343"/>
                </a:stretch>
              </a:bli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流程图: 直接访问存储器 30"/>
              <p:cNvSpPr/>
              <p:nvPr/>
            </p:nvSpPr>
            <p:spPr>
              <a:xfrm>
                <a:off x="288619" y="4745105"/>
                <a:ext cx="761980" cy="625833"/>
              </a:xfrm>
              <a:prstGeom prst="flowChartMagneticDrum">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000" b="1" i="1" smtClean="0">
                          <a:solidFill>
                            <a:schemeClr val="tx1"/>
                          </a:solidFill>
                          <a:latin typeface="Cambria Math" panose="02040503050406030204" pitchFamily="18" charset="0"/>
                        </a:rPr>
                        <m:t>𝒎</m:t>
                      </m:r>
                    </m:oMath>
                  </m:oMathPara>
                </a14:m>
                <a:endParaRPr lang="zh-CN" altLang="en-US" sz="2000" b="1" dirty="0">
                  <a:solidFill>
                    <a:schemeClr val="tx1"/>
                  </a:solidFill>
                </a:endParaRPr>
              </a:p>
            </p:txBody>
          </p:sp>
        </mc:Choice>
        <mc:Fallback>
          <p:sp>
            <p:nvSpPr>
              <p:cNvPr id="31" name="流程图: 直接访问存储器 30"/>
              <p:cNvSpPr>
                <a:spLocks noRot="1" noChangeAspect="1" noMove="1" noResize="1" noEditPoints="1" noAdjustHandles="1" noChangeArrowheads="1" noChangeShapeType="1" noTextEdit="1"/>
              </p:cNvSpPr>
              <p:nvPr/>
            </p:nvSpPr>
            <p:spPr>
              <a:xfrm>
                <a:off x="288619" y="4745105"/>
                <a:ext cx="761980" cy="625833"/>
              </a:xfrm>
              <a:prstGeom prst="flowChartMagneticDrum">
                <a:avLst/>
              </a:prstGeom>
              <a:blipFill rotWithShape="1">
                <a:blip r:embed="rId7"/>
                <a:stretch>
                  <a:fillRect l="-877" t="-1076" r="-793" b="-997"/>
                </a:stretch>
              </a:bli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32" name="文本框 31"/>
          <p:cNvSpPr txBox="1"/>
          <p:nvPr/>
        </p:nvSpPr>
        <p:spPr>
          <a:xfrm>
            <a:off x="1196496" y="4857966"/>
            <a:ext cx="314510" cy="400110"/>
          </a:xfrm>
          <a:prstGeom prst="rect">
            <a:avLst/>
          </a:prstGeom>
          <a:noFill/>
        </p:spPr>
        <p:txBody>
          <a:bodyPr wrap="none" rtlCol="0" anchor="t">
            <a:spAutoFit/>
          </a:bodyPr>
          <a:lstStyle/>
          <a:p>
            <a:r>
              <a:rPr lang="en-US" altLang="zh-CN" sz="2000" b="1" dirty="0">
                <a:latin typeface="黑体" panose="02010609060101010101" pitchFamily="49" charset="-122"/>
                <a:ea typeface="黑体" panose="02010609060101010101" pitchFamily="49" charset="-122"/>
                <a:sym typeface="+mn-ea"/>
              </a:rPr>
              <a:t>=</a:t>
            </a:r>
            <a:endParaRPr lang="zh-CN" altLang="en-US" sz="2000" b="1" dirty="0">
              <a:latin typeface="黑体" panose="02010609060101010101" pitchFamily="49" charset="-122"/>
              <a:ea typeface="黑体" panose="02010609060101010101" pitchFamily="49" charset="-122"/>
              <a:sym typeface="+mn-ea"/>
            </a:endParaRPr>
          </a:p>
        </p:txBody>
      </p:sp>
      <p:sp>
        <p:nvSpPr>
          <p:cNvPr id="33" name="右中括号 32"/>
          <p:cNvSpPr/>
          <p:nvPr/>
        </p:nvSpPr>
        <p:spPr bwMode="auto">
          <a:xfrm>
            <a:off x="2422163" y="3822605"/>
            <a:ext cx="304808" cy="2285940"/>
          </a:xfrm>
          <a:prstGeom prst="rightBracket">
            <a:avLst/>
          </a:prstGeom>
          <a:noFill/>
          <a:ln>
            <a:noFill/>
          </a:ln>
        </p:spPr>
        <p:txBody>
          <a:bodyPr vert="horz" wrap="square" lIns="91440" tIns="45720" rIns="91440" bIns="45720" numCol="1" rtlCol="0" anchor="t" anchorCtr="0" compatLnSpc="1"/>
          <a:lstStyle/>
          <a:p>
            <a:pPr marL="342900" marR="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v"/>
            </a:pPr>
            <a:endParaRPr kumimoji="1" lang="zh-CN" altLang="en-US" sz="2800" b="0" i="0" u="none" strike="noStrike" cap="none" normalizeH="0" baseline="0">
              <a:ln>
                <a:noFill/>
              </a:ln>
              <a:solidFill>
                <a:srgbClr val="336699"/>
              </a:solidFill>
              <a:effectLst/>
              <a:latin typeface="黑体" panose="02010609060101010101" pitchFamily="49" charset="-122"/>
              <a:ea typeface="黑体" panose="02010609060101010101" pitchFamily="49" charset="-122"/>
            </a:endParaRPr>
          </a:p>
        </p:txBody>
      </p:sp>
      <p:sp>
        <p:nvSpPr>
          <p:cNvPr id="34" name="右中括号 33"/>
          <p:cNvSpPr/>
          <p:nvPr/>
        </p:nvSpPr>
        <p:spPr bwMode="auto">
          <a:xfrm>
            <a:off x="2266564" y="3822605"/>
            <a:ext cx="155599" cy="2497397"/>
          </a:xfrm>
          <a:prstGeom prst="rightBracket">
            <a:avLst/>
          </a:prstGeom>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lstStyle/>
          <a:p>
            <a:pPr marL="342900" marR="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v"/>
            </a:pPr>
            <a:endParaRPr kumimoji="1" lang="zh-CN" altLang="en-US" sz="2800" b="0" i="0" u="none" strike="noStrike" cap="none" normalizeH="0" baseline="0">
              <a:ln>
                <a:noFill/>
              </a:ln>
              <a:solidFill>
                <a:srgbClr val="336699"/>
              </a:solidFill>
              <a:effectLst/>
              <a:latin typeface="黑体" panose="02010609060101010101" pitchFamily="49" charset="-122"/>
              <a:ea typeface="黑体" panose="02010609060101010101" pitchFamily="49" charset="-122"/>
            </a:endParaRPr>
          </a:p>
        </p:txBody>
      </p:sp>
      <p:sp>
        <p:nvSpPr>
          <p:cNvPr id="35" name="矩形 34"/>
          <p:cNvSpPr/>
          <p:nvPr/>
        </p:nvSpPr>
        <p:spPr>
          <a:xfrm>
            <a:off x="2438456" y="4301198"/>
            <a:ext cx="457188" cy="1540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a:solidFill>
                  <a:schemeClr val="tx1"/>
                </a:solidFill>
              </a:rPr>
              <a:t>k</a:t>
            </a:r>
            <a:r>
              <a:rPr lang="zh-CN" altLang="en-US" dirty="0">
                <a:solidFill>
                  <a:schemeClr val="tx1"/>
                </a:solidFill>
              </a:rPr>
              <a:t>位信息位</a:t>
            </a:r>
            <a:endParaRPr lang="zh-CN" altLang="en-US" dirty="0">
              <a:solidFill>
                <a:schemeClr val="tx1"/>
              </a:solidFill>
            </a:endParaRPr>
          </a:p>
        </p:txBody>
      </p:sp>
      <mc:AlternateContent xmlns:mc="http://schemas.openxmlformats.org/markup-compatibility/2006">
        <mc:Choice xmlns:a14="http://schemas.microsoft.com/office/drawing/2010/main" Requires="a14">
          <p:sp>
            <p:nvSpPr>
              <p:cNvPr id="36" name="矩形 35"/>
              <p:cNvSpPr/>
              <p:nvPr/>
            </p:nvSpPr>
            <p:spPr>
              <a:xfrm>
                <a:off x="7265707" y="3660838"/>
                <a:ext cx="457188" cy="457188"/>
              </a:xfrm>
              <a:prstGeom prst="rect">
                <a:avLst/>
              </a:prstGeom>
              <a:solidFill>
                <a:srgbClr val="92D05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𝑝</m:t>
                          </m:r>
                        </m:e>
                        <m:sub>
                          <m:r>
                            <a:rPr lang="en-US" altLang="zh-CN" b="0" i="1" smtClean="0">
                              <a:solidFill>
                                <a:schemeClr val="tx1"/>
                              </a:solidFill>
                              <a:latin typeface="Cambria Math" panose="02040503050406030204" pitchFamily="18" charset="0"/>
                            </a:rPr>
                            <m:t>1</m:t>
                          </m:r>
                        </m:sub>
                      </m:sSub>
                    </m:oMath>
                  </m:oMathPara>
                </a14:m>
                <a:endParaRPr lang="zh-CN" altLang="en-US" dirty="0"/>
              </a:p>
            </p:txBody>
          </p:sp>
        </mc:Choice>
        <mc:Fallback>
          <p:sp>
            <p:nvSpPr>
              <p:cNvPr id="36" name="矩形 35"/>
              <p:cNvSpPr>
                <a:spLocks noRot="1" noChangeAspect="1" noMove="1" noResize="1" noEditPoints="1" noAdjustHandles="1" noChangeArrowheads="1" noChangeShapeType="1" noTextEdit="1"/>
              </p:cNvSpPr>
              <p:nvPr/>
            </p:nvSpPr>
            <p:spPr>
              <a:xfrm>
                <a:off x="7265707" y="3660838"/>
                <a:ext cx="457188" cy="457188"/>
              </a:xfrm>
              <a:prstGeom prst="rect">
                <a:avLst/>
              </a:prstGeom>
              <a:blipFill rotWithShape="1">
                <a:blip r:embed="rId8"/>
                <a:stretch>
                  <a:fillRect l="-1397" t="-1403" r="-1383" b="-1378"/>
                </a:stretch>
              </a:bli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矩形 36"/>
              <p:cNvSpPr/>
              <p:nvPr/>
            </p:nvSpPr>
            <p:spPr>
              <a:xfrm>
                <a:off x="7265707" y="4117138"/>
                <a:ext cx="457188" cy="457188"/>
              </a:xfrm>
              <a:prstGeom prst="rect">
                <a:avLst/>
              </a:prstGeom>
              <a:solidFill>
                <a:srgbClr val="92D05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𝑝</m:t>
                          </m:r>
                        </m:e>
                        <m:sub>
                          <m:r>
                            <a:rPr lang="en-US" altLang="zh-CN" b="0" i="1" smtClean="0">
                              <a:solidFill>
                                <a:schemeClr val="tx1"/>
                              </a:solidFill>
                              <a:latin typeface="Cambria Math" panose="02040503050406030204" pitchFamily="18" charset="0"/>
                            </a:rPr>
                            <m:t>2</m:t>
                          </m:r>
                        </m:sub>
                      </m:sSub>
                    </m:oMath>
                  </m:oMathPara>
                </a14:m>
                <a:endParaRPr lang="zh-CN" altLang="en-US" dirty="0"/>
              </a:p>
            </p:txBody>
          </p:sp>
        </mc:Choice>
        <mc:Fallback>
          <p:sp>
            <p:nvSpPr>
              <p:cNvPr id="37" name="矩形 36"/>
              <p:cNvSpPr>
                <a:spLocks noRot="1" noChangeAspect="1" noMove="1" noResize="1" noEditPoints="1" noAdjustHandles="1" noChangeArrowheads="1" noChangeShapeType="1" noTextEdit="1"/>
              </p:cNvSpPr>
              <p:nvPr/>
            </p:nvSpPr>
            <p:spPr>
              <a:xfrm>
                <a:off x="7265707" y="4117138"/>
                <a:ext cx="457188" cy="457188"/>
              </a:xfrm>
              <a:prstGeom prst="rect">
                <a:avLst/>
              </a:prstGeom>
              <a:blipFill rotWithShape="1">
                <a:blip r:embed="rId9"/>
                <a:stretch>
                  <a:fillRect l="-1397" t="-1484" r="-1383" b="-1297"/>
                </a:stretch>
              </a:bli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 name="矩形 37"/>
              <p:cNvSpPr/>
              <p:nvPr/>
            </p:nvSpPr>
            <p:spPr>
              <a:xfrm>
                <a:off x="7265707" y="4574326"/>
                <a:ext cx="457188" cy="457188"/>
              </a:xfrm>
              <a:prstGeom prst="rect">
                <a:avLst/>
              </a:prstGeom>
              <a:solidFill>
                <a:srgbClr val="92D05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𝑝</m:t>
                          </m:r>
                        </m:e>
                        <m:sub>
                          <m:r>
                            <a:rPr lang="en-US" altLang="zh-CN" b="0" i="1" smtClean="0">
                              <a:solidFill>
                                <a:schemeClr val="tx1"/>
                              </a:solidFill>
                              <a:latin typeface="Cambria Math" panose="02040503050406030204" pitchFamily="18" charset="0"/>
                            </a:rPr>
                            <m:t>3</m:t>
                          </m:r>
                        </m:sub>
                      </m:sSub>
                    </m:oMath>
                  </m:oMathPara>
                </a14:m>
                <a:endParaRPr lang="zh-CN" altLang="en-US" dirty="0"/>
              </a:p>
            </p:txBody>
          </p:sp>
        </mc:Choice>
        <mc:Fallback>
          <p:sp>
            <p:nvSpPr>
              <p:cNvPr id="38" name="矩形 37"/>
              <p:cNvSpPr>
                <a:spLocks noRot="1" noChangeAspect="1" noMove="1" noResize="1" noEditPoints="1" noAdjustHandles="1" noChangeArrowheads="1" noChangeShapeType="1" noTextEdit="1"/>
              </p:cNvSpPr>
              <p:nvPr/>
            </p:nvSpPr>
            <p:spPr>
              <a:xfrm>
                <a:off x="7265707" y="4574326"/>
                <a:ext cx="457188" cy="457188"/>
              </a:xfrm>
              <a:prstGeom prst="rect">
                <a:avLst/>
              </a:prstGeom>
              <a:blipFill rotWithShape="1">
                <a:blip r:embed="rId10"/>
                <a:stretch>
                  <a:fillRect l="-1397" t="-1481" r="-1383" b="-1299"/>
                </a:stretch>
              </a:bli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 name="矩形 38"/>
              <p:cNvSpPr/>
              <p:nvPr/>
            </p:nvSpPr>
            <p:spPr>
              <a:xfrm>
                <a:off x="7265707" y="5031514"/>
                <a:ext cx="457188" cy="457188"/>
              </a:xfrm>
              <a:prstGeom prst="rect">
                <a:avLst/>
              </a:prstGeom>
              <a:solidFill>
                <a:srgbClr val="92D05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𝑝</m:t>
                          </m:r>
                        </m:e>
                        <m:sub>
                          <m:r>
                            <a:rPr lang="en-US" altLang="zh-CN" b="0" i="1" smtClean="0">
                              <a:solidFill>
                                <a:schemeClr val="tx1"/>
                              </a:solidFill>
                              <a:latin typeface="Cambria Math" panose="02040503050406030204" pitchFamily="18" charset="0"/>
                            </a:rPr>
                            <m:t>4</m:t>
                          </m:r>
                        </m:sub>
                      </m:sSub>
                    </m:oMath>
                  </m:oMathPara>
                </a14:m>
                <a:endParaRPr lang="zh-CN" altLang="en-US" dirty="0"/>
              </a:p>
            </p:txBody>
          </p:sp>
        </mc:Choice>
        <mc:Fallback>
          <p:sp>
            <p:nvSpPr>
              <p:cNvPr id="39" name="矩形 38"/>
              <p:cNvSpPr>
                <a:spLocks noRot="1" noChangeAspect="1" noMove="1" noResize="1" noEditPoints="1" noAdjustHandles="1" noChangeArrowheads="1" noChangeShapeType="1" noTextEdit="1"/>
              </p:cNvSpPr>
              <p:nvPr/>
            </p:nvSpPr>
            <p:spPr>
              <a:xfrm>
                <a:off x="7265707" y="5031514"/>
                <a:ext cx="457188" cy="457188"/>
              </a:xfrm>
              <a:prstGeom prst="rect">
                <a:avLst/>
              </a:prstGeom>
              <a:blipFill rotWithShape="1">
                <a:blip r:embed="rId11"/>
                <a:stretch>
                  <a:fillRect l="-1397" t="-1478" r="-1383" b="-1302"/>
                </a:stretch>
              </a:bli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0" name="矩形 39"/>
              <p:cNvSpPr/>
              <p:nvPr/>
            </p:nvSpPr>
            <p:spPr>
              <a:xfrm>
                <a:off x="7265707" y="5489590"/>
                <a:ext cx="457188" cy="45718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dirty="0" smtClean="0">
                          <a:solidFill>
                            <a:schemeClr val="tx1"/>
                          </a:solidFill>
                          <a:latin typeface="Cambria Math" panose="02040503050406030204" pitchFamily="18" charset="0"/>
                        </a:rPr>
                        <m:t>⋯</m:t>
                      </m:r>
                    </m:oMath>
                  </m:oMathPara>
                </a14:m>
                <a:endParaRPr lang="zh-CN" altLang="en-US" dirty="0"/>
              </a:p>
            </p:txBody>
          </p:sp>
        </mc:Choice>
        <mc:Fallback>
          <p:sp>
            <p:nvSpPr>
              <p:cNvPr id="40" name="矩形 39"/>
              <p:cNvSpPr>
                <a:spLocks noRot="1" noChangeAspect="1" noMove="1" noResize="1" noEditPoints="1" noAdjustHandles="1" noChangeArrowheads="1" noChangeShapeType="1" noTextEdit="1"/>
              </p:cNvSpPr>
              <p:nvPr/>
            </p:nvSpPr>
            <p:spPr>
              <a:xfrm>
                <a:off x="7265707" y="5489590"/>
                <a:ext cx="457188" cy="457188"/>
              </a:xfrm>
              <a:prstGeom prst="rect">
                <a:avLst/>
              </a:prstGeom>
              <a:blipFill rotWithShape="1">
                <a:blip r:embed="rId5"/>
                <a:stretch>
                  <a:fillRect l="-1397" t="-1392" r="-1383" b="-1388"/>
                </a:stretch>
              </a:bli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1" name="矩形 40"/>
              <p:cNvSpPr/>
              <p:nvPr/>
            </p:nvSpPr>
            <p:spPr>
              <a:xfrm>
                <a:off x="7265707" y="5945890"/>
                <a:ext cx="457188" cy="457188"/>
              </a:xfrm>
              <a:prstGeom prst="rect">
                <a:avLst/>
              </a:prstGeom>
              <a:solidFill>
                <a:srgbClr val="92D05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𝑝</m:t>
                          </m:r>
                        </m:e>
                        <m:sub>
                          <m:r>
                            <a:rPr lang="en-US" altLang="zh-CN" b="0" i="1" smtClean="0">
                              <a:solidFill>
                                <a:schemeClr val="tx1"/>
                              </a:solidFill>
                              <a:latin typeface="Cambria Math" panose="02040503050406030204" pitchFamily="18" charset="0"/>
                            </a:rPr>
                            <m:t>2</m:t>
                          </m:r>
                          <m:r>
                            <a:rPr lang="en-US" altLang="zh-CN" b="0" i="1" smtClean="0">
                              <a:solidFill>
                                <a:schemeClr val="tx1"/>
                              </a:solidFill>
                              <a:latin typeface="Cambria Math" panose="02040503050406030204" pitchFamily="18" charset="0"/>
                            </a:rPr>
                            <m:t>𝑡</m:t>
                          </m:r>
                        </m:sub>
                      </m:sSub>
                    </m:oMath>
                  </m:oMathPara>
                </a14:m>
                <a:endParaRPr lang="zh-CN" altLang="en-US" dirty="0"/>
              </a:p>
            </p:txBody>
          </p:sp>
        </mc:Choice>
        <mc:Fallback>
          <p:sp>
            <p:nvSpPr>
              <p:cNvPr id="41" name="矩形 40"/>
              <p:cNvSpPr>
                <a:spLocks noRot="1" noChangeAspect="1" noMove="1" noResize="1" noEditPoints="1" noAdjustHandles="1" noChangeArrowheads="1" noChangeShapeType="1" noTextEdit="1"/>
              </p:cNvSpPr>
              <p:nvPr/>
            </p:nvSpPr>
            <p:spPr>
              <a:xfrm>
                <a:off x="7265707" y="5945890"/>
                <a:ext cx="457188" cy="457188"/>
              </a:xfrm>
              <a:prstGeom prst="rect">
                <a:avLst/>
              </a:prstGeom>
              <a:blipFill rotWithShape="1">
                <a:blip r:embed="rId12"/>
                <a:stretch>
                  <a:fillRect l="-1397" t="-1473" r="-1383" b="-1307"/>
                </a:stretch>
              </a:bli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42" name="流程图: 直接访问存储器 41"/>
          <p:cNvSpPr/>
          <p:nvPr/>
        </p:nvSpPr>
        <p:spPr>
          <a:xfrm>
            <a:off x="5894135" y="4718597"/>
            <a:ext cx="761980" cy="625833"/>
          </a:xfrm>
          <a:prstGeom prst="flowChartMagneticDrum">
            <a:avLst/>
          </a:prstGeom>
          <a:solidFill>
            <a:srgbClr val="92D05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i="1" dirty="0">
                <a:solidFill>
                  <a:schemeClr val="tx1"/>
                </a:solidFill>
              </a:rPr>
              <a:t>p</a:t>
            </a:r>
            <a:endParaRPr lang="zh-CN" altLang="en-US" sz="2000" b="1" i="1" dirty="0">
              <a:solidFill>
                <a:schemeClr val="tx1"/>
              </a:solidFill>
            </a:endParaRPr>
          </a:p>
        </p:txBody>
      </p:sp>
      <p:sp>
        <p:nvSpPr>
          <p:cNvPr id="43" name="文本框 42"/>
          <p:cNvSpPr txBox="1"/>
          <p:nvPr/>
        </p:nvSpPr>
        <p:spPr>
          <a:xfrm>
            <a:off x="6802012" y="4831458"/>
            <a:ext cx="314510" cy="400110"/>
          </a:xfrm>
          <a:prstGeom prst="rect">
            <a:avLst/>
          </a:prstGeom>
          <a:noFill/>
        </p:spPr>
        <p:txBody>
          <a:bodyPr wrap="none" rtlCol="0" anchor="t">
            <a:spAutoFit/>
          </a:bodyPr>
          <a:lstStyle/>
          <a:p>
            <a:r>
              <a:rPr lang="en-US" altLang="zh-CN" sz="2000" b="1" dirty="0">
                <a:latin typeface="黑体" panose="02010609060101010101" pitchFamily="49" charset="-122"/>
                <a:ea typeface="黑体" panose="02010609060101010101" pitchFamily="49" charset="-122"/>
                <a:sym typeface="+mn-ea"/>
              </a:rPr>
              <a:t>=</a:t>
            </a:r>
            <a:endParaRPr lang="zh-CN" altLang="en-US" sz="2000" b="1" dirty="0">
              <a:latin typeface="黑体" panose="02010609060101010101" pitchFamily="49" charset="-122"/>
              <a:ea typeface="黑体" panose="02010609060101010101" pitchFamily="49" charset="-122"/>
              <a:sym typeface="+mn-ea"/>
            </a:endParaRPr>
          </a:p>
        </p:txBody>
      </p:sp>
      <p:sp>
        <p:nvSpPr>
          <p:cNvPr id="44" name="右中括号 43"/>
          <p:cNvSpPr/>
          <p:nvPr/>
        </p:nvSpPr>
        <p:spPr bwMode="auto">
          <a:xfrm>
            <a:off x="8027679" y="3796097"/>
            <a:ext cx="304808" cy="2285940"/>
          </a:xfrm>
          <a:prstGeom prst="rightBracket">
            <a:avLst/>
          </a:prstGeom>
          <a:noFill/>
          <a:ln>
            <a:noFill/>
          </a:ln>
        </p:spPr>
        <p:txBody>
          <a:bodyPr vert="horz" wrap="square" lIns="91440" tIns="45720" rIns="91440" bIns="45720" numCol="1" rtlCol="0" anchor="t" anchorCtr="0" compatLnSpc="1"/>
          <a:lstStyle/>
          <a:p>
            <a:pPr marL="342900" marR="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v"/>
            </a:pPr>
            <a:endParaRPr kumimoji="1" lang="zh-CN" altLang="en-US" sz="2800" b="0" i="0" u="none" strike="noStrike" cap="none" normalizeH="0" baseline="0">
              <a:ln>
                <a:noFill/>
              </a:ln>
              <a:solidFill>
                <a:srgbClr val="336699"/>
              </a:solidFill>
              <a:effectLst/>
              <a:latin typeface="黑体" panose="02010609060101010101" pitchFamily="49" charset="-122"/>
              <a:ea typeface="黑体" panose="02010609060101010101" pitchFamily="49" charset="-122"/>
            </a:endParaRPr>
          </a:p>
        </p:txBody>
      </p:sp>
      <p:sp>
        <p:nvSpPr>
          <p:cNvPr id="45" name="右中括号 44"/>
          <p:cNvSpPr/>
          <p:nvPr/>
        </p:nvSpPr>
        <p:spPr bwMode="auto">
          <a:xfrm>
            <a:off x="7872080" y="3796097"/>
            <a:ext cx="155599" cy="2497397"/>
          </a:xfrm>
          <a:prstGeom prst="rightBracket">
            <a:avLst/>
          </a:prstGeom>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lstStyle/>
          <a:p>
            <a:pPr marL="342900" marR="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v"/>
            </a:pPr>
            <a:endParaRPr kumimoji="1" lang="zh-CN" altLang="en-US" sz="2800" b="0" i="0" u="none" strike="noStrike" cap="none" normalizeH="0" baseline="0">
              <a:ln>
                <a:noFill/>
              </a:ln>
              <a:solidFill>
                <a:srgbClr val="336699"/>
              </a:solidFill>
              <a:effectLst/>
              <a:latin typeface="黑体" panose="02010609060101010101" pitchFamily="49" charset="-122"/>
              <a:ea typeface="黑体" panose="02010609060101010101" pitchFamily="49" charset="-122"/>
            </a:endParaRPr>
          </a:p>
        </p:txBody>
      </p:sp>
      <p:sp>
        <p:nvSpPr>
          <p:cNvPr id="46" name="矩形 45"/>
          <p:cNvSpPr/>
          <p:nvPr/>
        </p:nvSpPr>
        <p:spPr>
          <a:xfrm>
            <a:off x="8043972" y="4274690"/>
            <a:ext cx="457188" cy="1540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a:t>
            </a:r>
            <a:r>
              <a:rPr lang="en-US" altLang="zh-CN" i="1" dirty="0">
                <a:solidFill>
                  <a:schemeClr val="tx1"/>
                </a:solidFill>
              </a:rPr>
              <a:t>t</a:t>
            </a:r>
            <a:r>
              <a:rPr lang="zh-CN" altLang="en-US" dirty="0">
                <a:solidFill>
                  <a:schemeClr val="tx1"/>
                </a:solidFill>
              </a:rPr>
              <a:t>位校验位</a:t>
            </a:r>
            <a:endParaRPr lang="zh-CN" altLang="en-US" dirty="0">
              <a:solidFill>
                <a:schemeClr val="tx1"/>
              </a:solidFill>
            </a:endParaRPr>
          </a:p>
        </p:txBody>
      </p:sp>
      <p:sp>
        <p:nvSpPr>
          <p:cNvPr id="47" name="箭头: 虚尾 46"/>
          <p:cNvSpPr/>
          <p:nvPr/>
        </p:nvSpPr>
        <p:spPr>
          <a:xfrm>
            <a:off x="3240069" y="4913750"/>
            <a:ext cx="2382454" cy="457188"/>
          </a:xfrm>
          <a:prstGeom prst="strip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94510" y="2112010"/>
            <a:ext cx="5673090" cy="1322070"/>
          </a:xfrm>
          <a:prstGeom prst="rect">
            <a:avLst/>
          </a:prstGeom>
          <a:noFill/>
        </p:spPr>
        <p:txBody>
          <a:bodyPr wrap="square" rtlCol="0" anchor="t">
            <a:spAutoFit/>
          </a:bodyPr>
          <a:lstStyle/>
          <a:p>
            <a:r>
              <a:rPr lang="zh-CN" altLang="en-US" sz="8000" b="1" dirty="0">
                <a:solidFill>
                  <a:schemeClr val="accent2"/>
                </a:solidFill>
                <a:latin typeface="黑体" panose="02010609060101010101" pitchFamily="49" charset="-122"/>
                <a:ea typeface="黑体" panose="02010609060101010101" pitchFamily="49" charset="-122"/>
                <a:sym typeface="+mn-ea"/>
              </a:rPr>
              <a:t>谢谢聆听</a:t>
            </a:r>
            <a:endParaRPr lang="zh-CN" altLang="en-US" sz="8000" b="1" dirty="0">
              <a:solidFill>
                <a:schemeClr val="accent2"/>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p:cNvSpPr txBox="1"/>
          <p:nvPr/>
        </p:nvSpPr>
        <p:spPr>
          <a:xfrm>
            <a:off x="1308128" y="935547"/>
            <a:ext cx="6263584" cy="2272671"/>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a:xfrm>
            <a:off x="4439920" y="104775"/>
            <a:ext cx="4512945" cy="685800"/>
          </a:xfrm>
        </p:spPr>
        <p:txBody>
          <a:bodyPr/>
          <a:lstStyle/>
          <a:p>
            <a:r>
              <a:rPr lang="en-US" altLang="zh-CN" sz="2400" dirty="0">
                <a:sym typeface="+mn-ea"/>
              </a:rPr>
              <a:t>R-S</a:t>
            </a:r>
            <a:r>
              <a:rPr lang="zh-CN" altLang="en-US" sz="2400" dirty="0">
                <a:sym typeface="+mn-ea"/>
              </a:rPr>
              <a:t>码的现实应用</a:t>
            </a:r>
            <a:endParaRPr lang="zh-CN" altLang="en-US" sz="2400" dirty="0">
              <a:sym typeface="+mn-ea"/>
            </a:endParaRPr>
          </a:p>
        </p:txBody>
      </p:sp>
      <p:sp>
        <p:nvSpPr>
          <p:cNvPr id="10" name="文本框 9"/>
          <p:cNvSpPr txBox="1"/>
          <p:nvPr/>
        </p:nvSpPr>
        <p:spPr>
          <a:xfrm>
            <a:off x="1447882" y="1126476"/>
            <a:ext cx="7833360" cy="1938992"/>
          </a:xfrm>
          <a:prstGeom prst="rect">
            <a:avLst/>
          </a:prstGeom>
          <a:noFill/>
        </p:spPr>
        <p:txBody>
          <a:bodyPr wrap="square" rtlCol="0" anchor="t">
            <a:spAutoFit/>
          </a:bodyPr>
          <a:lstStyle/>
          <a:p>
            <a:r>
              <a:rPr lang="en-US" altLang="zh-CN" sz="2000" i="1" dirty="0">
                <a:solidFill>
                  <a:schemeClr val="tx1"/>
                </a:solidFill>
              </a:rPr>
              <a:t>R-S</a:t>
            </a:r>
            <a:r>
              <a:rPr lang="zh-CN" altLang="en-US" sz="2000" dirty="0">
                <a:latin typeface="Times New Roman" panose="02020603050405020304" pitchFamily="18" charset="0"/>
                <a:ea typeface="黑体" panose="02010609060101010101" pitchFamily="49" charset="-122"/>
                <a:cs typeface="+mn-cs"/>
              </a:rPr>
              <a:t>码的应用领域：</a:t>
            </a:r>
            <a:endParaRPr lang="en-US" altLang="zh-CN" sz="2000" dirty="0">
              <a:latin typeface="Times New Roman" panose="02020603050405020304" pitchFamily="18" charset="0"/>
              <a:ea typeface="黑体" panose="02010609060101010101" pitchFamily="49" charset="-122"/>
              <a:cs typeface="+mn-cs"/>
            </a:endParaRPr>
          </a:p>
          <a:p>
            <a:pPr marL="571500" indent="-571500">
              <a:buFont typeface="Arial" panose="020B0604020202020204" pitchFamily="34" charset="0"/>
              <a:buChar char="•"/>
            </a:pPr>
            <a:r>
              <a:rPr lang="zh-CN" altLang="en-US" sz="2000" dirty="0">
                <a:latin typeface="Times New Roman" panose="02020603050405020304" pitchFamily="18" charset="0"/>
                <a:ea typeface="黑体" panose="02010609060101010101" pitchFamily="49" charset="-122"/>
                <a:cs typeface="+mn-cs"/>
              </a:rPr>
              <a:t>存储设备（包括磁盘、光盘、</a:t>
            </a:r>
            <a:r>
              <a:rPr lang="en-US" altLang="zh-CN" sz="2000" i="1" dirty="0">
                <a:latin typeface="Times New Roman" panose="02020603050405020304" pitchFamily="18" charset="0"/>
                <a:ea typeface="黑体" panose="02010609060101010101" pitchFamily="49" charset="-122"/>
                <a:cs typeface="+mn-cs"/>
              </a:rPr>
              <a:t>DVD</a:t>
            </a:r>
            <a:r>
              <a:rPr lang="zh-CN" altLang="en-US" sz="2000" dirty="0">
                <a:latin typeface="Times New Roman" panose="02020603050405020304" pitchFamily="18" charset="0"/>
                <a:ea typeface="黑体" panose="02010609060101010101" pitchFamily="49" charset="-122"/>
                <a:cs typeface="+mn-cs"/>
              </a:rPr>
              <a:t>、条形码等）</a:t>
            </a:r>
            <a:endParaRPr lang="en-US" altLang="zh-CN" sz="2000" dirty="0">
              <a:latin typeface="Times New Roman" panose="02020603050405020304" pitchFamily="18" charset="0"/>
              <a:ea typeface="黑体" panose="02010609060101010101" pitchFamily="49" charset="-122"/>
              <a:cs typeface="+mn-cs"/>
            </a:endParaRPr>
          </a:p>
          <a:p>
            <a:pPr marL="571500" indent="-571500">
              <a:buFont typeface="Arial" panose="020B0604020202020204" pitchFamily="34" charset="0"/>
              <a:buChar char="•"/>
            </a:pPr>
            <a:r>
              <a:rPr lang="zh-CN" altLang="en-US" sz="2000" dirty="0">
                <a:latin typeface="Times New Roman" panose="02020603050405020304" pitchFamily="18" charset="0"/>
                <a:ea typeface="黑体" panose="02010609060101010101" pitchFamily="49" charset="-122"/>
                <a:cs typeface="+mn-cs"/>
              </a:rPr>
              <a:t>无线或移动通信（包括蜂窝电话、微波链路等）</a:t>
            </a:r>
            <a:endParaRPr lang="en-US" altLang="zh-CN" sz="2000" dirty="0">
              <a:latin typeface="Times New Roman" panose="02020603050405020304" pitchFamily="18" charset="0"/>
              <a:ea typeface="黑体" panose="02010609060101010101" pitchFamily="49" charset="-122"/>
              <a:cs typeface="+mn-cs"/>
            </a:endParaRPr>
          </a:p>
          <a:p>
            <a:pPr marL="571500" indent="-571500">
              <a:buFont typeface="Arial" panose="020B0604020202020204" pitchFamily="34" charset="0"/>
              <a:buChar char="•"/>
            </a:pPr>
            <a:r>
              <a:rPr lang="zh-CN" altLang="en-US" sz="2000" dirty="0">
                <a:latin typeface="Times New Roman" panose="02020603050405020304" pitchFamily="18" charset="0"/>
                <a:ea typeface="黑体" panose="02010609060101010101" pitchFamily="49" charset="-122"/>
                <a:cs typeface="+mn-cs"/>
              </a:rPr>
              <a:t>卫星通信</a:t>
            </a:r>
            <a:endParaRPr lang="en-US" altLang="zh-CN" sz="2000" dirty="0">
              <a:latin typeface="Times New Roman" panose="02020603050405020304" pitchFamily="18" charset="0"/>
              <a:ea typeface="黑体" panose="02010609060101010101" pitchFamily="49" charset="-122"/>
              <a:cs typeface="+mn-cs"/>
            </a:endParaRPr>
          </a:p>
          <a:p>
            <a:pPr marL="571500" indent="-571500">
              <a:buFont typeface="Arial" panose="020B0604020202020204" pitchFamily="34" charset="0"/>
              <a:buChar char="•"/>
            </a:pPr>
            <a:r>
              <a:rPr lang="zh-CN" altLang="en-US" sz="2000" dirty="0">
                <a:latin typeface="Times New Roman" panose="02020603050405020304" pitchFamily="18" charset="0"/>
                <a:ea typeface="黑体" panose="02010609060101010101" pitchFamily="49" charset="-122"/>
                <a:cs typeface="+mn-cs"/>
              </a:rPr>
              <a:t>数字电视数字视频广播</a:t>
            </a:r>
            <a:endParaRPr lang="en-US" altLang="zh-CN" sz="2000" dirty="0">
              <a:latin typeface="Times New Roman" panose="02020603050405020304" pitchFamily="18" charset="0"/>
              <a:ea typeface="黑体" panose="02010609060101010101" pitchFamily="49" charset="-122"/>
              <a:cs typeface="+mn-cs"/>
            </a:endParaRPr>
          </a:p>
          <a:p>
            <a:pPr marL="571500" indent="-571500">
              <a:buFont typeface="Arial" panose="020B0604020202020204" pitchFamily="34" charset="0"/>
              <a:buChar char="•"/>
            </a:pPr>
            <a:r>
              <a:rPr lang="zh-CN" altLang="en-US" sz="2000" dirty="0">
                <a:latin typeface="Times New Roman" panose="02020603050405020304" pitchFamily="18" charset="0"/>
                <a:ea typeface="黑体" panose="02010609060101010101" pitchFamily="49" charset="-122"/>
                <a:cs typeface="+mn-cs"/>
              </a:rPr>
              <a:t>高速调制解调器</a:t>
            </a:r>
            <a:endParaRPr lang="zh-CN" altLang="en-US" sz="2000" dirty="0">
              <a:latin typeface="Times New Roman" panose="02020603050405020304" pitchFamily="18" charset="0"/>
              <a:ea typeface="黑体" panose="02010609060101010101" pitchFamily="49" charset="-122"/>
              <a:cs typeface="+mn-cs"/>
            </a:endParaRPr>
          </a:p>
        </p:txBody>
      </p:sp>
      <p:sp>
        <p:nvSpPr>
          <p:cNvPr id="6" name="矩形 5"/>
          <p:cNvSpPr/>
          <p:nvPr/>
        </p:nvSpPr>
        <p:spPr>
          <a:xfrm>
            <a:off x="4572000" y="3792532"/>
            <a:ext cx="4312257" cy="2390733"/>
          </a:xfrm>
          <a:prstGeom prst="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buFont typeface="Arial" panose="020B0604020202020204" pitchFamily="34" charset="0"/>
              <a:buChar char="•"/>
            </a:pPr>
            <a:r>
              <a:rPr lang="en-US" altLang="zh-CN" sz="2000" dirty="0">
                <a:solidFill>
                  <a:schemeClr val="tx1"/>
                </a:solidFill>
                <a:latin typeface="Times New Roman" panose="02020603050405020304" pitchFamily="18" charset="0"/>
                <a:ea typeface="黑体" panose="02010609060101010101" pitchFamily="49" charset="-122"/>
              </a:rPr>
              <a:t>1991 </a:t>
            </a:r>
            <a:r>
              <a:rPr lang="zh-CN" altLang="zh-CN" sz="2000" dirty="0">
                <a:solidFill>
                  <a:schemeClr val="tx1"/>
                </a:solidFill>
                <a:latin typeface="Times New Roman" panose="02020603050405020304" pitchFamily="18" charset="0"/>
                <a:ea typeface="黑体" panose="02010609060101010101" pitchFamily="49" charset="-122"/>
              </a:rPr>
              <a:t>年</a:t>
            </a:r>
            <a:r>
              <a:rPr lang="en-US" altLang="zh-CN" sz="2000" dirty="0">
                <a:solidFill>
                  <a:schemeClr val="tx1"/>
                </a:solidFill>
                <a:latin typeface="Times New Roman" panose="02020603050405020304" pitchFamily="18" charset="0"/>
                <a:ea typeface="黑体" panose="02010609060101010101" pitchFamily="49" charset="-122"/>
              </a:rPr>
              <a:t> 4 </a:t>
            </a:r>
            <a:r>
              <a:rPr lang="zh-CN" altLang="zh-CN" sz="2000" dirty="0">
                <a:solidFill>
                  <a:schemeClr val="tx1"/>
                </a:solidFill>
                <a:latin typeface="Times New Roman" panose="02020603050405020304" pitchFamily="18" charset="0"/>
                <a:ea typeface="黑体" panose="02010609060101010101" pitchFamily="49" charset="-122"/>
              </a:rPr>
              <a:t>月，</a:t>
            </a:r>
            <a:r>
              <a:rPr lang="en-US" altLang="zh-CN" sz="2000" i="1" dirty="0">
                <a:solidFill>
                  <a:schemeClr val="tx1"/>
                </a:solidFill>
                <a:latin typeface="Times New Roman" panose="02020603050405020304" pitchFamily="18" charset="0"/>
                <a:ea typeface="黑体" panose="02010609060101010101" pitchFamily="49" charset="-122"/>
              </a:rPr>
              <a:t>NASA </a:t>
            </a:r>
            <a:r>
              <a:rPr lang="zh-CN" altLang="zh-CN" sz="2000" dirty="0">
                <a:solidFill>
                  <a:schemeClr val="tx1"/>
                </a:solidFill>
                <a:latin typeface="Times New Roman" panose="02020603050405020304" pitchFamily="18" charset="0"/>
                <a:ea typeface="黑体" panose="02010609060101010101" pitchFamily="49" charset="-122"/>
              </a:rPr>
              <a:t>发射至木星的</a:t>
            </a:r>
            <a:r>
              <a:rPr lang="en-US" altLang="zh-CN" sz="2000" dirty="0">
                <a:solidFill>
                  <a:schemeClr val="tx1"/>
                </a:solidFill>
                <a:latin typeface="Times New Roman" panose="02020603050405020304" pitchFamily="18" charset="0"/>
                <a:ea typeface="黑体" panose="02010609060101010101" pitchFamily="49" charset="-122"/>
              </a:rPr>
              <a:t> </a:t>
            </a:r>
            <a:r>
              <a:rPr lang="en-US" altLang="zh-CN" sz="2000" i="1" dirty="0">
                <a:solidFill>
                  <a:schemeClr val="tx1"/>
                </a:solidFill>
                <a:latin typeface="Times New Roman" panose="02020603050405020304" pitchFamily="18" charset="0"/>
                <a:ea typeface="黑体" panose="02010609060101010101" pitchFamily="49" charset="-122"/>
              </a:rPr>
              <a:t>Galileo </a:t>
            </a:r>
            <a:r>
              <a:rPr lang="zh-CN" altLang="zh-CN" sz="2000" dirty="0">
                <a:solidFill>
                  <a:schemeClr val="tx1"/>
                </a:solidFill>
                <a:latin typeface="Times New Roman" panose="02020603050405020304" pitchFamily="18" charset="0"/>
                <a:ea typeface="黑体" panose="02010609060101010101" pitchFamily="49" charset="-122"/>
              </a:rPr>
              <a:t>号飞船的高增益天线损毁，所有数据只能使用低增益天线进行传输。引发全世界科学家对该问题的研究，其中提高作为外码的</a:t>
            </a:r>
            <a:r>
              <a:rPr lang="en-US" altLang="zh-CN" sz="2000" dirty="0">
                <a:solidFill>
                  <a:schemeClr val="tx1"/>
                </a:solidFill>
                <a:latin typeface="Times New Roman" panose="02020603050405020304" pitchFamily="18" charset="0"/>
                <a:ea typeface="黑体" panose="02010609060101010101" pitchFamily="49" charset="-122"/>
              </a:rPr>
              <a:t> </a:t>
            </a:r>
            <a:r>
              <a:rPr lang="en-US" altLang="zh-CN" sz="2000" i="1" dirty="0">
                <a:solidFill>
                  <a:schemeClr val="tx1"/>
                </a:solidFill>
                <a:latin typeface="Times New Roman" panose="02020603050405020304" pitchFamily="18" charset="0"/>
                <a:ea typeface="黑体" panose="02010609060101010101" pitchFamily="49" charset="-122"/>
              </a:rPr>
              <a:t>RS </a:t>
            </a:r>
            <a:r>
              <a:rPr lang="zh-CN" altLang="zh-CN" sz="2000" dirty="0">
                <a:solidFill>
                  <a:schemeClr val="tx1"/>
                </a:solidFill>
                <a:latin typeface="Times New Roman" panose="02020603050405020304" pitchFamily="18" charset="0"/>
                <a:ea typeface="黑体" panose="02010609060101010101" pitchFamily="49" charset="-122"/>
              </a:rPr>
              <a:t>码的译码增益是解决问题的关键点</a:t>
            </a:r>
            <a:r>
              <a:rPr lang="zh-CN" altLang="en-US" sz="2000" dirty="0">
                <a:solidFill>
                  <a:schemeClr val="tx1"/>
                </a:solidFill>
                <a:latin typeface="Times New Roman" panose="02020603050405020304" pitchFamily="18" charset="0"/>
                <a:ea typeface="黑体" panose="02010609060101010101" pitchFamily="49" charset="-122"/>
              </a:rPr>
              <a:t>。</a:t>
            </a:r>
            <a:endParaRPr lang="zh-CN" altLang="en-US" sz="2000" dirty="0">
              <a:solidFill>
                <a:schemeClr val="tx1"/>
              </a:solidFill>
              <a:latin typeface="Times New Roman" panose="02020603050405020304" pitchFamily="18" charset="0"/>
              <a:ea typeface="黑体" panose="02010609060101010101" pitchFamily="49" charset="-122"/>
            </a:endParaRPr>
          </a:p>
        </p:txBody>
      </p:sp>
      <p:pic>
        <p:nvPicPr>
          <p:cNvPr id="3" name="图片 2"/>
          <p:cNvPicPr>
            <a:picLocks noChangeAspect="1"/>
          </p:cNvPicPr>
          <p:nvPr/>
        </p:nvPicPr>
        <p:blipFill>
          <a:blip r:embed="rId1"/>
          <a:stretch>
            <a:fillRect/>
          </a:stretch>
        </p:blipFill>
        <p:spPr>
          <a:xfrm>
            <a:off x="457308" y="3561814"/>
            <a:ext cx="3566469" cy="2743438"/>
          </a:xfrm>
          <a:prstGeom prst="rect">
            <a:avLst/>
          </a:prstGeom>
        </p:spPr>
      </p:pic>
      <p:graphicFrame>
        <p:nvGraphicFramePr>
          <p:cNvPr id="4" name="对象 3"/>
          <p:cNvGraphicFramePr>
            <a:graphicFrameLocks noChangeAspect="1"/>
          </p:cNvGraphicFramePr>
          <p:nvPr/>
        </p:nvGraphicFramePr>
        <p:xfrm>
          <a:off x="4114800" y="2235200"/>
          <a:ext cx="914400" cy="198438"/>
        </p:xfrm>
        <a:graphic>
          <a:graphicData uri="http://schemas.openxmlformats.org/presentationml/2006/ole">
            <mc:AlternateContent xmlns:mc="http://schemas.openxmlformats.org/markup-compatibility/2006">
              <mc:Choice xmlns:v="urn:schemas-microsoft-com:vml" Requires="v">
                <p:oleObj spid="_x0000_s1028" name="Equation" r:id="rId2" imgW="2743200" imgH="4267200" progId="Equation.DSMT4">
                  <p:embed/>
                </p:oleObj>
              </mc:Choice>
              <mc:Fallback>
                <p:oleObj name="Equation" r:id="rId2" imgW="2743200" imgH="4267200" progId="Equation.DSMT4">
                  <p:embed/>
                  <p:pic>
                    <p:nvPicPr>
                      <p:cNvPr id="0" name="对象 3"/>
                      <p:cNvPicPr/>
                      <p:nvPr/>
                    </p:nvPicPr>
                    <p:blipFill>
                      <a:blip r:embed="rId3"/>
                      <a:stretch>
                        <a:fillRect/>
                      </a:stretch>
                    </p:blipFill>
                    <p:spPr>
                      <a:xfrm>
                        <a:off x="4114800" y="2235200"/>
                        <a:ext cx="914400" cy="198438"/>
                      </a:xfrm>
                      <a:prstGeom prst="rect">
                        <a:avLst/>
                      </a:prstGeom>
                    </p:spPr>
                  </p:pic>
                </p:oleObj>
              </mc:Fallback>
            </mc:AlternateContent>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a:xfrm>
            <a:off x="6652578" y="104775"/>
            <a:ext cx="2300287" cy="685800"/>
          </a:xfrm>
        </p:spPr>
        <p:txBody>
          <a:bodyPr vert="horz" wrap="square" lIns="91440" tIns="45720" rIns="91440" bIns="45720" anchor="ctr"/>
          <a:lstStyle/>
          <a:p>
            <a:r>
              <a:rPr lang="zh-CN" altLang="en-US" sz="2400" dirty="0"/>
              <a:t>内容提要</a:t>
            </a:r>
            <a:endParaRPr lang="zh-CN" altLang="en-US" sz="2400" dirty="0"/>
          </a:p>
        </p:txBody>
      </p:sp>
      <p:sp>
        <p:nvSpPr>
          <p:cNvPr id="5" name="AutoShape 46"/>
          <p:cNvSpPr>
            <a:spLocks noChangeArrowheads="1"/>
          </p:cNvSpPr>
          <p:nvPr/>
        </p:nvSpPr>
        <p:spPr bwMode="ltGray">
          <a:xfrm rot="5400000">
            <a:off x="-2422525" y="14747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rgbClr val="C0C0C0">
                  <a:gamma/>
                  <a:tint val="45490"/>
                  <a:invGamma/>
                </a:srgbClr>
              </a:gs>
              <a:gs pos="50000">
                <a:srgbClr val="C0C0C0"/>
              </a:gs>
              <a:gs pos="100000">
                <a:srgbClr val="C0C0C0">
                  <a:gamma/>
                  <a:tint val="45490"/>
                  <a:invGamma/>
                </a:srgbClr>
              </a:gs>
            </a:gsLst>
            <a:lin ang="0" scaled="1"/>
          </a:gradFill>
          <a:ln w="9525" algn="ctr">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6" name="AutoShape 47"/>
          <p:cNvSpPr>
            <a:spLocks noChangeArrowheads="1"/>
          </p:cNvSpPr>
          <p:nvPr/>
        </p:nvSpPr>
        <p:spPr bwMode="ltGray">
          <a:xfrm rot="5400000" flipH="1">
            <a:off x="-2016919" y="1910556"/>
            <a:ext cx="4032250" cy="3929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gradFill rotWithShape="1">
            <a:gsLst>
              <a:gs pos="0">
                <a:srgbClr val="6699FF">
                  <a:alpha val="56000"/>
                </a:srgbClr>
              </a:gs>
              <a:gs pos="100000">
                <a:srgbClr val="6699FF">
                  <a:gamma/>
                  <a:tint val="0"/>
                  <a:invGamma/>
                  <a:alpha val="48000"/>
                </a:srgbClr>
              </a:gs>
            </a:gsLst>
            <a:lin ang="5400000" scaled="1"/>
          </a:gradFill>
          <a:ln w="0" algn="ctr">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8198" name="AutoShape 49"/>
          <p:cNvSpPr/>
          <p:nvPr/>
        </p:nvSpPr>
        <p:spPr>
          <a:xfrm>
            <a:off x="2242185" y="4801235"/>
            <a:ext cx="5530850" cy="647065"/>
          </a:xfrm>
          <a:prstGeom prst="roundRect">
            <a:avLst>
              <a:gd name="adj" fmla="val 50000"/>
            </a:avLst>
          </a:prstGeom>
          <a:noFill/>
          <a:ln w="28575" cap="flat" cmpd="sng">
            <a:solidFill>
              <a:srgbClr val="C0C0C0"/>
            </a:solidFill>
            <a:prstDash val="solid"/>
            <a:headEnd type="none" w="med" len="med"/>
            <a:tailEnd type="none" w="med" len="med"/>
          </a:ln>
        </p:spPr>
        <p:txBody>
          <a:bodyPr wrap="none" anchor="ctr"/>
          <a:lstStyle/>
          <a:p>
            <a:pPr>
              <a:defRPr/>
            </a:pPr>
            <a:r>
              <a:rPr lang="en-US" altLang="zh-CN" sz="2800" b="1" kern="0" dirty="0">
                <a:solidFill>
                  <a:schemeClr val="bg1">
                    <a:lumMod val="75000"/>
                  </a:schemeClr>
                </a:solidFill>
                <a:cs typeface="+mn-cs"/>
                <a:sym typeface="+mn-ea"/>
              </a:rPr>
              <a:t>RS</a:t>
            </a:r>
            <a:r>
              <a:rPr lang="zh-CN" altLang="en-US" sz="2800" b="1" kern="0" dirty="0">
                <a:solidFill>
                  <a:schemeClr val="bg1">
                    <a:lumMod val="75000"/>
                  </a:schemeClr>
                </a:solidFill>
                <a:cs typeface="+mn-cs"/>
                <a:sym typeface="+mn-ea"/>
              </a:rPr>
              <a:t>码的设计与思考</a:t>
            </a:r>
            <a:endParaRPr lang="zh-CN" altLang="en-US" sz="2800" b="1" kern="0" dirty="0">
              <a:solidFill>
                <a:schemeClr val="bg1">
                  <a:lumMod val="75000"/>
                </a:schemeClr>
              </a:solidFill>
              <a:cs typeface="+mn-cs"/>
              <a:sym typeface="+mn-ea"/>
            </a:endParaRPr>
          </a:p>
        </p:txBody>
      </p:sp>
      <p:sp>
        <p:nvSpPr>
          <p:cNvPr id="9" name="AutoShape 50"/>
          <p:cNvSpPr>
            <a:spLocks noChangeArrowheads="1"/>
          </p:cNvSpPr>
          <p:nvPr/>
        </p:nvSpPr>
        <p:spPr bwMode="gray">
          <a:xfrm>
            <a:off x="2438400" y="3837305"/>
            <a:ext cx="6172200" cy="647065"/>
          </a:xfrm>
          <a:prstGeom prst="roundRect">
            <a:avLst>
              <a:gd name="adj" fmla="val 50000"/>
            </a:avLst>
          </a:prstGeom>
          <a:noFill/>
          <a:ln w="28575" algn="ctr">
            <a:solidFill>
              <a:srgbClr val="C0C0C0"/>
            </a:solidFill>
            <a:round/>
          </a:ln>
          <a:effectLst/>
        </p:spPr>
        <p:txBody>
          <a:bodyPr wrap="none" anchor="ctr"/>
          <a:lstStyle/>
          <a:p>
            <a:pPr marR="0" lvl="0" rtl="0">
              <a:buClrTx/>
              <a:buSzTx/>
              <a:defRPr/>
            </a:pPr>
            <a:r>
              <a:rPr lang="en-US" altLang="zh-CN" sz="2800" b="1" kern="0" dirty="0">
                <a:solidFill>
                  <a:schemeClr val="bg1">
                    <a:lumMod val="75000"/>
                  </a:schemeClr>
                </a:solidFill>
                <a:cs typeface="+mn-cs"/>
                <a:sym typeface="+mn-ea"/>
              </a:rPr>
              <a:t>RS</a:t>
            </a:r>
            <a:r>
              <a:rPr lang="zh-CN" altLang="en-US" sz="2800" b="1" kern="0" dirty="0">
                <a:solidFill>
                  <a:schemeClr val="bg1">
                    <a:lumMod val="75000"/>
                  </a:schemeClr>
                </a:solidFill>
                <a:cs typeface="+mn-cs"/>
                <a:sym typeface="+mn-ea"/>
              </a:rPr>
              <a:t>码的译码</a:t>
            </a:r>
            <a:endParaRPr lang="zh-CN" altLang="en-US" sz="2800" b="1" kern="0" dirty="0">
              <a:solidFill>
                <a:schemeClr val="bg1">
                  <a:lumMod val="75000"/>
                </a:schemeClr>
              </a:solidFill>
              <a:cs typeface="+mn-cs"/>
              <a:sym typeface="+mn-ea"/>
            </a:endParaRPr>
          </a:p>
        </p:txBody>
      </p:sp>
      <p:sp>
        <p:nvSpPr>
          <p:cNvPr id="10" name="AutoShape 51"/>
          <p:cNvSpPr>
            <a:spLocks noChangeArrowheads="1"/>
          </p:cNvSpPr>
          <p:nvPr/>
        </p:nvSpPr>
        <p:spPr bwMode="gray">
          <a:xfrm>
            <a:off x="2437130" y="2893060"/>
            <a:ext cx="5486400" cy="698500"/>
          </a:xfrm>
          <a:prstGeom prst="roundRect">
            <a:avLst>
              <a:gd name="adj" fmla="val 50000"/>
            </a:avLst>
          </a:prstGeom>
          <a:noFill/>
          <a:ln w="28575" algn="ctr">
            <a:solidFill>
              <a:srgbClr val="C0C0C0"/>
            </a:solidFill>
            <a:round/>
          </a:ln>
          <a:effectLst/>
        </p:spPr>
        <p:txBody>
          <a:bodyPr wrap="none" anchor="ctr"/>
          <a:lstStyle/>
          <a:p>
            <a:pPr rtl="0">
              <a:defRPr/>
            </a:pPr>
            <a:r>
              <a:rPr lang="en-US" altLang="zh-CN" sz="2800" b="1" kern="0" dirty="0">
                <a:cs typeface="+mn-cs"/>
              </a:rPr>
              <a:t>RS</a:t>
            </a:r>
            <a:r>
              <a:rPr lang="zh-CN" altLang="en-US" sz="2800" b="1" kern="0" dirty="0">
                <a:cs typeface="+mn-cs"/>
              </a:rPr>
              <a:t>码的编码</a:t>
            </a:r>
            <a:endParaRPr lang="zh-CN" altLang="en-US" sz="2800" b="1" kern="0" dirty="0">
              <a:cs typeface="+mn-cs"/>
            </a:endParaRPr>
          </a:p>
        </p:txBody>
      </p:sp>
      <p:sp>
        <p:nvSpPr>
          <p:cNvPr id="11" name="AutoShape 52"/>
          <p:cNvSpPr>
            <a:spLocks noChangeArrowheads="1"/>
          </p:cNvSpPr>
          <p:nvPr/>
        </p:nvSpPr>
        <p:spPr bwMode="gray">
          <a:xfrm>
            <a:off x="1840865" y="1821180"/>
            <a:ext cx="5426710" cy="675005"/>
          </a:xfrm>
          <a:prstGeom prst="roundRect">
            <a:avLst>
              <a:gd name="adj" fmla="val 50000"/>
            </a:avLst>
          </a:prstGeom>
          <a:noFill/>
          <a:ln w="28575" algn="ctr">
            <a:solidFill>
              <a:srgbClr val="C0C0C0"/>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en-US" altLang="zh-CN" sz="2800" b="1" kern="0" dirty="0">
                <a:solidFill>
                  <a:schemeClr val="bg1">
                    <a:lumMod val="75000"/>
                  </a:schemeClr>
                </a:solidFill>
                <a:cs typeface="+mn-cs"/>
              </a:rPr>
              <a:t>RS</a:t>
            </a:r>
            <a:r>
              <a:rPr lang="zh-CN" altLang="en-US" sz="2800" b="1" kern="0" dirty="0">
                <a:solidFill>
                  <a:schemeClr val="bg1">
                    <a:lumMod val="75000"/>
                  </a:schemeClr>
                </a:solidFill>
                <a:cs typeface="+mn-cs"/>
              </a:rPr>
              <a:t>码的现实应用</a:t>
            </a:r>
            <a:endParaRPr lang="zh-CN" altLang="en-US" sz="2800" b="1" kern="0" dirty="0">
              <a:solidFill>
                <a:schemeClr val="bg1">
                  <a:lumMod val="75000"/>
                </a:schemeClr>
              </a:solidFill>
              <a:cs typeface="+mn-cs"/>
            </a:endParaRPr>
          </a:p>
        </p:txBody>
      </p:sp>
      <p:grpSp>
        <p:nvGrpSpPr>
          <p:cNvPr id="8202" name="Group 53"/>
          <p:cNvGrpSpPr/>
          <p:nvPr/>
        </p:nvGrpSpPr>
        <p:grpSpPr>
          <a:xfrm>
            <a:off x="1523365" y="1985328"/>
            <a:ext cx="381000" cy="381000"/>
            <a:chOff x="2078" y="1680"/>
            <a:chExt cx="1615" cy="1615"/>
          </a:xfrm>
        </p:grpSpPr>
        <p:sp>
          <p:nvSpPr>
            <p:cNvPr id="13" name="Oval 54"/>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4" name="Oval 55"/>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5" name="Oval 56"/>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6" name="Oval 57"/>
            <p:cNvSpPr>
              <a:spLocks noChangeArrowheads="1"/>
            </p:cNvSpPr>
            <p:nvPr/>
          </p:nvSpPr>
          <p:spPr bwMode="gray">
            <a:xfrm>
              <a:off x="2253" y="1855"/>
              <a:ext cx="1265" cy="1265"/>
            </a:xfrm>
            <a:prstGeom prst="ellipse">
              <a:avLst/>
            </a:prstGeom>
            <a:gradFill rotWithShape="1">
              <a:gsLst>
                <a:gs pos="0">
                  <a:srgbClr val="FFCC00">
                    <a:gamma/>
                    <a:shade val="0"/>
                    <a:invGamma/>
                  </a:srgbClr>
                </a:gs>
                <a:gs pos="100000">
                  <a:srgbClr val="FFCC00"/>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7" name="Oval 58"/>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8" name="Oval 59"/>
            <p:cNvSpPr>
              <a:spLocks noChangeArrowheads="1"/>
            </p:cNvSpPr>
            <p:nvPr/>
          </p:nvSpPr>
          <p:spPr bwMode="gray">
            <a:xfrm>
              <a:off x="2334" y="1936"/>
              <a:ext cx="1097" cy="1104"/>
            </a:xfrm>
            <a:prstGeom prst="ellipse">
              <a:avLst/>
            </a:prstGeom>
            <a:gradFill rotWithShape="1">
              <a:gsLst>
                <a:gs pos="0">
                  <a:srgbClr val="FFCC00"/>
                </a:gs>
                <a:gs pos="100000">
                  <a:srgbClr val="FFCC00">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8203" name="Group 60"/>
          <p:cNvGrpSpPr/>
          <p:nvPr/>
        </p:nvGrpSpPr>
        <p:grpSpPr>
          <a:xfrm>
            <a:off x="2056765" y="3074988"/>
            <a:ext cx="381000" cy="381000"/>
            <a:chOff x="2078" y="1680"/>
            <a:chExt cx="1615" cy="1615"/>
          </a:xfrm>
        </p:grpSpPr>
        <p:sp>
          <p:nvSpPr>
            <p:cNvPr id="20" name="Oval 61"/>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1" name="Oval 62"/>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2" name="Oval 63"/>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3" name="Oval 64"/>
            <p:cNvSpPr>
              <a:spLocks noChangeArrowheads="1"/>
            </p:cNvSpPr>
            <p:nvPr/>
          </p:nvSpPr>
          <p:spPr bwMode="gray">
            <a:xfrm>
              <a:off x="2253" y="1855"/>
              <a:ext cx="1265" cy="1265"/>
            </a:xfrm>
            <a:prstGeom prst="ellipse">
              <a:avLst/>
            </a:prstGeom>
            <a:gradFill rotWithShape="1">
              <a:gsLst>
                <a:gs pos="0">
                  <a:srgbClr val="48BE67">
                    <a:gamma/>
                    <a:shade val="0"/>
                    <a:invGamma/>
                  </a:srgbClr>
                </a:gs>
                <a:gs pos="100000">
                  <a:srgbClr val="48BE67"/>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4" name="Oval 65"/>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5" name="Oval 66"/>
            <p:cNvSpPr>
              <a:spLocks noChangeArrowheads="1"/>
            </p:cNvSpPr>
            <p:nvPr/>
          </p:nvSpPr>
          <p:spPr bwMode="gray">
            <a:xfrm>
              <a:off x="2334" y="1936"/>
              <a:ext cx="1097" cy="1104"/>
            </a:xfrm>
            <a:prstGeom prst="ellipse">
              <a:avLst/>
            </a:prstGeom>
            <a:gradFill rotWithShape="1">
              <a:gsLst>
                <a:gs pos="0">
                  <a:srgbClr val="48BE67"/>
                </a:gs>
                <a:gs pos="100000">
                  <a:srgbClr val="48BE67">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8204" name="Group 67"/>
          <p:cNvGrpSpPr/>
          <p:nvPr/>
        </p:nvGrpSpPr>
        <p:grpSpPr>
          <a:xfrm>
            <a:off x="2133600" y="3913188"/>
            <a:ext cx="381000" cy="381000"/>
            <a:chOff x="2078" y="1680"/>
            <a:chExt cx="1615" cy="1615"/>
          </a:xfrm>
        </p:grpSpPr>
        <p:sp>
          <p:nvSpPr>
            <p:cNvPr id="27" name="Oval 68"/>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8" name="Oval 69"/>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9" name="Oval 70"/>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0" name="Oval 71"/>
            <p:cNvSpPr>
              <a:spLocks noChangeArrowheads="1"/>
            </p:cNvSpPr>
            <p:nvPr/>
          </p:nvSpPr>
          <p:spPr bwMode="gray">
            <a:xfrm>
              <a:off x="2253" y="1855"/>
              <a:ext cx="1265" cy="1265"/>
            </a:xfrm>
            <a:prstGeom prst="ellipse">
              <a:avLst/>
            </a:prstGeom>
            <a:gradFill rotWithShape="1">
              <a:gsLst>
                <a:gs pos="0">
                  <a:srgbClr val="21B3E1"/>
                </a:gs>
                <a:gs pos="100000">
                  <a:srgbClr val="21B3E1">
                    <a:gamma/>
                    <a:shade val="46275"/>
                    <a:invGamma/>
                  </a:srgbClr>
                </a:gs>
              </a:gsLst>
              <a:lin ang="54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1" name="Oval 72"/>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2" name="Oval 73"/>
            <p:cNvSpPr>
              <a:spLocks noChangeArrowheads="1"/>
            </p:cNvSpPr>
            <p:nvPr/>
          </p:nvSpPr>
          <p:spPr bwMode="gray">
            <a:xfrm>
              <a:off x="2334" y="1936"/>
              <a:ext cx="1097" cy="1104"/>
            </a:xfrm>
            <a:prstGeom prst="ellipse">
              <a:avLst/>
            </a:prstGeom>
            <a:gradFill rotWithShape="1">
              <a:gsLst>
                <a:gs pos="0">
                  <a:srgbClr val="21B3E1"/>
                </a:gs>
                <a:gs pos="100000">
                  <a:srgbClr val="21B3E1">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8205" name="Group 74"/>
          <p:cNvGrpSpPr/>
          <p:nvPr/>
        </p:nvGrpSpPr>
        <p:grpSpPr>
          <a:xfrm>
            <a:off x="1905635" y="4826953"/>
            <a:ext cx="381000" cy="381000"/>
            <a:chOff x="2078" y="1680"/>
            <a:chExt cx="1615" cy="1615"/>
          </a:xfrm>
        </p:grpSpPr>
        <p:sp>
          <p:nvSpPr>
            <p:cNvPr id="34" name="Oval 75"/>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5" name="Oval 76"/>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6" name="Oval 77"/>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7" name="Oval 78"/>
            <p:cNvSpPr>
              <a:spLocks noChangeArrowheads="1"/>
            </p:cNvSpPr>
            <p:nvPr/>
          </p:nvSpPr>
          <p:spPr bwMode="gray">
            <a:xfrm>
              <a:off x="2253" y="1855"/>
              <a:ext cx="1265" cy="1265"/>
            </a:xfrm>
            <a:prstGeom prst="ellipse">
              <a:avLst/>
            </a:prstGeom>
            <a:gradFill rotWithShape="1">
              <a:gsLst>
                <a:gs pos="0">
                  <a:srgbClr val="8D67E1">
                    <a:gamma/>
                    <a:shade val="0"/>
                    <a:invGamma/>
                  </a:srgbClr>
                </a:gs>
                <a:gs pos="100000">
                  <a:srgbClr val="8D67E1"/>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8" name="Oval 79"/>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9" name="Oval 80"/>
            <p:cNvSpPr>
              <a:spLocks noChangeArrowheads="1"/>
            </p:cNvSpPr>
            <p:nvPr/>
          </p:nvSpPr>
          <p:spPr bwMode="gray">
            <a:xfrm>
              <a:off x="2334" y="1936"/>
              <a:ext cx="1097" cy="1104"/>
            </a:xfrm>
            <a:prstGeom prst="ellipse">
              <a:avLst/>
            </a:prstGeom>
            <a:gradFill rotWithShape="1">
              <a:gsLst>
                <a:gs pos="0">
                  <a:srgbClr val="8D67E1"/>
                </a:gs>
                <a:gs pos="100000">
                  <a:srgbClr val="8D67E1">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en-US" altLang="zh-CN" sz="2400" dirty="0">
                <a:sym typeface="+mn-ea"/>
              </a:rPr>
              <a:t>R-S</a:t>
            </a:r>
            <a:r>
              <a:rPr lang="zh-CN" altLang="en-US" sz="2400" dirty="0">
                <a:sym typeface="+mn-ea"/>
              </a:rPr>
              <a:t>码的参数含义</a:t>
            </a:r>
            <a:endParaRPr lang="zh-CN" altLang="en-US" sz="2400" dirty="0">
              <a:sym typeface="+mn-ea"/>
            </a:endParaRPr>
          </a:p>
        </p:txBody>
      </p:sp>
      <mc:AlternateContent xmlns:mc="http://schemas.openxmlformats.org/markup-compatibility/2006">
        <mc:Choice xmlns:a14="http://schemas.microsoft.com/office/drawing/2010/main" Requires="a14">
          <p:sp>
            <p:nvSpPr>
              <p:cNvPr id="12" name="文本框 11"/>
              <p:cNvSpPr txBox="1"/>
              <p:nvPr/>
            </p:nvSpPr>
            <p:spPr>
              <a:xfrm>
                <a:off x="354898" y="887418"/>
                <a:ext cx="5867246" cy="2919325"/>
              </a:xfrm>
              <a:prstGeom prst="rect">
                <a:avLst/>
              </a:prstGeom>
              <a:noFill/>
            </p:spPr>
            <p:txBody>
              <a:bodyPr wrap="square">
                <a:spAutoFit/>
              </a:bodyPr>
              <a:lstStyle/>
              <a:p>
                <a:pPr marL="0" marR="0" lvl="0" indent="0" algn="l" defTabSz="914400" rtl="0" eaLnBrk="0" fontAlgn="base" latinLnBrk="0" hangingPunct="0">
                  <a:lnSpc>
                    <a:spcPts val="3200"/>
                  </a:lnSpc>
                  <a:spcBef>
                    <a:spcPct val="0"/>
                  </a:spcBef>
                  <a:spcAft>
                    <a:spcPct val="0"/>
                  </a:spcAft>
                  <a:buClrTx/>
                  <a:buSzTx/>
                  <a:buFontTx/>
                  <a:buNone/>
                  <a:defRPr/>
                </a:pPr>
                <a:r>
                  <a:rPr kumimoji="0" lang="zh-CN" altLang="zh-CN" sz="2000" b="0" i="0" u="none" strike="noStrike" kern="1200" cap="none" spc="0" normalizeH="0" baseline="0" noProof="0" dirty="0">
                    <a:ln>
                      <a:noFill/>
                    </a:ln>
                    <a:solidFill>
                      <a:srgbClr val="121212"/>
                    </a:solidFill>
                    <a:effectLst/>
                    <a:uLnTx/>
                    <a:uFillTx/>
                    <a:latin typeface="Times New Roman" panose="02020603050405020304"/>
                    <a:ea typeface="黑体" panose="02010609060101010101" pitchFamily="49" charset="-122"/>
                  </a:rPr>
                  <a:t>在</a:t>
                </a:r>
                <a:r>
                  <a:rPr kumimoji="0" lang="zh-CN" altLang="zh-CN" sz="2000" b="0" i="1" u="none" strike="noStrike" kern="1200" cap="none" spc="0" normalizeH="0" baseline="0" noProof="0" dirty="0">
                    <a:ln>
                      <a:noFill/>
                    </a:ln>
                    <a:solidFill>
                      <a:srgbClr val="121212"/>
                    </a:solidFill>
                    <a:effectLst/>
                    <a:uLnTx/>
                    <a:uFillTx/>
                    <a:latin typeface="Times New Roman" panose="02020603050405020304"/>
                    <a:ea typeface="黑体" panose="02010609060101010101" pitchFamily="49" charset="-122"/>
                  </a:rPr>
                  <a:t>GF</a:t>
                </a:r>
                <a:r>
                  <a:rPr kumimoji="0" lang="zh-CN" altLang="zh-CN" sz="2000" b="0" u="none" strike="noStrike" kern="1200" cap="none" spc="0" normalizeH="0" baseline="0" noProof="0" dirty="0">
                    <a:ln>
                      <a:noFill/>
                    </a:ln>
                    <a:solidFill>
                      <a:srgbClr val="121212"/>
                    </a:solidFill>
                    <a:effectLst/>
                    <a:uLnTx/>
                    <a:uFillTx/>
                    <a:latin typeface="Times New Roman" panose="02020603050405020304"/>
                    <a:ea typeface="黑体" panose="02010609060101010101" pitchFamily="49" charset="-122"/>
                  </a:rPr>
                  <a:t>(</a:t>
                </a:r>
                <a:r>
                  <a:rPr kumimoji="0" lang="en-US" altLang="zh-CN" sz="1800" b="0" i="1" u="none" strike="noStrike" kern="1200" cap="none" spc="0" normalizeH="0" baseline="0" noProof="0" dirty="0">
                    <a:ln>
                      <a:noFill/>
                    </a:ln>
                    <a:solidFill>
                      <a:srgbClr val="000000"/>
                    </a:solidFill>
                    <a:effectLst/>
                    <a:uLnTx/>
                    <a:uFillTx/>
                    <a:latin typeface="Times New Roman" panose="02020603050405020304"/>
                    <a:ea typeface="黑体" panose="02010609060101010101" pitchFamily="49" charset="-122"/>
                  </a:rPr>
                  <a:t>2</a:t>
                </a:r>
                <a:r>
                  <a:rPr kumimoji="0" lang="en-US" altLang="zh-CN" sz="1800" b="0" i="1" u="none" strike="noStrike" kern="1200" cap="none" spc="0" normalizeH="0" baseline="30000" noProof="0" dirty="0">
                    <a:ln>
                      <a:noFill/>
                    </a:ln>
                    <a:solidFill>
                      <a:srgbClr val="000000"/>
                    </a:solidFill>
                    <a:effectLst/>
                    <a:uLnTx/>
                    <a:uFillTx/>
                    <a:latin typeface="Times New Roman" panose="02020603050405020304"/>
                    <a:ea typeface="黑体" panose="02010609060101010101" pitchFamily="49" charset="-122"/>
                  </a:rPr>
                  <a:t>m</a:t>
                </a:r>
                <a:r>
                  <a:rPr kumimoji="0" lang="zh-CN" altLang="zh-CN" sz="2000" b="0" u="none" strike="noStrike" kern="1200" cap="none" spc="0" normalizeH="0" baseline="0" noProof="0" dirty="0">
                    <a:ln>
                      <a:noFill/>
                    </a:ln>
                    <a:solidFill>
                      <a:srgbClr val="121212"/>
                    </a:solidFill>
                    <a:effectLst/>
                    <a:uLnTx/>
                    <a:uFillTx/>
                    <a:latin typeface="Times New Roman" panose="02020603050405020304"/>
                    <a:ea typeface="黑体" panose="02010609060101010101" pitchFamily="49" charset="-122"/>
                  </a:rPr>
                  <a:t>)</a:t>
                </a:r>
                <a:r>
                  <a:rPr kumimoji="0" lang="zh-CN" altLang="zh-CN" sz="2000" b="0" i="0" u="none" strike="noStrike" kern="1200" cap="none" spc="0" normalizeH="0" baseline="0" noProof="0" dirty="0">
                    <a:ln>
                      <a:noFill/>
                    </a:ln>
                    <a:solidFill>
                      <a:srgbClr val="121212"/>
                    </a:solidFill>
                    <a:effectLst/>
                    <a:uLnTx/>
                    <a:uFillTx/>
                    <a:latin typeface="Times New Roman" panose="02020603050405020304"/>
                    <a:ea typeface="黑体" panose="02010609060101010101" pitchFamily="49" charset="-122"/>
                  </a:rPr>
                  <a:t>域中，</a:t>
                </a:r>
                <a:r>
                  <a:rPr kumimoji="0" lang="zh-CN" altLang="zh-CN" sz="2000" b="0" i="1" u="none" strike="noStrike" kern="1200" cap="none" spc="0" normalizeH="0" baseline="0" noProof="0" dirty="0">
                    <a:ln>
                      <a:noFill/>
                    </a:ln>
                    <a:solidFill>
                      <a:srgbClr val="121212"/>
                    </a:solidFill>
                    <a:effectLst/>
                    <a:uLnTx/>
                    <a:uFillTx/>
                    <a:latin typeface="Times New Roman" panose="02020603050405020304"/>
                    <a:ea typeface="黑体" panose="02010609060101010101" pitchFamily="49" charset="-122"/>
                  </a:rPr>
                  <a:t>RS</a:t>
                </a:r>
                <a:r>
                  <a:rPr kumimoji="0" lang="zh-CN" altLang="zh-CN" sz="2000" b="0" i="0" u="none" strike="noStrike" kern="1200" cap="none" spc="0" normalizeH="0" baseline="0" noProof="0" dirty="0">
                    <a:ln>
                      <a:noFill/>
                    </a:ln>
                    <a:solidFill>
                      <a:srgbClr val="121212"/>
                    </a:solidFill>
                    <a:effectLst/>
                    <a:uLnTx/>
                    <a:uFillTx/>
                    <a:latin typeface="Times New Roman" panose="02020603050405020304"/>
                    <a:ea typeface="黑体" panose="02010609060101010101" pitchFamily="49" charset="-122"/>
                  </a:rPr>
                  <a:t>(</a:t>
                </a:r>
                <a:r>
                  <a:rPr kumimoji="0" lang="zh-CN" altLang="zh-CN" sz="2000" b="0" i="1" u="none" strike="noStrike" kern="1200" cap="none" spc="0" normalizeH="0" baseline="0" noProof="0" dirty="0">
                    <a:ln>
                      <a:noFill/>
                    </a:ln>
                    <a:solidFill>
                      <a:srgbClr val="121212"/>
                    </a:solidFill>
                    <a:effectLst/>
                    <a:uLnTx/>
                    <a:uFillTx/>
                    <a:latin typeface="Times New Roman" panose="02020603050405020304"/>
                    <a:ea typeface="黑体" panose="02010609060101010101" pitchFamily="49" charset="-122"/>
                  </a:rPr>
                  <a:t>n</a:t>
                </a:r>
                <a:r>
                  <a:rPr kumimoji="0" lang="zh-CN" altLang="zh-CN" sz="2000" b="0" u="none" strike="noStrike" kern="1200" cap="none" spc="0" normalizeH="0" baseline="0" noProof="0" dirty="0">
                    <a:ln>
                      <a:noFill/>
                    </a:ln>
                    <a:solidFill>
                      <a:srgbClr val="121212"/>
                    </a:solidFill>
                    <a:effectLst/>
                    <a:uLnTx/>
                    <a:uFillTx/>
                    <a:latin typeface="Times New Roman" panose="02020603050405020304"/>
                    <a:ea typeface="黑体" panose="02010609060101010101" pitchFamily="49" charset="-122"/>
                  </a:rPr>
                  <a:t>,</a:t>
                </a:r>
                <a:r>
                  <a:rPr kumimoji="0" lang="zh-CN" altLang="zh-CN" sz="2000" b="0" i="1" u="none" strike="noStrike" kern="1200" cap="none" spc="0" normalizeH="0" baseline="0" noProof="0" dirty="0">
                    <a:ln>
                      <a:noFill/>
                    </a:ln>
                    <a:solidFill>
                      <a:srgbClr val="121212"/>
                    </a:solidFill>
                    <a:effectLst/>
                    <a:uLnTx/>
                    <a:uFillTx/>
                    <a:latin typeface="Times New Roman" panose="02020603050405020304"/>
                    <a:ea typeface="黑体" panose="02010609060101010101" pitchFamily="49" charset="-122"/>
                  </a:rPr>
                  <a:t>k</a:t>
                </a:r>
                <a:r>
                  <a:rPr kumimoji="0" lang="zh-CN" altLang="zh-CN" sz="2000" b="0" i="0" u="none" strike="noStrike" kern="1200" cap="none" spc="0" normalizeH="0" baseline="0" noProof="0" dirty="0">
                    <a:ln>
                      <a:noFill/>
                    </a:ln>
                    <a:solidFill>
                      <a:srgbClr val="121212"/>
                    </a:solidFill>
                    <a:effectLst/>
                    <a:uLnTx/>
                    <a:uFillTx/>
                    <a:latin typeface="Times New Roman" panose="02020603050405020304"/>
                    <a:ea typeface="黑体" panose="02010609060101010101" pitchFamily="49" charset="-122"/>
                  </a:rPr>
                  <a:t>)各符号所表示的含义如下：</a:t>
                </a: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a:ea typeface="黑体" panose="02010609060101010101" pitchFamily="49" charset="-122"/>
                </a:endParaRPr>
              </a:p>
              <a:p>
                <a:pPr marL="0" marR="0" lvl="0" indent="0" algn="l" defTabSz="914400" rtl="0" eaLnBrk="0" fontAlgn="base" latinLnBrk="0" hangingPunct="0">
                  <a:lnSpc>
                    <a:spcPts val="3200"/>
                  </a:lnSpc>
                  <a:spcBef>
                    <a:spcPct val="0"/>
                  </a:spcBef>
                  <a:spcAft>
                    <a:spcPct val="0"/>
                  </a:spcAft>
                  <a:buClrTx/>
                  <a:buSzTx/>
                  <a:buFontTx/>
                  <a:buNone/>
                  <a:defRPr/>
                </a:pPr>
                <a:r>
                  <a:rPr kumimoji="0" lang="zh-CN" altLang="zh-CN" sz="2000" b="0" i="1" u="none" strike="noStrike" kern="1200" cap="none" spc="0" normalizeH="0" baseline="0" noProof="0" dirty="0">
                    <a:ln>
                      <a:noFill/>
                    </a:ln>
                    <a:solidFill>
                      <a:srgbClr val="FF0000"/>
                    </a:solidFill>
                    <a:effectLst/>
                    <a:uLnTx/>
                    <a:uFillTx/>
                    <a:latin typeface="Times New Roman" panose="02020603050405020304"/>
                    <a:ea typeface="黑体" panose="02010609060101010101" pitchFamily="49" charset="-122"/>
                  </a:rPr>
                  <a:t>m</a:t>
                </a:r>
                <a:r>
                  <a:rPr kumimoji="0" lang="en-US" altLang="zh-CN" sz="2000" b="0" i="0" u="none" strike="noStrike" kern="1200" cap="none" spc="0" normalizeH="0" baseline="0" noProof="0" dirty="0">
                    <a:ln>
                      <a:noFill/>
                    </a:ln>
                    <a:solidFill>
                      <a:srgbClr val="121212"/>
                    </a:solidFill>
                    <a:effectLst/>
                    <a:uLnTx/>
                    <a:uFillTx/>
                    <a:latin typeface="Times New Roman" panose="02020603050405020304"/>
                    <a:ea typeface="黑体" panose="02010609060101010101" pitchFamily="49" charset="-122"/>
                  </a:rPr>
                  <a:t> </a:t>
                </a:r>
                <a:r>
                  <a:rPr kumimoji="0" lang="zh-CN" altLang="zh-CN" sz="2000" b="0" i="0" u="none" strike="noStrike" kern="1200" cap="none" spc="0" normalizeH="0" baseline="0" noProof="0" dirty="0">
                    <a:ln>
                      <a:noFill/>
                    </a:ln>
                    <a:solidFill>
                      <a:srgbClr val="121212"/>
                    </a:solidFill>
                    <a:effectLst/>
                    <a:uLnTx/>
                    <a:uFillTx/>
                    <a:latin typeface="Times New Roman" panose="02020603050405020304"/>
                    <a:ea typeface="黑体" panose="02010609060101010101" pitchFamily="49" charset="-122"/>
                  </a:rPr>
                  <a:t>表示每一个码元由</a:t>
                </a:r>
                <a:r>
                  <a:rPr kumimoji="0" lang="zh-CN" altLang="zh-CN" sz="2000" b="0" i="1" u="none" strike="noStrike" kern="1200" cap="none" spc="0" normalizeH="0" baseline="0" noProof="0" dirty="0">
                    <a:ln>
                      <a:noFill/>
                    </a:ln>
                    <a:solidFill>
                      <a:srgbClr val="121212"/>
                    </a:solidFill>
                    <a:effectLst/>
                    <a:uLnTx/>
                    <a:uFillTx/>
                    <a:latin typeface="Times New Roman" panose="02020603050405020304"/>
                    <a:ea typeface="黑体" panose="02010609060101010101" pitchFamily="49" charset="-122"/>
                  </a:rPr>
                  <a:t>m</a:t>
                </a:r>
                <a:r>
                  <a:rPr kumimoji="0" lang="zh-CN" altLang="zh-CN" sz="2000" b="0" i="0" u="none" strike="noStrike" kern="1200" cap="none" spc="0" normalizeH="0" baseline="0" noProof="0" dirty="0">
                    <a:ln>
                      <a:noFill/>
                    </a:ln>
                    <a:solidFill>
                      <a:srgbClr val="121212"/>
                    </a:solidFill>
                    <a:effectLst/>
                    <a:uLnTx/>
                    <a:uFillTx/>
                    <a:latin typeface="Times New Roman" panose="02020603050405020304"/>
                    <a:ea typeface="黑体" panose="02010609060101010101" pitchFamily="49" charset="-122"/>
                  </a:rPr>
                  <a:t>位二进制数组成</a:t>
                </a:r>
                <a:br>
                  <a:rPr kumimoji="0" lang="zh-CN" altLang="zh-CN" sz="2000" b="0" i="0" u="none" strike="noStrike" kern="1200" cap="none" spc="0" normalizeH="0" baseline="0" noProof="0" dirty="0">
                    <a:ln>
                      <a:noFill/>
                    </a:ln>
                    <a:solidFill>
                      <a:srgbClr val="000000"/>
                    </a:solidFill>
                    <a:effectLst/>
                    <a:uLnTx/>
                    <a:uFillTx/>
                    <a:latin typeface="Times New Roman" panose="02020603050405020304"/>
                    <a:ea typeface="黑体" panose="02010609060101010101" pitchFamily="49" charset="-122"/>
                  </a:rPr>
                </a:br>
                <a:r>
                  <a:rPr kumimoji="0" lang="zh-CN" altLang="zh-CN" sz="2000" b="0" i="1" u="none" strike="noStrike" kern="1200" cap="none" spc="0" normalizeH="0" baseline="0" noProof="0" dirty="0">
                    <a:ln>
                      <a:noFill/>
                    </a:ln>
                    <a:solidFill>
                      <a:srgbClr val="FF0000"/>
                    </a:solidFill>
                    <a:effectLst/>
                    <a:uLnTx/>
                    <a:uFillTx/>
                    <a:latin typeface="Times New Roman" panose="02020603050405020304"/>
                    <a:ea typeface="黑体" panose="02010609060101010101" pitchFamily="49" charset="-122"/>
                  </a:rPr>
                  <a:t>n</a:t>
                </a:r>
                <a:r>
                  <a:rPr kumimoji="0" lang="en-US" altLang="zh-CN" sz="2000" b="0" i="1" u="none" strike="noStrike" kern="1200" cap="none" spc="0" normalizeH="0" baseline="0" noProof="0" dirty="0">
                    <a:ln>
                      <a:noFill/>
                    </a:ln>
                    <a:solidFill>
                      <a:srgbClr val="FF0000"/>
                    </a:solidFill>
                    <a:effectLst/>
                    <a:uLnTx/>
                    <a:uFillTx/>
                    <a:latin typeface="Times New Roman" panose="02020603050405020304"/>
                    <a:ea typeface="黑体" panose="02010609060101010101" pitchFamily="49" charset="-122"/>
                  </a:rPr>
                  <a:t>=</a:t>
                </a:r>
                <a14:m>
                  <m:oMath xmlns:m="http://schemas.openxmlformats.org/officeDocument/2006/math">
                    <m:sSup>
                      <m:sSupPr>
                        <m:ctrlPr>
                          <a:rPr kumimoji="0" lang="en-US" altLang="zh-CN" sz="2000" b="0" i="1" u="none" strike="noStrike" kern="1200" cap="none" spc="0" normalizeH="0" baseline="0" noProof="0" smtClean="0">
                            <a:ln>
                              <a:noFill/>
                            </a:ln>
                            <a:solidFill>
                              <a:srgbClr val="FF0000"/>
                            </a:solidFill>
                            <a:effectLst/>
                            <a:uLnTx/>
                            <a:uFillTx/>
                            <a:latin typeface="Cambria Math" panose="02040503050406030204" pitchFamily="18" charset="0"/>
                          </a:rPr>
                        </m:ctrlPr>
                      </m:sSupPr>
                      <m:e>
                        <m:r>
                          <a:rPr kumimoji="0" lang="en-US" altLang="zh-CN" sz="2000" b="0" i="1" u="none" strike="noStrike" kern="1200" cap="none" spc="0" normalizeH="0" baseline="0" noProof="0" smtClean="0">
                            <a:ln>
                              <a:noFill/>
                            </a:ln>
                            <a:solidFill>
                              <a:srgbClr val="FF0000"/>
                            </a:solidFill>
                            <a:effectLst/>
                            <a:uLnTx/>
                            <a:uFillTx/>
                            <a:latin typeface="Cambria Math" panose="02040503050406030204" pitchFamily="18" charset="0"/>
                          </a:rPr>
                          <m:t>2</m:t>
                        </m:r>
                      </m:e>
                      <m:sup>
                        <m:r>
                          <a:rPr kumimoji="0" lang="en-US" altLang="zh-CN" sz="2000" b="0" i="1" u="none" strike="noStrike" kern="1200" cap="none" spc="0" normalizeH="0" baseline="0" noProof="0" smtClean="0">
                            <a:ln>
                              <a:noFill/>
                            </a:ln>
                            <a:solidFill>
                              <a:srgbClr val="FF0000"/>
                            </a:solidFill>
                            <a:effectLst/>
                            <a:uLnTx/>
                            <a:uFillTx/>
                            <a:latin typeface="Cambria Math" panose="02040503050406030204" pitchFamily="18" charset="0"/>
                          </a:rPr>
                          <m:t>𝑚</m:t>
                        </m:r>
                      </m:sup>
                    </m:sSup>
                    <m:r>
                      <a:rPr kumimoji="0" lang="en-US" altLang="zh-CN" sz="2000" b="0" i="1" u="none" strike="noStrike" kern="1200" cap="none" spc="0" normalizeH="0" baseline="0" noProof="0" smtClean="0">
                        <a:ln>
                          <a:noFill/>
                        </a:ln>
                        <a:solidFill>
                          <a:srgbClr val="FF0000"/>
                        </a:solidFill>
                        <a:effectLst/>
                        <a:uLnTx/>
                        <a:uFillTx/>
                        <a:latin typeface="Cambria Math" panose="02040503050406030204" pitchFamily="18" charset="0"/>
                      </a:rPr>
                      <m:t>−</m:t>
                    </m:r>
                    <m:r>
                      <a:rPr kumimoji="0" lang="en-US" altLang="zh-CN" sz="2000" b="0" i="1" u="none" strike="noStrike" kern="1200" cap="none" spc="0" normalizeH="0" baseline="0" noProof="0" smtClean="0">
                        <a:ln>
                          <a:noFill/>
                        </a:ln>
                        <a:solidFill>
                          <a:srgbClr val="FF0000"/>
                        </a:solidFill>
                        <a:effectLst/>
                        <a:uLnTx/>
                        <a:uFillTx/>
                        <a:latin typeface="Cambria Math" panose="02040503050406030204" pitchFamily="18" charset="0"/>
                      </a:rPr>
                      <m:t>1</m:t>
                    </m:r>
                  </m:oMath>
                </a14:m>
                <a:r>
                  <a:rPr kumimoji="0" lang="en-US" altLang="zh-CN" sz="2000" b="0" i="1" u="none" strike="noStrike" kern="1200" cap="none" spc="0" normalizeH="0" baseline="0" noProof="0" dirty="0">
                    <a:ln>
                      <a:noFill/>
                    </a:ln>
                    <a:solidFill>
                      <a:srgbClr val="121212"/>
                    </a:solidFill>
                    <a:effectLst/>
                    <a:uLnTx/>
                    <a:uFillTx/>
                    <a:latin typeface="Times New Roman" panose="02020603050405020304"/>
                    <a:ea typeface="黑体" panose="02010609060101010101" pitchFamily="49" charset="-122"/>
                  </a:rPr>
                  <a:t> </a:t>
                </a:r>
                <a:r>
                  <a:rPr kumimoji="0" lang="zh-CN" altLang="zh-CN" sz="2000" b="0" i="0" u="none" strike="noStrike" kern="1200" cap="none" spc="0" normalizeH="0" baseline="0" noProof="0" dirty="0">
                    <a:ln>
                      <a:noFill/>
                    </a:ln>
                    <a:solidFill>
                      <a:srgbClr val="121212"/>
                    </a:solidFill>
                    <a:effectLst/>
                    <a:uLnTx/>
                    <a:uFillTx/>
                    <a:latin typeface="Times New Roman" panose="02020603050405020304"/>
                    <a:ea typeface="黑体" panose="02010609060101010101" pitchFamily="49" charset="-122"/>
                  </a:rPr>
                  <a:t>表示一个码块共有</a:t>
                </a:r>
                <a:r>
                  <a:rPr kumimoji="0" lang="zh-CN" altLang="zh-CN" sz="2000" b="0" i="1" u="none" strike="noStrike" kern="1200" cap="none" spc="0" normalizeH="0" baseline="0" noProof="0" dirty="0">
                    <a:ln>
                      <a:noFill/>
                    </a:ln>
                    <a:solidFill>
                      <a:srgbClr val="121212"/>
                    </a:solidFill>
                    <a:effectLst/>
                    <a:uLnTx/>
                    <a:uFillTx/>
                    <a:latin typeface="Times New Roman" panose="02020603050405020304"/>
                    <a:ea typeface="黑体" panose="02010609060101010101" pitchFamily="49" charset="-122"/>
                  </a:rPr>
                  <a:t>n</a:t>
                </a:r>
                <a:r>
                  <a:rPr kumimoji="0" lang="zh-CN" altLang="zh-CN" sz="2000" b="0" i="0" u="none" strike="noStrike" kern="1200" cap="none" spc="0" normalizeH="0" baseline="0" noProof="0" dirty="0">
                    <a:ln>
                      <a:noFill/>
                    </a:ln>
                    <a:solidFill>
                      <a:srgbClr val="121212"/>
                    </a:solidFill>
                    <a:effectLst/>
                    <a:uLnTx/>
                    <a:uFillTx/>
                    <a:latin typeface="Times New Roman" panose="02020603050405020304"/>
                    <a:ea typeface="黑体" panose="02010609060101010101" pitchFamily="49" charset="-122"/>
                  </a:rPr>
                  <a:t>个码元</a:t>
                </a:r>
                <a:br>
                  <a:rPr kumimoji="0" lang="zh-CN" altLang="zh-CN" sz="2000" b="0" i="0" u="none" strike="noStrike" kern="1200" cap="none" spc="0" normalizeH="0" baseline="0" noProof="0" dirty="0">
                    <a:ln>
                      <a:noFill/>
                    </a:ln>
                    <a:solidFill>
                      <a:srgbClr val="000000"/>
                    </a:solidFill>
                    <a:effectLst/>
                    <a:uLnTx/>
                    <a:uFillTx/>
                    <a:latin typeface="Times New Roman" panose="02020603050405020304"/>
                    <a:ea typeface="黑体" panose="02010609060101010101" pitchFamily="49" charset="-122"/>
                  </a:rPr>
                </a:br>
                <a:r>
                  <a:rPr kumimoji="0" lang="zh-CN" altLang="zh-CN" sz="2000" b="0" i="1" u="none" strike="noStrike" kern="1200" cap="none" spc="0" normalizeH="0" baseline="0" noProof="0" dirty="0">
                    <a:ln>
                      <a:noFill/>
                    </a:ln>
                    <a:solidFill>
                      <a:srgbClr val="FF0000"/>
                    </a:solidFill>
                    <a:effectLst/>
                    <a:uLnTx/>
                    <a:uFillTx/>
                    <a:latin typeface="Times New Roman" panose="02020603050405020304"/>
                    <a:ea typeface="黑体" panose="02010609060101010101" pitchFamily="49" charset="-122"/>
                  </a:rPr>
                  <a:t>k</a:t>
                </a:r>
                <a:r>
                  <a:rPr kumimoji="0" lang="zh-CN" altLang="zh-CN" sz="2000" b="0" i="0" u="none" strike="noStrike" kern="1200" cap="none" spc="0" normalizeH="0" baseline="0" noProof="0" dirty="0">
                    <a:ln>
                      <a:noFill/>
                    </a:ln>
                    <a:solidFill>
                      <a:srgbClr val="121212"/>
                    </a:solidFill>
                    <a:effectLst/>
                    <a:uLnTx/>
                    <a:uFillTx/>
                    <a:latin typeface="Times New Roman" panose="02020603050405020304"/>
                    <a:ea typeface="黑体" panose="02010609060101010101" pitchFamily="49" charset="-122"/>
                  </a:rPr>
                  <a:t> 表示一个码块有</a:t>
                </a:r>
                <a:r>
                  <a:rPr kumimoji="0" lang="zh-CN" altLang="zh-CN" sz="2000" b="0" i="1" u="none" strike="noStrike" kern="1200" cap="none" spc="0" normalizeH="0" baseline="0" noProof="0" dirty="0">
                    <a:ln>
                      <a:noFill/>
                    </a:ln>
                    <a:solidFill>
                      <a:srgbClr val="121212"/>
                    </a:solidFill>
                    <a:effectLst/>
                    <a:uLnTx/>
                    <a:uFillTx/>
                    <a:latin typeface="Times New Roman" panose="02020603050405020304"/>
                    <a:ea typeface="黑体" panose="02010609060101010101" pitchFamily="49" charset="-122"/>
                  </a:rPr>
                  <a:t>k</a:t>
                </a:r>
                <a:r>
                  <a:rPr kumimoji="0" lang="zh-CN" altLang="zh-CN" sz="2000" b="0" i="0" u="none" strike="noStrike" kern="1200" cap="none" spc="0" normalizeH="0" baseline="0" noProof="0" dirty="0">
                    <a:ln>
                      <a:noFill/>
                    </a:ln>
                    <a:solidFill>
                      <a:srgbClr val="121212"/>
                    </a:solidFill>
                    <a:effectLst/>
                    <a:uLnTx/>
                    <a:uFillTx/>
                    <a:latin typeface="Times New Roman" panose="02020603050405020304"/>
                    <a:ea typeface="黑体" panose="02010609060101010101" pitchFamily="49" charset="-122"/>
                  </a:rPr>
                  <a:t>个信息码元</a:t>
                </a:r>
                <a:br>
                  <a:rPr kumimoji="0" lang="zh-CN" altLang="zh-CN" sz="2000" b="0" i="0" u="none" strike="noStrike" kern="1200" cap="none" spc="0" normalizeH="0" baseline="0" noProof="0" dirty="0">
                    <a:ln>
                      <a:noFill/>
                    </a:ln>
                    <a:solidFill>
                      <a:srgbClr val="000000"/>
                    </a:solidFill>
                    <a:effectLst/>
                    <a:uLnTx/>
                    <a:uFillTx/>
                    <a:latin typeface="Times New Roman" panose="02020603050405020304"/>
                    <a:ea typeface="黑体" panose="02010609060101010101" pitchFamily="49" charset="-122"/>
                  </a:rPr>
                </a:br>
                <a:r>
                  <a:rPr kumimoji="0" lang="zh-CN" altLang="zh-CN" sz="2000" b="0" i="1" u="none" strike="noStrike" kern="1200" cap="none" spc="0" normalizeH="0" baseline="0" noProof="0" dirty="0">
                    <a:ln>
                      <a:noFill/>
                    </a:ln>
                    <a:solidFill>
                      <a:srgbClr val="FF0000"/>
                    </a:solidFill>
                    <a:effectLst/>
                    <a:uLnTx/>
                    <a:uFillTx/>
                    <a:latin typeface="Times New Roman" panose="02020603050405020304"/>
                    <a:ea typeface="黑体" panose="02010609060101010101" pitchFamily="49" charset="-122"/>
                  </a:rPr>
                  <a:t>K=n-k=2t</a:t>
                </a:r>
                <a:r>
                  <a:rPr kumimoji="0" lang="en-US" altLang="zh-CN" sz="2000" b="0" i="1" u="none" strike="noStrike" kern="1200" cap="none" spc="0" normalizeH="0" baseline="0" noProof="0" dirty="0">
                    <a:ln>
                      <a:noFill/>
                    </a:ln>
                    <a:solidFill>
                      <a:srgbClr val="FF0000"/>
                    </a:solidFill>
                    <a:effectLst/>
                    <a:uLnTx/>
                    <a:uFillTx/>
                    <a:latin typeface="Times New Roman" panose="02020603050405020304"/>
                    <a:ea typeface="黑体" panose="02010609060101010101" pitchFamily="49" charset="-122"/>
                  </a:rPr>
                  <a:t> </a:t>
                </a:r>
                <a:r>
                  <a:rPr kumimoji="0" lang="zh-CN" altLang="zh-CN" sz="2000" b="0" i="0" u="none" strike="noStrike" kern="1200" cap="none" spc="0" normalizeH="0" baseline="0" noProof="0" dirty="0">
                    <a:ln>
                      <a:noFill/>
                    </a:ln>
                    <a:solidFill>
                      <a:srgbClr val="121212"/>
                    </a:solidFill>
                    <a:effectLst/>
                    <a:uLnTx/>
                    <a:uFillTx/>
                    <a:latin typeface="Times New Roman" panose="02020603050405020304"/>
                    <a:ea typeface="黑体" panose="02010609060101010101" pitchFamily="49" charset="-122"/>
                  </a:rPr>
                  <a:t>表示一个码块中有</a:t>
                </a:r>
                <a:r>
                  <a:rPr kumimoji="0" lang="zh-CN" altLang="zh-CN" sz="2000" b="0" i="1" u="none" strike="noStrike" kern="1200" cap="none" spc="0" normalizeH="0" baseline="0" noProof="0" dirty="0">
                    <a:ln>
                      <a:noFill/>
                    </a:ln>
                    <a:solidFill>
                      <a:srgbClr val="121212"/>
                    </a:solidFill>
                    <a:effectLst/>
                    <a:uLnTx/>
                    <a:uFillTx/>
                    <a:latin typeface="Times New Roman" panose="02020603050405020304"/>
                    <a:ea typeface="黑体" panose="02010609060101010101" pitchFamily="49" charset="-122"/>
                  </a:rPr>
                  <a:t>K</a:t>
                </a:r>
                <a:r>
                  <a:rPr kumimoji="0" lang="zh-CN" altLang="zh-CN" sz="2000" b="0" i="0" u="none" strike="noStrike" kern="1200" cap="none" spc="0" normalizeH="0" baseline="0" noProof="0" dirty="0">
                    <a:ln>
                      <a:noFill/>
                    </a:ln>
                    <a:solidFill>
                      <a:srgbClr val="121212"/>
                    </a:solidFill>
                    <a:effectLst/>
                    <a:uLnTx/>
                    <a:uFillTx/>
                    <a:latin typeface="Times New Roman" panose="02020603050405020304"/>
                    <a:ea typeface="黑体" panose="02010609060101010101" pitchFamily="49" charset="-122"/>
                  </a:rPr>
                  <a:t>个校验码元</a:t>
                </a:r>
                <a:br>
                  <a:rPr kumimoji="0" lang="zh-CN" altLang="zh-CN" sz="2000" b="0" i="0" u="none" strike="noStrike" kern="1200" cap="none" spc="0" normalizeH="0" baseline="0" noProof="0" dirty="0">
                    <a:ln>
                      <a:noFill/>
                    </a:ln>
                    <a:solidFill>
                      <a:srgbClr val="000000"/>
                    </a:solidFill>
                    <a:effectLst/>
                    <a:uLnTx/>
                    <a:uFillTx/>
                    <a:latin typeface="Times New Roman" panose="02020603050405020304"/>
                    <a:ea typeface="黑体" panose="02010609060101010101" pitchFamily="49" charset="-122"/>
                  </a:rPr>
                </a:br>
                <a:r>
                  <a:rPr kumimoji="0" lang="zh-CN" altLang="zh-CN" sz="2000" b="0" i="1" u="none" strike="noStrike" kern="1200" cap="none" spc="0" normalizeH="0" baseline="0" noProof="0" dirty="0">
                    <a:ln>
                      <a:noFill/>
                    </a:ln>
                    <a:solidFill>
                      <a:srgbClr val="FF0000"/>
                    </a:solidFill>
                    <a:effectLst/>
                    <a:uLnTx/>
                    <a:uFillTx/>
                    <a:latin typeface="Times New Roman" panose="02020603050405020304"/>
                    <a:ea typeface="黑体" panose="02010609060101010101" pitchFamily="49" charset="-122"/>
                  </a:rPr>
                  <a:t>t</a:t>
                </a:r>
                <a:r>
                  <a:rPr kumimoji="0" lang="zh-CN" altLang="zh-CN" sz="2000" b="0" i="1" u="none" strike="noStrike" kern="1200" cap="none" spc="0" normalizeH="0" baseline="0" noProof="0" dirty="0">
                    <a:ln>
                      <a:noFill/>
                    </a:ln>
                    <a:solidFill>
                      <a:srgbClr val="121212"/>
                    </a:solidFill>
                    <a:effectLst/>
                    <a:uLnTx/>
                    <a:uFillTx/>
                    <a:latin typeface="Times New Roman" panose="02020603050405020304"/>
                    <a:ea typeface="黑体" panose="02010609060101010101" pitchFamily="49" charset="-122"/>
                  </a:rPr>
                  <a:t> </a:t>
                </a:r>
                <a:r>
                  <a:rPr kumimoji="0" lang="zh-CN" altLang="zh-CN" sz="2000" b="0" i="0" u="none" strike="noStrike" kern="1200" cap="none" spc="0" normalizeH="0" baseline="0" noProof="0" dirty="0">
                    <a:ln>
                      <a:noFill/>
                    </a:ln>
                    <a:solidFill>
                      <a:srgbClr val="121212"/>
                    </a:solidFill>
                    <a:effectLst/>
                    <a:uLnTx/>
                    <a:uFillTx/>
                    <a:latin typeface="Times New Roman" panose="02020603050405020304"/>
                    <a:ea typeface="黑体" panose="02010609060101010101" pitchFamily="49" charset="-122"/>
                  </a:rPr>
                  <a:t>表示能纠正的码元数目</a:t>
                </a:r>
                <a:endParaRPr kumimoji="0" lang="en-US" altLang="zh-CN" sz="2000" b="0" i="0" u="none" strike="noStrike" kern="1200" cap="none" spc="0" normalizeH="0" baseline="0" noProof="0" dirty="0">
                  <a:ln>
                    <a:noFill/>
                  </a:ln>
                  <a:solidFill>
                    <a:srgbClr val="121212"/>
                  </a:solidFill>
                  <a:effectLst/>
                  <a:uLnTx/>
                  <a:uFillTx/>
                  <a:latin typeface="Times New Roman" panose="02020603050405020304"/>
                  <a:ea typeface="黑体" panose="02010609060101010101" pitchFamily="49" charset="-122"/>
                </a:endParaRPr>
              </a:p>
              <a:p>
                <a:pPr marL="0" marR="0" lvl="0" indent="0" algn="l" defTabSz="914400" rtl="0" eaLnBrk="0" fontAlgn="base" latinLnBrk="0" hangingPunct="0">
                  <a:lnSpc>
                    <a:spcPts val="3200"/>
                  </a:lnSpc>
                  <a:spcBef>
                    <a:spcPct val="0"/>
                  </a:spcBef>
                  <a:spcAft>
                    <a:spcPct val="0"/>
                  </a:spcAft>
                  <a:buClrTx/>
                  <a:buSzTx/>
                  <a:buFontTx/>
                  <a:buNone/>
                  <a:defRPr/>
                </a:pPr>
                <a:r>
                  <a:rPr lang="en-US" altLang="zh-CN" sz="2000" i="1" dirty="0">
                    <a:solidFill>
                      <a:srgbClr val="FF0000"/>
                    </a:solidFill>
                    <a:latin typeface="Times New Roman" panose="02020603050405020304"/>
                    <a:ea typeface="黑体" panose="02010609060101010101" pitchFamily="49" charset="-122"/>
                  </a:rPr>
                  <a:t>d</a:t>
                </a:r>
                <a:r>
                  <a:rPr kumimoji="0" lang="zh-CN" altLang="zh-CN" sz="2000" b="0" i="1" u="none" strike="noStrike" kern="1200" cap="none" spc="0" normalizeH="0" baseline="0" noProof="0" dirty="0">
                    <a:ln>
                      <a:noFill/>
                    </a:ln>
                    <a:solidFill>
                      <a:srgbClr val="121212"/>
                    </a:solidFill>
                    <a:effectLst/>
                    <a:uLnTx/>
                    <a:uFillTx/>
                    <a:latin typeface="Times New Roman" panose="02020603050405020304"/>
                    <a:ea typeface="黑体" panose="02010609060101010101" pitchFamily="49" charset="-122"/>
                  </a:rPr>
                  <a:t> </a:t>
                </a:r>
                <a:r>
                  <a:rPr kumimoji="0" lang="zh-CN" altLang="zh-CN" sz="2000" b="0" i="0" u="none" strike="noStrike" kern="1200" cap="none" spc="0" normalizeH="0" baseline="0" noProof="0" dirty="0">
                    <a:ln>
                      <a:noFill/>
                    </a:ln>
                    <a:solidFill>
                      <a:srgbClr val="121212"/>
                    </a:solidFill>
                    <a:effectLst/>
                    <a:uLnTx/>
                    <a:uFillTx/>
                    <a:latin typeface="Times New Roman" panose="02020603050405020304"/>
                    <a:ea typeface="黑体" panose="02010609060101010101" pitchFamily="49" charset="-122"/>
                  </a:rPr>
                  <a:t>表示</a:t>
                </a:r>
                <a:r>
                  <a:rPr lang="zh-CN" altLang="en-US" sz="2000" dirty="0">
                    <a:solidFill>
                      <a:srgbClr val="121212"/>
                    </a:solidFill>
                    <a:latin typeface="Times New Roman" panose="02020603050405020304"/>
                    <a:ea typeface="黑体" panose="02010609060101010101" pitchFamily="49" charset="-122"/>
                  </a:rPr>
                  <a:t>两个码字之间的距离</a:t>
                </a:r>
                <a:endParaRPr kumimoji="0" lang="zh-CN" altLang="zh-CN" sz="2000" b="0" i="0" u="none" strike="noStrike" kern="1200" cap="none" spc="0" normalizeH="0" baseline="0" noProof="0" dirty="0">
                  <a:ln>
                    <a:noFill/>
                  </a:ln>
                  <a:solidFill>
                    <a:srgbClr val="000000"/>
                  </a:solidFill>
                  <a:effectLst/>
                  <a:uLnTx/>
                  <a:uFillTx/>
                  <a:latin typeface="Times New Roman" panose="02020603050405020304"/>
                  <a:ea typeface="黑体" panose="02010609060101010101" pitchFamily="49" charset="-122"/>
                </a:endParaRPr>
              </a:p>
            </p:txBody>
          </p:sp>
        </mc:Choice>
        <mc:Fallback>
          <p:sp>
            <p:nvSpPr>
              <p:cNvPr id="12" name="文本框 11"/>
              <p:cNvSpPr txBox="1">
                <a:spLocks noRot="1" noChangeAspect="1" noMove="1" noResize="1" noEditPoints="1" noAdjustHandles="1" noChangeArrowheads="1" noChangeShapeType="1" noTextEdit="1"/>
              </p:cNvSpPr>
              <p:nvPr/>
            </p:nvSpPr>
            <p:spPr>
              <a:xfrm>
                <a:off x="354898" y="887418"/>
                <a:ext cx="5867246" cy="2919325"/>
              </a:xfrm>
              <a:prstGeom prst="rect">
                <a:avLst/>
              </a:prstGeom>
              <a:blipFill rotWithShape="1">
                <a:blip r:embed="rId1"/>
                <a:stretch>
                  <a:fillRect l="-10" t="-403" r="7" b="1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矩形 12"/>
              <p:cNvSpPr/>
              <p:nvPr/>
            </p:nvSpPr>
            <p:spPr>
              <a:xfrm>
                <a:off x="2285037" y="4741568"/>
                <a:ext cx="457188" cy="457188"/>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𝑚</m:t>
                      </m:r>
                    </m:oMath>
                  </m:oMathPara>
                </a14:m>
                <a:endParaRPr lang="zh-CN" altLang="en-US" dirty="0">
                  <a:solidFill>
                    <a:schemeClr val="tx1"/>
                  </a:solidFill>
                </a:endParaRPr>
              </a:p>
            </p:txBody>
          </p:sp>
        </mc:Choice>
        <mc:Fallback>
          <p:sp>
            <p:nvSpPr>
              <p:cNvPr id="13" name="矩形 12"/>
              <p:cNvSpPr>
                <a:spLocks noRot="1" noChangeAspect="1" noMove="1" noResize="1" noEditPoints="1" noAdjustHandles="1" noChangeArrowheads="1" noChangeShapeType="1" noTextEdit="1"/>
              </p:cNvSpPr>
              <p:nvPr/>
            </p:nvSpPr>
            <p:spPr>
              <a:xfrm>
                <a:off x="2285037" y="4741568"/>
                <a:ext cx="457188" cy="457188"/>
              </a:xfrm>
              <a:prstGeom prst="rect">
                <a:avLst/>
              </a:prstGeom>
              <a:blipFill rotWithShape="1">
                <a:blip r:embed="rId2"/>
                <a:stretch>
                  <a:fillRect l="-1456" t="-1394" r="-1324" b="-1387"/>
                </a:stretch>
              </a:bli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矩形 13"/>
              <p:cNvSpPr/>
              <p:nvPr/>
            </p:nvSpPr>
            <p:spPr>
              <a:xfrm>
                <a:off x="3200095" y="4741568"/>
                <a:ext cx="457188" cy="45718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dirty="0" smtClean="0">
                          <a:solidFill>
                            <a:schemeClr val="tx1"/>
                          </a:solidFill>
                          <a:latin typeface="Cambria Math" panose="02040503050406030204" pitchFamily="18" charset="0"/>
                        </a:rPr>
                        <m:t>⋯</m:t>
                      </m:r>
                    </m:oMath>
                  </m:oMathPara>
                </a14:m>
                <a:endParaRPr lang="zh-CN" altLang="en-US" dirty="0"/>
              </a:p>
            </p:txBody>
          </p:sp>
        </mc:Choice>
        <mc:Fallback>
          <p:sp>
            <p:nvSpPr>
              <p:cNvPr id="14" name="矩形 13"/>
              <p:cNvSpPr>
                <a:spLocks noRot="1" noChangeAspect="1" noMove="1" noResize="1" noEditPoints="1" noAdjustHandles="1" noChangeArrowheads="1" noChangeShapeType="1" noTextEdit="1"/>
              </p:cNvSpPr>
              <p:nvPr/>
            </p:nvSpPr>
            <p:spPr>
              <a:xfrm>
                <a:off x="3200095" y="4741568"/>
                <a:ext cx="457188" cy="457188"/>
              </a:xfrm>
              <a:prstGeom prst="rect">
                <a:avLst/>
              </a:prstGeom>
              <a:blipFill rotWithShape="1">
                <a:blip r:embed="rId3"/>
                <a:stretch>
                  <a:fillRect l="-1461" t="-1394" r="-1319" b="-1387"/>
                </a:stretch>
              </a:bli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矩形 14"/>
              <p:cNvSpPr/>
              <p:nvPr/>
            </p:nvSpPr>
            <p:spPr>
              <a:xfrm>
                <a:off x="2742566" y="4741568"/>
                <a:ext cx="457188" cy="457188"/>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𝑚</m:t>
                      </m:r>
                    </m:oMath>
                  </m:oMathPara>
                </a14:m>
                <a:endParaRPr lang="zh-CN" altLang="en-US" dirty="0">
                  <a:solidFill>
                    <a:schemeClr val="tx1"/>
                  </a:solidFill>
                </a:endParaRPr>
              </a:p>
            </p:txBody>
          </p:sp>
        </mc:Choice>
        <mc:Fallback>
          <p:sp>
            <p:nvSpPr>
              <p:cNvPr id="15" name="矩形 14"/>
              <p:cNvSpPr>
                <a:spLocks noRot="1" noChangeAspect="1" noMove="1" noResize="1" noEditPoints="1" noAdjustHandles="1" noChangeArrowheads="1" noChangeShapeType="1" noTextEdit="1"/>
              </p:cNvSpPr>
              <p:nvPr/>
            </p:nvSpPr>
            <p:spPr>
              <a:xfrm>
                <a:off x="2742566" y="4741568"/>
                <a:ext cx="457188" cy="457188"/>
              </a:xfrm>
              <a:prstGeom prst="rect">
                <a:avLst/>
              </a:prstGeom>
              <a:blipFill rotWithShape="1">
                <a:blip r:embed="rId2"/>
                <a:stretch>
                  <a:fillRect l="-1389" t="-1394" r="-1252" b="-1387"/>
                </a:stretch>
              </a:bli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矩形 15"/>
              <p:cNvSpPr/>
              <p:nvPr/>
            </p:nvSpPr>
            <p:spPr>
              <a:xfrm>
                <a:off x="3657624" y="4741568"/>
                <a:ext cx="457188" cy="457188"/>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𝑚</m:t>
                      </m:r>
                    </m:oMath>
                  </m:oMathPara>
                </a14:m>
                <a:endParaRPr lang="zh-CN" altLang="en-US" dirty="0">
                  <a:solidFill>
                    <a:schemeClr val="tx1"/>
                  </a:solidFill>
                </a:endParaRPr>
              </a:p>
            </p:txBody>
          </p:sp>
        </mc:Choice>
        <mc:Fallback>
          <p:sp>
            <p:nvSpPr>
              <p:cNvPr id="16" name="矩形 15"/>
              <p:cNvSpPr>
                <a:spLocks noRot="1" noChangeAspect="1" noMove="1" noResize="1" noEditPoints="1" noAdjustHandles="1" noChangeArrowheads="1" noChangeShapeType="1" noTextEdit="1"/>
              </p:cNvSpPr>
              <p:nvPr/>
            </p:nvSpPr>
            <p:spPr>
              <a:xfrm>
                <a:off x="3657624" y="4741568"/>
                <a:ext cx="457188" cy="457188"/>
              </a:xfrm>
              <a:prstGeom prst="rect">
                <a:avLst/>
              </a:prstGeom>
              <a:blipFill rotWithShape="1">
                <a:blip r:embed="rId2"/>
                <a:stretch>
                  <a:fillRect l="-1394" t="-1394" r="-1386" b="-1387"/>
                </a:stretch>
              </a:bli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17" name="直接连接符 16"/>
          <p:cNvCxnSpPr/>
          <p:nvPr/>
        </p:nvCxnSpPr>
        <p:spPr bwMode="auto">
          <a:xfrm>
            <a:off x="2399679" y="5274954"/>
            <a:ext cx="1600150" cy="0"/>
          </a:xfrm>
          <a:prstGeom prst="line">
            <a:avLst/>
          </a:prstGeom>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bwMode="auto">
          <a:xfrm flipV="1">
            <a:off x="2399679" y="5198756"/>
            <a:ext cx="0" cy="76198"/>
          </a:xfrm>
          <a:prstGeom prst="line">
            <a:avLst/>
          </a:prstGeom>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bwMode="auto">
          <a:xfrm flipV="1">
            <a:off x="3999829" y="5198756"/>
            <a:ext cx="0" cy="76198"/>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20" name="文本框 19"/>
              <p:cNvSpPr txBox="1"/>
              <p:nvPr/>
            </p:nvSpPr>
            <p:spPr>
              <a:xfrm>
                <a:off x="2998940" y="5236855"/>
                <a:ext cx="468846" cy="307777"/>
              </a:xfrm>
              <a:prstGeom prst="rect">
                <a:avLst/>
              </a:prstGeom>
              <a:noFill/>
            </p:spPr>
            <p:txBody>
              <a:bodyPr wrap="none" rtlCol="0" anchor="t">
                <a:spAutoFit/>
              </a:bodyPr>
              <a:lstStyle/>
              <a:p>
                <a14:m>
                  <m:oMath xmlns:m="http://schemas.openxmlformats.org/officeDocument/2006/math">
                    <m:r>
                      <a:rPr lang="zh-CN" altLang="en-US" sz="1400" b="0" i="1" dirty="0" smtClean="0">
                        <a:solidFill>
                          <a:schemeClr val="tx1"/>
                        </a:solidFill>
                        <a:latin typeface="Cambria Math" panose="02040503050406030204" pitchFamily="18" charset="0"/>
                        <a:sym typeface="+mn-ea"/>
                      </a:rPr>
                      <m:t>𝑘</m:t>
                    </m:r>
                  </m:oMath>
                </a14:m>
                <a:r>
                  <a:rPr lang="zh-CN" altLang="en-US" sz="1400" dirty="0">
                    <a:solidFill>
                      <a:schemeClr val="tx1"/>
                    </a:solidFill>
                    <a:latin typeface="黑体" panose="02010609060101010101" pitchFamily="49" charset="-122"/>
                    <a:ea typeface="黑体" panose="02010609060101010101" pitchFamily="49" charset="-122"/>
                    <a:sym typeface="+mn-ea"/>
                  </a:rPr>
                  <a:t>个</a:t>
                </a:r>
                <a:endParaRPr lang="zh-CN" altLang="en-US" sz="1400" dirty="0">
                  <a:solidFill>
                    <a:schemeClr val="tx1"/>
                  </a:solidFill>
                  <a:latin typeface="黑体" panose="02010609060101010101" pitchFamily="49" charset="-122"/>
                  <a:ea typeface="黑体" panose="02010609060101010101" pitchFamily="49" charset="-122"/>
                  <a:sym typeface="+mn-ea"/>
                </a:endParaRPr>
              </a:p>
            </p:txBody>
          </p:sp>
        </mc:Choice>
        <mc:Fallback>
          <p:sp>
            <p:nvSpPr>
              <p:cNvPr id="20" name="文本框 19"/>
              <p:cNvSpPr txBox="1">
                <a:spLocks noRot="1" noChangeAspect="1" noMove="1" noResize="1" noEditPoints="1" noAdjustHandles="1" noChangeArrowheads="1" noChangeShapeType="1" noTextEdit="1"/>
              </p:cNvSpPr>
              <p:nvPr/>
            </p:nvSpPr>
            <p:spPr>
              <a:xfrm>
                <a:off x="2998940" y="5236855"/>
                <a:ext cx="468846" cy="307777"/>
              </a:xfrm>
              <a:prstGeom prst="rect">
                <a:avLst/>
              </a:prstGeom>
              <a:blipFill rotWithShape="1">
                <a:blip r:embed="rId4"/>
                <a:stretch>
                  <a:fillRect l="-100" t="-3" r="11" b="14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矩形 20"/>
              <p:cNvSpPr/>
              <p:nvPr/>
            </p:nvSpPr>
            <p:spPr>
              <a:xfrm>
                <a:off x="7296022" y="4741568"/>
                <a:ext cx="457188" cy="457188"/>
              </a:xfrm>
              <a:prstGeom prst="rect">
                <a:avLst/>
              </a:prstGeom>
              <a:solidFill>
                <a:srgbClr val="92D05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𝑝</m:t>
                      </m:r>
                    </m:oMath>
                  </m:oMathPara>
                </a14:m>
                <a:endParaRPr lang="zh-CN" altLang="en-US" dirty="0">
                  <a:solidFill>
                    <a:schemeClr val="tx1"/>
                  </a:solidFill>
                </a:endParaRPr>
              </a:p>
            </p:txBody>
          </p:sp>
        </mc:Choice>
        <mc:Fallback>
          <p:sp>
            <p:nvSpPr>
              <p:cNvPr id="21" name="矩形 20"/>
              <p:cNvSpPr>
                <a:spLocks noRot="1" noChangeAspect="1" noMove="1" noResize="1" noEditPoints="1" noAdjustHandles="1" noChangeArrowheads="1" noChangeShapeType="1" noTextEdit="1"/>
              </p:cNvSpPr>
              <p:nvPr/>
            </p:nvSpPr>
            <p:spPr>
              <a:xfrm>
                <a:off x="7296022" y="4741568"/>
                <a:ext cx="457188" cy="457188"/>
              </a:xfrm>
              <a:prstGeom prst="rect">
                <a:avLst/>
              </a:prstGeom>
              <a:blipFill rotWithShape="1">
                <a:blip r:embed="rId5"/>
                <a:stretch>
                  <a:fillRect l="-1500" t="-1394" r="-1281" b="-1387"/>
                </a:stretch>
              </a:bli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矩形 21"/>
              <p:cNvSpPr/>
              <p:nvPr/>
            </p:nvSpPr>
            <p:spPr>
              <a:xfrm>
                <a:off x="5475903" y="4741568"/>
                <a:ext cx="457188" cy="457188"/>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𝑚</m:t>
                      </m:r>
                    </m:oMath>
                  </m:oMathPara>
                </a14:m>
                <a:endParaRPr lang="zh-CN" altLang="en-US" dirty="0">
                  <a:solidFill>
                    <a:schemeClr val="tx1"/>
                  </a:solidFill>
                </a:endParaRPr>
              </a:p>
            </p:txBody>
          </p:sp>
        </mc:Choice>
        <mc:Fallback>
          <p:sp>
            <p:nvSpPr>
              <p:cNvPr id="22" name="矩形 21"/>
              <p:cNvSpPr>
                <a:spLocks noRot="1" noChangeAspect="1" noMove="1" noResize="1" noEditPoints="1" noAdjustHandles="1" noChangeArrowheads="1" noChangeShapeType="1" noTextEdit="1"/>
              </p:cNvSpPr>
              <p:nvPr/>
            </p:nvSpPr>
            <p:spPr>
              <a:xfrm>
                <a:off x="5475903" y="4741568"/>
                <a:ext cx="457188" cy="457188"/>
              </a:xfrm>
              <a:prstGeom prst="rect">
                <a:avLst/>
              </a:prstGeom>
              <a:blipFill rotWithShape="1">
                <a:blip r:embed="rId2"/>
                <a:stretch>
                  <a:fillRect l="-1454" t="-1394" r="-1326" b="-1387"/>
                </a:stretch>
              </a:bli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矩形 22"/>
              <p:cNvSpPr/>
              <p:nvPr/>
            </p:nvSpPr>
            <p:spPr>
              <a:xfrm>
                <a:off x="6390961" y="4741568"/>
                <a:ext cx="457188" cy="45718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dirty="0" smtClean="0">
                          <a:solidFill>
                            <a:schemeClr val="tx1"/>
                          </a:solidFill>
                          <a:latin typeface="Cambria Math" panose="02040503050406030204" pitchFamily="18" charset="0"/>
                        </a:rPr>
                        <m:t>⋯</m:t>
                      </m:r>
                    </m:oMath>
                  </m:oMathPara>
                </a14:m>
                <a:endParaRPr lang="zh-CN" altLang="en-US" dirty="0"/>
              </a:p>
            </p:txBody>
          </p:sp>
        </mc:Choice>
        <mc:Fallback>
          <p:sp>
            <p:nvSpPr>
              <p:cNvPr id="23" name="矩形 22"/>
              <p:cNvSpPr>
                <a:spLocks noRot="1" noChangeAspect="1" noMove="1" noResize="1" noEditPoints="1" noAdjustHandles="1" noChangeArrowheads="1" noChangeShapeType="1" noTextEdit="1"/>
              </p:cNvSpPr>
              <p:nvPr/>
            </p:nvSpPr>
            <p:spPr>
              <a:xfrm>
                <a:off x="6390961" y="4741568"/>
                <a:ext cx="457188" cy="457188"/>
              </a:xfrm>
              <a:prstGeom prst="rect">
                <a:avLst/>
              </a:prstGeom>
              <a:blipFill rotWithShape="1">
                <a:blip r:embed="rId3"/>
                <a:stretch>
                  <a:fillRect l="-1459" t="-1394" r="-1321" b="-1387"/>
                </a:stretch>
              </a:bli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矩形 23"/>
              <p:cNvSpPr/>
              <p:nvPr/>
            </p:nvSpPr>
            <p:spPr>
              <a:xfrm>
                <a:off x="5933432" y="4741568"/>
                <a:ext cx="457188" cy="457188"/>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𝑚</m:t>
                      </m:r>
                    </m:oMath>
                  </m:oMathPara>
                </a14:m>
                <a:endParaRPr lang="zh-CN" altLang="en-US" dirty="0">
                  <a:solidFill>
                    <a:schemeClr val="tx1"/>
                  </a:solidFill>
                </a:endParaRPr>
              </a:p>
            </p:txBody>
          </p:sp>
        </mc:Choice>
        <mc:Fallback>
          <p:sp>
            <p:nvSpPr>
              <p:cNvPr id="24" name="矩形 23"/>
              <p:cNvSpPr>
                <a:spLocks noRot="1" noChangeAspect="1" noMove="1" noResize="1" noEditPoints="1" noAdjustHandles="1" noChangeArrowheads="1" noChangeShapeType="1" noTextEdit="1"/>
              </p:cNvSpPr>
              <p:nvPr/>
            </p:nvSpPr>
            <p:spPr>
              <a:xfrm>
                <a:off x="5933432" y="4741568"/>
                <a:ext cx="457188" cy="457188"/>
              </a:xfrm>
              <a:prstGeom prst="rect">
                <a:avLst/>
              </a:prstGeom>
              <a:blipFill rotWithShape="1">
                <a:blip r:embed="rId2"/>
                <a:stretch>
                  <a:fillRect l="-1526" t="-1394" r="-1254" b="-1387"/>
                </a:stretch>
              </a:bli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矩形 24"/>
              <p:cNvSpPr/>
              <p:nvPr/>
            </p:nvSpPr>
            <p:spPr>
              <a:xfrm>
                <a:off x="6848490" y="4741568"/>
                <a:ext cx="457188" cy="457188"/>
              </a:xfrm>
              <a:prstGeom prst="rect">
                <a:avLst/>
              </a:prstGeom>
              <a:solidFill>
                <a:srgbClr val="92D05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𝑝</m:t>
                      </m:r>
                    </m:oMath>
                  </m:oMathPara>
                </a14:m>
                <a:endParaRPr lang="zh-CN" altLang="en-US" dirty="0">
                  <a:solidFill>
                    <a:schemeClr val="tx1"/>
                  </a:solidFill>
                </a:endParaRPr>
              </a:p>
            </p:txBody>
          </p:sp>
        </mc:Choice>
        <mc:Fallback>
          <p:sp>
            <p:nvSpPr>
              <p:cNvPr id="25" name="矩形 24"/>
              <p:cNvSpPr>
                <a:spLocks noRot="1" noChangeAspect="1" noMove="1" noResize="1" noEditPoints="1" noAdjustHandles="1" noChangeArrowheads="1" noChangeShapeType="1" noTextEdit="1"/>
              </p:cNvSpPr>
              <p:nvPr/>
            </p:nvSpPr>
            <p:spPr>
              <a:xfrm>
                <a:off x="6848490" y="4741568"/>
                <a:ext cx="457188" cy="457188"/>
              </a:xfrm>
              <a:prstGeom prst="rect">
                <a:avLst/>
              </a:prstGeom>
              <a:blipFill rotWithShape="1">
                <a:blip r:embed="rId5"/>
                <a:stretch>
                  <a:fillRect l="-1392" t="-1394" r="-1388" b="-1387"/>
                </a:stretch>
              </a:bli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26" name="直接连接符 25"/>
          <p:cNvCxnSpPr/>
          <p:nvPr/>
        </p:nvCxnSpPr>
        <p:spPr bwMode="auto">
          <a:xfrm>
            <a:off x="6848149" y="4665370"/>
            <a:ext cx="905061" cy="0"/>
          </a:xfrm>
          <a:prstGeom prst="line">
            <a:avLst/>
          </a:prstGeom>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bwMode="auto">
          <a:xfrm flipV="1">
            <a:off x="6848149" y="4665370"/>
            <a:ext cx="0" cy="76198"/>
          </a:xfrm>
          <a:prstGeom prst="line">
            <a:avLst/>
          </a:prstGeom>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bwMode="auto">
          <a:xfrm flipV="1">
            <a:off x="7753210" y="4665370"/>
            <a:ext cx="0" cy="76198"/>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29" name="文本框 28"/>
              <p:cNvSpPr txBox="1"/>
              <p:nvPr/>
            </p:nvSpPr>
            <p:spPr>
              <a:xfrm>
                <a:off x="6470629" y="5236855"/>
                <a:ext cx="469872" cy="307777"/>
              </a:xfrm>
              <a:prstGeom prst="rect">
                <a:avLst/>
              </a:prstGeom>
              <a:noFill/>
            </p:spPr>
            <p:txBody>
              <a:bodyPr wrap="none" rtlCol="0" anchor="t">
                <a:spAutoFit/>
              </a:bodyPr>
              <a:lstStyle/>
              <a:p>
                <a14:m>
                  <m:oMath xmlns:m="http://schemas.openxmlformats.org/officeDocument/2006/math">
                    <m:r>
                      <a:rPr lang="en-US" altLang="zh-CN" sz="1400" b="0" i="1" dirty="0" smtClean="0">
                        <a:solidFill>
                          <a:schemeClr val="tx1"/>
                        </a:solidFill>
                        <a:latin typeface="Cambria Math" panose="02040503050406030204" pitchFamily="18" charset="0"/>
                        <a:sym typeface="+mn-ea"/>
                      </a:rPr>
                      <m:t>𝑛</m:t>
                    </m:r>
                  </m:oMath>
                </a14:m>
                <a:r>
                  <a:rPr lang="zh-CN" altLang="en-US" sz="1400" dirty="0">
                    <a:solidFill>
                      <a:schemeClr val="tx1"/>
                    </a:solidFill>
                    <a:latin typeface="黑体" panose="02010609060101010101" pitchFamily="49" charset="-122"/>
                    <a:ea typeface="黑体" panose="02010609060101010101" pitchFamily="49" charset="-122"/>
                    <a:sym typeface="+mn-ea"/>
                  </a:rPr>
                  <a:t>个</a:t>
                </a:r>
                <a:endParaRPr lang="zh-CN" altLang="en-US" sz="1400" dirty="0">
                  <a:solidFill>
                    <a:schemeClr val="tx1"/>
                  </a:solidFill>
                  <a:latin typeface="黑体" panose="02010609060101010101" pitchFamily="49" charset="-122"/>
                  <a:ea typeface="黑体" panose="02010609060101010101" pitchFamily="49" charset="-122"/>
                  <a:sym typeface="+mn-ea"/>
                </a:endParaRPr>
              </a:p>
            </p:txBody>
          </p:sp>
        </mc:Choice>
        <mc:Fallback>
          <p:sp>
            <p:nvSpPr>
              <p:cNvPr id="29" name="文本框 28"/>
              <p:cNvSpPr txBox="1">
                <a:spLocks noRot="1" noChangeAspect="1" noMove="1" noResize="1" noEditPoints="1" noAdjustHandles="1" noChangeArrowheads="1" noChangeShapeType="1" noTextEdit="1"/>
              </p:cNvSpPr>
              <p:nvPr/>
            </p:nvSpPr>
            <p:spPr>
              <a:xfrm>
                <a:off x="6470629" y="5236855"/>
                <a:ext cx="469872" cy="307777"/>
              </a:xfrm>
              <a:prstGeom prst="rect">
                <a:avLst/>
              </a:prstGeom>
              <a:blipFill rotWithShape="1">
                <a:blip r:embed="rId6"/>
                <a:stretch>
                  <a:fillRect l="-131" t="-3" r="125" b="14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矩形 29"/>
              <p:cNvSpPr/>
              <p:nvPr/>
            </p:nvSpPr>
            <p:spPr>
              <a:xfrm>
                <a:off x="7296022" y="5860737"/>
                <a:ext cx="457188" cy="457188"/>
              </a:xfrm>
              <a:prstGeom prst="rect">
                <a:avLst/>
              </a:prstGeom>
              <a:solidFill>
                <a:srgbClr val="92D05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𝑟</m:t>
                      </m:r>
                    </m:oMath>
                  </m:oMathPara>
                </a14:m>
                <a:endParaRPr lang="zh-CN" altLang="en-US" dirty="0">
                  <a:solidFill>
                    <a:schemeClr val="tx1"/>
                  </a:solidFill>
                </a:endParaRPr>
              </a:p>
            </p:txBody>
          </p:sp>
        </mc:Choice>
        <mc:Fallback>
          <p:sp>
            <p:nvSpPr>
              <p:cNvPr id="30" name="矩形 29"/>
              <p:cNvSpPr>
                <a:spLocks noRot="1" noChangeAspect="1" noMove="1" noResize="1" noEditPoints="1" noAdjustHandles="1" noChangeArrowheads="1" noChangeShapeType="1" noTextEdit="1"/>
              </p:cNvSpPr>
              <p:nvPr/>
            </p:nvSpPr>
            <p:spPr>
              <a:xfrm>
                <a:off x="7296022" y="5860737"/>
                <a:ext cx="457188" cy="457188"/>
              </a:xfrm>
              <a:prstGeom prst="rect">
                <a:avLst/>
              </a:prstGeom>
              <a:blipFill rotWithShape="1">
                <a:blip r:embed="rId7"/>
                <a:stretch>
                  <a:fillRect l="-1500" t="-1459" r="-1281" b="-1321"/>
                </a:stretch>
              </a:bli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矩形 30"/>
              <p:cNvSpPr/>
              <p:nvPr/>
            </p:nvSpPr>
            <p:spPr>
              <a:xfrm>
                <a:off x="5475903" y="5860737"/>
                <a:ext cx="457188" cy="457188"/>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𝑟</m:t>
                      </m:r>
                    </m:oMath>
                  </m:oMathPara>
                </a14:m>
                <a:endParaRPr lang="zh-CN" altLang="en-US" dirty="0">
                  <a:solidFill>
                    <a:schemeClr val="tx1"/>
                  </a:solidFill>
                </a:endParaRPr>
              </a:p>
            </p:txBody>
          </p:sp>
        </mc:Choice>
        <mc:Fallback>
          <p:sp>
            <p:nvSpPr>
              <p:cNvPr id="31" name="矩形 30"/>
              <p:cNvSpPr>
                <a:spLocks noRot="1" noChangeAspect="1" noMove="1" noResize="1" noEditPoints="1" noAdjustHandles="1" noChangeArrowheads="1" noChangeShapeType="1" noTextEdit="1"/>
              </p:cNvSpPr>
              <p:nvPr/>
            </p:nvSpPr>
            <p:spPr>
              <a:xfrm>
                <a:off x="5475903" y="5860737"/>
                <a:ext cx="457188" cy="457188"/>
              </a:xfrm>
              <a:prstGeom prst="rect">
                <a:avLst/>
              </a:prstGeom>
              <a:blipFill rotWithShape="1">
                <a:blip r:embed="rId8"/>
                <a:stretch>
                  <a:fillRect l="-1454" t="-1459" r="-1326" b="-1321"/>
                </a:stretch>
              </a:bli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 name="矩形 31"/>
              <p:cNvSpPr/>
              <p:nvPr/>
            </p:nvSpPr>
            <p:spPr>
              <a:xfrm>
                <a:off x="6390961" y="5860737"/>
                <a:ext cx="457188" cy="45718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dirty="0" smtClean="0">
                          <a:solidFill>
                            <a:schemeClr val="tx1"/>
                          </a:solidFill>
                          <a:latin typeface="Cambria Math" panose="02040503050406030204" pitchFamily="18" charset="0"/>
                        </a:rPr>
                        <m:t>⋯</m:t>
                      </m:r>
                    </m:oMath>
                  </m:oMathPara>
                </a14:m>
                <a:endParaRPr lang="zh-CN" altLang="en-US" dirty="0"/>
              </a:p>
            </p:txBody>
          </p:sp>
        </mc:Choice>
        <mc:Fallback>
          <p:sp>
            <p:nvSpPr>
              <p:cNvPr id="32" name="矩形 31"/>
              <p:cNvSpPr>
                <a:spLocks noRot="1" noChangeAspect="1" noMove="1" noResize="1" noEditPoints="1" noAdjustHandles="1" noChangeArrowheads="1" noChangeShapeType="1" noTextEdit="1"/>
              </p:cNvSpPr>
              <p:nvPr/>
            </p:nvSpPr>
            <p:spPr>
              <a:xfrm>
                <a:off x="6390961" y="5860737"/>
                <a:ext cx="457188" cy="457188"/>
              </a:xfrm>
              <a:prstGeom prst="rect">
                <a:avLst/>
              </a:prstGeom>
              <a:blipFill rotWithShape="1">
                <a:blip r:embed="rId3"/>
                <a:stretch>
                  <a:fillRect l="-1459" t="-1459" r="-1321" b="-1321"/>
                </a:stretch>
              </a:bli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 name="矩形 32"/>
              <p:cNvSpPr/>
              <p:nvPr/>
            </p:nvSpPr>
            <p:spPr>
              <a:xfrm>
                <a:off x="5933432" y="5860737"/>
                <a:ext cx="457188" cy="457188"/>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𝑟</m:t>
                      </m:r>
                    </m:oMath>
                  </m:oMathPara>
                </a14:m>
                <a:endParaRPr lang="zh-CN" altLang="en-US" dirty="0">
                  <a:solidFill>
                    <a:schemeClr val="tx1"/>
                  </a:solidFill>
                </a:endParaRPr>
              </a:p>
            </p:txBody>
          </p:sp>
        </mc:Choice>
        <mc:Fallback>
          <p:sp>
            <p:nvSpPr>
              <p:cNvPr id="33" name="矩形 32"/>
              <p:cNvSpPr>
                <a:spLocks noRot="1" noChangeAspect="1" noMove="1" noResize="1" noEditPoints="1" noAdjustHandles="1" noChangeArrowheads="1" noChangeShapeType="1" noTextEdit="1"/>
              </p:cNvSpPr>
              <p:nvPr/>
            </p:nvSpPr>
            <p:spPr>
              <a:xfrm>
                <a:off x="5933432" y="5860737"/>
                <a:ext cx="457188" cy="457188"/>
              </a:xfrm>
              <a:prstGeom prst="rect">
                <a:avLst/>
              </a:prstGeom>
              <a:blipFill rotWithShape="1">
                <a:blip r:embed="rId8"/>
                <a:stretch>
                  <a:fillRect l="-1526" t="-1459" r="-1254" b="-1321"/>
                </a:stretch>
              </a:bli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4" name="矩形 33"/>
              <p:cNvSpPr/>
              <p:nvPr/>
            </p:nvSpPr>
            <p:spPr>
              <a:xfrm>
                <a:off x="6848490" y="5860737"/>
                <a:ext cx="457188" cy="457188"/>
              </a:xfrm>
              <a:prstGeom prst="rect">
                <a:avLst/>
              </a:prstGeom>
              <a:solidFill>
                <a:srgbClr val="92D05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𝑟</m:t>
                      </m:r>
                    </m:oMath>
                  </m:oMathPara>
                </a14:m>
                <a:endParaRPr lang="zh-CN" altLang="en-US" dirty="0">
                  <a:solidFill>
                    <a:schemeClr val="tx1"/>
                  </a:solidFill>
                </a:endParaRPr>
              </a:p>
            </p:txBody>
          </p:sp>
        </mc:Choice>
        <mc:Fallback>
          <p:sp>
            <p:nvSpPr>
              <p:cNvPr id="34" name="矩形 33"/>
              <p:cNvSpPr>
                <a:spLocks noRot="1" noChangeAspect="1" noMove="1" noResize="1" noEditPoints="1" noAdjustHandles="1" noChangeArrowheads="1" noChangeShapeType="1" noTextEdit="1"/>
              </p:cNvSpPr>
              <p:nvPr/>
            </p:nvSpPr>
            <p:spPr>
              <a:xfrm>
                <a:off x="6848490" y="5860737"/>
                <a:ext cx="457188" cy="457188"/>
              </a:xfrm>
              <a:prstGeom prst="rect">
                <a:avLst/>
              </a:prstGeom>
              <a:blipFill rotWithShape="1">
                <a:blip r:embed="rId7"/>
                <a:stretch>
                  <a:fillRect l="-1392" t="-1459" r="-1388" b="-1321"/>
                </a:stretch>
              </a:bli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35" name="直接连接符 34"/>
          <p:cNvCxnSpPr/>
          <p:nvPr/>
        </p:nvCxnSpPr>
        <p:spPr bwMode="auto">
          <a:xfrm>
            <a:off x="5871368" y="6394123"/>
            <a:ext cx="1600150" cy="0"/>
          </a:xfrm>
          <a:prstGeom prst="line">
            <a:avLst/>
          </a:prstGeom>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bwMode="auto">
          <a:xfrm flipV="1">
            <a:off x="5871368" y="6317925"/>
            <a:ext cx="0" cy="76198"/>
          </a:xfrm>
          <a:prstGeom prst="line">
            <a:avLst/>
          </a:prstGeom>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bwMode="auto">
          <a:xfrm flipV="1">
            <a:off x="7471518" y="6317925"/>
            <a:ext cx="0" cy="76198"/>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38" name="文本框 37"/>
              <p:cNvSpPr txBox="1"/>
              <p:nvPr/>
            </p:nvSpPr>
            <p:spPr>
              <a:xfrm>
                <a:off x="6209827" y="6415595"/>
                <a:ext cx="828945" cy="307777"/>
              </a:xfrm>
              <a:prstGeom prst="rect">
                <a:avLst/>
              </a:prstGeom>
              <a:noFill/>
            </p:spPr>
            <p:txBody>
              <a:bodyPr wrap="none" rtlCol="0" anchor="t">
                <a:spAutoFit/>
              </a:bodyPr>
              <a:lstStyle/>
              <a:p>
                <a:r>
                  <a:rPr lang="zh-CN" altLang="en-US" sz="1400" dirty="0">
                    <a:latin typeface="黑体" panose="02010609060101010101" pitchFamily="49" charset="-122"/>
                    <a:ea typeface="黑体" panose="02010609060101010101" pitchFamily="49" charset="-122"/>
                    <a:sym typeface="+mn-ea"/>
                  </a:rPr>
                  <a:t>至少</a:t>
                </a:r>
                <a14:m>
                  <m:oMath xmlns:m="http://schemas.openxmlformats.org/officeDocument/2006/math">
                    <m:r>
                      <a:rPr lang="en-US" altLang="zh-CN" sz="1400" b="0" i="1" dirty="0" smtClean="0">
                        <a:solidFill>
                          <a:schemeClr val="tx1"/>
                        </a:solidFill>
                        <a:latin typeface="Cambria Math" panose="02040503050406030204" pitchFamily="18" charset="0"/>
                        <a:sym typeface="+mn-ea"/>
                      </a:rPr>
                      <m:t>𝑛</m:t>
                    </m:r>
                  </m:oMath>
                </a14:m>
                <a:r>
                  <a:rPr lang="zh-CN" altLang="en-US" sz="1400" dirty="0">
                    <a:solidFill>
                      <a:schemeClr val="tx1"/>
                    </a:solidFill>
                    <a:latin typeface="黑体" panose="02010609060101010101" pitchFamily="49" charset="-122"/>
                    <a:ea typeface="黑体" panose="02010609060101010101" pitchFamily="49" charset="-122"/>
                    <a:sym typeface="+mn-ea"/>
                  </a:rPr>
                  <a:t>个</a:t>
                </a:r>
                <a:endParaRPr lang="zh-CN" altLang="en-US" sz="1400" dirty="0">
                  <a:solidFill>
                    <a:schemeClr val="tx1"/>
                  </a:solidFill>
                  <a:latin typeface="黑体" panose="02010609060101010101" pitchFamily="49" charset="-122"/>
                  <a:ea typeface="黑体" panose="02010609060101010101" pitchFamily="49" charset="-122"/>
                  <a:sym typeface="+mn-ea"/>
                </a:endParaRPr>
              </a:p>
            </p:txBody>
          </p:sp>
        </mc:Choice>
        <mc:Fallback>
          <p:sp>
            <p:nvSpPr>
              <p:cNvPr id="38" name="文本框 37"/>
              <p:cNvSpPr txBox="1">
                <a:spLocks noRot="1" noChangeAspect="1" noMove="1" noResize="1" noEditPoints="1" noAdjustHandles="1" noChangeArrowheads="1" noChangeShapeType="1" noTextEdit="1"/>
              </p:cNvSpPr>
              <p:nvPr/>
            </p:nvSpPr>
            <p:spPr>
              <a:xfrm>
                <a:off x="6209827" y="6415595"/>
                <a:ext cx="828945" cy="307777"/>
              </a:xfrm>
              <a:prstGeom prst="rect">
                <a:avLst/>
              </a:prstGeom>
              <a:blipFill rotWithShape="1">
                <a:blip r:embed="rId9"/>
                <a:stretch>
                  <a:fillRect l="-20" t="-62" r="52" b="20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 name="矩形 38"/>
              <p:cNvSpPr/>
              <p:nvPr/>
            </p:nvSpPr>
            <p:spPr>
              <a:xfrm>
                <a:off x="2285037" y="5860737"/>
                <a:ext cx="457188" cy="457188"/>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𝑚</m:t>
                      </m:r>
                    </m:oMath>
                  </m:oMathPara>
                </a14:m>
                <a:endParaRPr lang="zh-CN" altLang="en-US" dirty="0">
                  <a:solidFill>
                    <a:schemeClr val="tx1"/>
                  </a:solidFill>
                </a:endParaRPr>
              </a:p>
            </p:txBody>
          </p:sp>
        </mc:Choice>
        <mc:Fallback>
          <p:sp>
            <p:nvSpPr>
              <p:cNvPr id="39" name="矩形 38"/>
              <p:cNvSpPr>
                <a:spLocks noRot="1" noChangeAspect="1" noMove="1" noResize="1" noEditPoints="1" noAdjustHandles="1" noChangeArrowheads="1" noChangeShapeType="1" noTextEdit="1"/>
              </p:cNvSpPr>
              <p:nvPr/>
            </p:nvSpPr>
            <p:spPr>
              <a:xfrm>
                <a:off x="2285037" y="5860737"/>
                <a:ext cx="457188" cy="457188"/>
              </a:xfrm>
              <a:prstGeom prst="rect">
                <a:avLst/>
              </a:prstGeom>
              <a:blipFill rotWithShape="1">
                <a:blip r:embed="rId2"/>
                <a:stretch>
                  <a:fillRect l="-1456" t="-1459" r="-1324" b="-1321"/>
                </a:stretch>
              </a:bli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0" name="矩形 39"/>
              <p:cNvSpPr/>
              <p:nvPr/>
            </p:nvSpPr>
            <p:spPr>
              <a:xfrm>
                <a:off x="3200095" y="5860737"/>
                <a:ext cx="457188" cy="45718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dirty="0" smtClean="0">
                          <a:solidFill>
                            <a:schemeClr val="tx1"/>
                          </a:solidFill>
                          <a:latin typeface="Cambria Math" panose="02040503050406030204" pitchFamily="18" charset="0"/>
                        </a:rPr>
                        <m:t>⋯</m:t>
                      </m:r>
                    </m:oMath>
                  </m:oMathPara>
                </a14:m>
                <a:endParaRPr lang="zh-CN" altLang="en-US" dirty="0"/>
              </a:p>
            </p:txBody>
          </p:sp>
        </mc:Choice>
        <mc:Fallback>
          <p:sp>
            <p:nvSpPr>
              <p:cNvPr id="40" name="矩形 39"/>
              <p:cNvSpPr>
                <a:spLocks noRot="1" noChangeAspect="1" noMove="1" noResize="1" noEditPoints="1" noAdjustHandles="1" noChangeArrowheads="1" noChangeShapeType="1" noTextEdit="1"/>
              </p:cNvSpPr>
              <p:nvPr/>
            </p:nvSpPr>
            <p:spPr>
              <a:xfrm>
                <a:off x="3200095" y="5860737"/>
                <a:ext cx="457188" cy="457188"/>
              </a:xfrm>
              <a:prstGeom prst="rect">
                <a:avLst/>
              </a:prstGeom>
              <a:blipFill rotWithShape="1">
                <a:blip r:embed="rId3"/>
                <a:stretch>
                  <a:fillRect l="-1461" t="-1459" r="-1319" b="-1321"/>
                </a:stretch>
              </a:bli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1" name="矩形 40"/>
              <p:cNvSpPr/>
              <p:nvPr/>
            </p:nvSpPr>
            <p:spPr>
              <a:xfrm>
                <a:off x="2742566" y="5860737"/>
                <a:ext cx="457188" cy="457188"/>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𝑚</m:t>
                      </m:r>
                    </m:oMath>
                  </m:oMathPara>
                </a14:m>
                <a:endParaRPr lang="zh-CN" altLang="en-US" dirty="0">
                  <a:solidFill>
                    <a:schemeClr val="tx1"/>
                  </a:solidFill>
                </a:endParaRPr>
              </a:p>
            </p:txBody>
          </p:sp>
        </mc:Choice>
        <mc:Fallback>
          <p:sp>
            <p:nvSpPr>
              <p:cNvPr id="41" name="矩形 40"/>
              <p:cNvSpPr>
                <a:spLocks noRot="1" noChangeAspect="1" noMove="1" noResize="1" noEditPoints="1" noAdjustHandles="1" noChangeArrowheads="1" noChangeShapeType="1" noTextEdit="1"/>
              </p:cNvSpPr>
              <p:nvPr/>
            </p:nvSpPr>
            <p:spPr>
              <a:xfrm>
                <a:off x="2742566" y="5860737"/>
                <a:ext cx="457188" cy="457188"/>
              </a:xfrm>
              <a:prstGeom prst="rect">
                <a:avLst/>
              </a:prstGeom>
              <a:blipFill rotWithShape="1">
                <a:blip r:embed="rId2"/>
                <a:stretch>
                  <a:fillRect l="-1389" t="-1459" r="-1252" b="-1321"/>
                </a:stretch>
              </a:bli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2" name="矩形 41"/>
              <p:cNvSpPr/>
              <p:nvPr/>
            </p:nvSpPr>
            <p:spPr>
              <a:xfrm>
                <a:off x="3657624" y="5860737"/>
                <a:ext cx="457188" cy="457188"/>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𝑚</m:t>
                      </m:r>
                    </m:oMath>
                  </m:oMathPara>
                </a14:m>
                <a:endParaRPr lang="zh-CN" altLang="en-US" dirty="0">
                  <a:solidFill>
                    <a:schemeClr val="tx1"/>
                  </a:solidFill>
                </a:endParaRPr>
              </a:p>
            </p:txBody>
          </p:sp>
        </mc:Choice>
        <mc:Fallback>
          <p:sp>
            <p:nvSpPr>
              <p:cNvPr id="42" name="矩形 41"/>
              <p:cNvSpPr>
                <a:spLocks noRot="1" noChangeAspect="1" noMove="1" noResize="1" noEditPoints="1" noAdjustHandles="1" noChangeArrowheads="1" noChangeShapeType="1" noTextEdit="1"/>
              </p:cNvSpPr>
              <p:nvPr/>
            </p:nvSpPr>
            <p:spPr>
              <a:xfrm>
                <a:off x="3657624" y="5860737"/>
                <a:ext cx="457188" cy="457188"/>
              </a:xfrm>
              <a:prstGeom prst="rect">
                <a:avLst/>
              </a:prstGeom>
              <a:blipFill rotWithShape="1">
                <a:blip r:embed="rId2"/>
                <a:stretch>
                  <a:fillRect l="-1394" t="-1459" r="-1386" b="-1321"/>
                </a:stretch>
              </a:bli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43" name="直接连接符 42"/>
          <p:cNvCxnSpPr/>
          <p:nvPr/>
        </p:nvCxnSpPr>
        <p:spPr bwMode="auto">
          <a:xfrm>
            <a:off x="2399679" y="6394123"/>
            <a:ext cx="1600150" cy="0"/>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bwMode="auto">
          <a:xfrm flipV="1">
            <a:off x="2399679" y="6317925"/>
            <a:ext cx="0" cy="76198"/>
          </a:xfrm>
          <a:prstGeom prst="line">
            <a:avLst/>
          </a:prstGeom>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bwMode="auto">
          <a:xfrm flipV="1">
            <a:off x="3999829" y="6317925"/>
            <a:ext cx="0" cy="76198"/>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46" name="文本框 45"/>
              <p:cNvSpPr txBox="1"/>
              <p:nvPr/>
            </p:nvSpPr>
            <p:spPr>
              <a:xfrm>
                <a:off x="2998940" y="6356024"/>
                <a:ext cx="468846" cy="307777"/>
              </a:xfrm>
              <a:prstGeom prst="rect">
                <a:avLst/>
              </a:prstGeom>
              <a:noFill/>
            </p:spPr>
            <p:txBody>
              <a:bodyPr wrap="none" rtlCol="0" anchor="t">
                <a:spAutoFit/>
              </a:bodyPr>
              <a:lstStyle/>
              <a:p>
                <a14:m>
                  <m:oMath xmlns:m="http://schemas.openxmlformats.org/officeDocument/2006/math">
                    <m:r>
                      <a:rPr lang="zh-CN" altLang="en-US" sz="1400" b="0" i="1" dirty="0" smtClean="0">
                        <a:solidFill>
                          <a:schemeClr val="tx1"/>
                        </a:solidFill>
                        <a:latin typeface="Cambria Math" panose="02040503050406030204" pitchFamily="18" charset="0"/>
                        <a:sym typeface="+mn-ea"/>
                      </a:rPr>
                      <m:t>𝑘</m:t>
                    </m:r>
                  </m:oMath>
                </a14:m>
                <a:r>
                  <a:rPr lang="zh-CN" altLang="en-US" sz="1400" dirty="0">
                    <a:solidFill>
                      <a:schemeClr val="tx1"/>
                    </a:solidFill>
                    <a:latin typeface="黑体" panose="02010609060101010101" pitchFamily="49" charset="-122"/>
                    <a:ea typeface="黑体" panose="02010609060101010101" pitchFamily="49" charset="-122"/>
                    <a:sym typeface="+mn-ea"/>
                  </a:rPr>
                  <a:t>个</a:t>
                </a:r>
                <a:endParaRPr lang="zh-CN" altLang="en-US" sz="1400" dirty="0">
                  <a:solidFill>
                    <a:schemeClr val="tx1"/>
                  </a:solidFill>
                  <a:latin typeface="黑体" panose="02010609060101010101" pitchFamily="49" charset="-122"/>
                  <a:ea typeface="黑体" panose="02010609060101010101" pitchFamily="49" charset="-122"/>
                  <a:sym typeface="+mn-ea"/>
                </a:endParaRPr>
              </a:p>
            </p:txBody>
          </p:sp>
        </mc:Choice>
        <mc:Fallback>
          <p:sp>
            <p:nvSpPr>
              <p:cNvPr id="46" name="文本框 45"/>
              <p:cNvSpPr txBox="1">
                <a:spLocks noRot="1" noChangeAspect="1" noMove="1" noResize="1" noEditPoints="1" noAdjustHandles="1" noChangeArrowheads="1" noChangeShapeType="1" noTextEdit="1"/>
              </p:cNvSpPr>
              <p:nvPr/>
            </p:nvSpPr>
            <p:spPr>
              <a:xfrm>
                <a:off x="2998940" y="6356024"/>
                <a:ext cx="468846" cy="307777"/>
              </a:xfrm>
              <a:prstGeom prst="rect">
                <a:avLst/>
              </a:prstGeom>
              <a:blipFill rotWithShape="1">
                <a:blip r:embed="rId4"/>
                <a:stretch>
                  <a:fillRect l="-100" t="-100" r="11" b="3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流程图: 顺序访问存储器 4"/>
              <p:cNvSpPr/>
              <p:nvPr/>
            </p:nvSpPr>
            <p:spPr>
              <a:xfrm>
                <a:off x="1248641" y="4160406"/>
                <a:ext cx="1029010" cy="685782"/>
              </a:xfrm>
              <a:prstGeom prst="flowChartMagneticTap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14:m>
                  <m:oMath xmlns:m="http://schemas.openxmlformats.org/officeDocument/2006/math">
                    <m:r>
                      <a:rPr lang="en-US" altLang="zh-CN" sz="1400" b="0" i="1" smtClean="0">
                        <a:latin typeface="Cambria Math" panose="02040503050406030204" pitchFamily="18" charset="0"/>
                      </a:rPr>
                      <m:t>𝑚</m:t>
                    </m:r>
                    <m:r>
                      <a:rPr lang="zh-CN" altLang="en-US" sz="1400" i="1">
                        <a:latin typeface="Cambria Math" panose="02040503050406030204" pitchFamily="18" charset="0"/>
                      </a:rPr>
                      <m:t>位</m:t>
                    </m:r>
                  </m:oMath>
                </a14:m>
                <a:r>
                  <a:rPr lang="zh-CN" altLang="en-US" sz="1400" dirty="0"/>
                  <a:t>二进制</a:t>
                </a:r>
                <a:endParaRPr lang="zh-CN" altLang="en-US" sz="1400" dirty="0"/>
              </a:p>
            </p:txBody>
          </p:sp>
        </mc:Choice>
        <mc:Fallback>
          <p:sp>
            <p:nvSpPr>
              <p:cNvPr id="5" name="流程图: 顺序访问存储器 4"/>
              <p:cNvSpPr>
                <a:spLocks noRot="1" noChangeAspect="1" noMove="1" noResize="1" noEditPoints="1" noAdjustHandles="1" noChangeArrowheads="1" noChangeShapeType="1" noTextEdit="1"/>
              </p:cNvSpPr>
              <p:nvPr/>
            </p:nvSpPr>
            <p:spPr>
              <a:xfrm>
                <a:off x="1248641" y="4160406"/>
                <a:ext cx="1029010" cy="685782"/>
              </a:xfrm>
              <a:prstGeom prst="flowChartMagneticTape">
                <a:avLst/>
              </a:prstGeom>
              <a:blipFill rotWithShape="1">
                <a:blip r:embed="rId10"/>
                <a:stretch>
                  <a:fillRect l="-640" t="-1002" r="-565" b="-853"/>
                </a:stretch>
              </a:blipFill>
              <a:ln>
                <a:solidFill>
                  <a:srgbClr val="FF0000"/>
                </a:solidFill>
              </a:ln>
            </p:spPr>
            <p:style>
              <a:lnRef idx="2">
                <a:schemeClr val="accent2"/>
              </a:lnRef>
              <a:fillRef idx="1">
                <a:schemeClr val="lt1"/>
              </a:fillRef>
              <a:effectRef idx="0">
                <a:schemeClr val="accent2"/>
              </a:effectRef>
              <a:fontRef idx="minor">
                <a:schemeClr val="dk1"/>
              </a:fontRef>
            </p:style>
            <p:txBody>
              <a:bodyPr/>
              <a:lstStyle/>
              <a:p>
                <a:r>
                  <a:rPr lang="zh-CN" altLang="en-US">
                    <a:noFill/>
                  </a:rPr>
                  <a:t> </a:t>
                </a:r>
              </a:p>
            </p:txBody>
          </p:sp>
        </mc:Fallback>
      </mc:AlternateContent>
      <p:sp>
        <p:nvSpPr>
          <p:cNvPr id="6" name="箭头: 右 5"/>
          <p:cNvSpPr/>
          <p:nvPr/>
        </p:nvSpPr>
        <p:spPr>
          <a:xfrm>
            <a:off x="4544624" y="4846188"/>
            <a:ext cx="620739" cy="182970"/>
          </a:xfrm>
          <a:prstGeom prst="rightArrow">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箭头: 左 47"/>
          <p:cNvSpPr/>
          <p:nvPr/>
        </p:nvSpPr>
        <p:spPr>
          <a:xfrm>
            <a:off x="4560845" y="5982057"/>
            <a:ext cx="593363" cy="182970"/>
          </a:xfrm>
          <a:prstGeom prst="leftArrow">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连接符 53"/>
          <p:cNvCxnSpPr/>
          <p:nvPr/>
        </p:nvCxnSpPr>
        <p:spPr bwMode="auto">
          <a:xfrm>
            <a:off x="5827184" y="5274954"/>
            <a:ext cx="1600150" cy="0"/>
          </a:xfrm>
          <a:prstGeom prst="line">
            <a:avLst/>
          </a:prstGeom>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bwMode="auto">
          <a:xfrm flipV="1">
            <a:off x="5827184" y="5198756"/>
            <a:ext cx="0" cy="76198"/>
          </a:xfrm>
          <a:prstGeom prst="line">
            <a:avLst/>
          </a:prstGeom>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bwMode="auto">
          <a:xfrm flipV="1">
            <a:off x="7427334" y="5198756"/>
            <a:ext cx="0" cy="76198"/>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57" name="文本框 56"/>
              <p:cNvSpPr txBox="1"/>
              <p:nvPr/>
            </p:nvSpPr>
            <p:spPr>
              <a:xfrm>
                <a:off x="7064090" y="4323976"/>
                <a:ext cx="538481" cy="307777"/>
              </a:xfrm>
              <a:prstGeom prst="rect">
                <a:avLst/>
              </a:prstGeom>
              <a:noFill/>
            </p:spPr>
            <p:txBody>
              <a:bodyPr wrap="none" rtlCol="0" anchor="t">
                <a:spAutoFit/>
              </a:bodyPr>
              <a:lstStyle/>
              <a:p>
                <a:r>
                  <a:rPr lang="en-US" altLang="zh-CN" sz="1400" b="0" dirty="0">
                    <a:solidFill>
                      <a:schemeClr val="tx1"/>
                    </a:solidFill>
                    <a:sym typeface="+mn-ea"/>
                  </a:rPr>
                  <a:t>2</a:t>
                </a:r>
                <a14:m>
                  <m:oMath xmlns:m="http://schemas.openxmlformats.org/officeDocument/2006/math">
                    <m:r>
                      <a:rPr lang="zh-CN" altLang="en-US" sz="1400" b="0" i="1" dirty="0" smtClean="0">
                        <a:solidFill>
                          <a:schemeClr val="tx1"/>
                        </a:solidFill>
                        <a:latin typeface="Cambria Math" panose="02040503050406030204" pitchFamily="18" charset="0"/>
                        <a:sym typeface="+mn-ea"/>
                      </a:rPr>
                      <m:t>𝑡</m:t>
                    </m:r>
                  </m:oMath>
                </a14:m>
                <a:r>
                  <a:rPr lang="zh-CN" altLang="en-US" sz="1400" dirty="0">
                    <a:solidFill>
                      <a:schemeClr val="tx1"/>
                    </a:solidFill>
                    <a:latin typeface="黑体" panose="02010609060101010101" pitchFamily="49" charset="-122"/>
                    <a:ea typeface="黑体" panose="02010609060101010101" pitchFamily="49" charset="-122"/>
                    <a:sym typeface="+mn-ea"/>
                  </a:rPr>
                  <a:t>个</a:t>
                </a:r>
                <a:endParaRPr lang="zh-CN" altLang="en-US" sz="1400" dirty="0">
                  <a:solidFill>
                    <a:schemeClr val="tx1"/>
                  </a:solidFill>
                  <a:latin typeface="黑体" panose="02010609060101010101" pitchFamily="49" charset="-122"/>
                  <a:ea typeface="黑体" panose="02010609060101010101" pitchFamily="49" charset="-122"/>
                  <a:sym typeface="+mn-ea"/>
                </a:endParaRPr>
              </a:p>
            </p:txBody>
          </p:sp>
        </mc:Choice>
        <mc:Fallback>
          <p:sp>
            <p:nvSpPr>
              <p:cNvPr id="57" name="文本框 56"/>
              <p:cNvSpPr txBox="1">
                <a:spLocks noRot="1" noChangeAspect="1" noMove="1" noResize="1" noEditPoints="1" noAdjustHandles="1" noChangeArrowheads="1" noChangeShapeType="1" noTextEdit="1"/>
              </p:cNvSpPr>
              <p:nvPr/>
            </p:nvSpPr>
            <p:spPr>
              <a:xfrm>
                <a:off x="7064090" y="4323976"/>
                <a:ext cx="538481" cy="307777"/>
              </a:xfrm>
              <a:prstGeom prst="rect">
                <a:avLst/>
              </a:prstGeom>
              <a:blipFill rotWithShape="1">
                <a:blip r:embed="rId11"/>
                <a:stretch>
                  <a:fillRect l="-65" t="-85" r="65" b="20"/>
                </a:stretch>
              </a:blipFill>
            </p:spPr>
            <p:txBody>
              <a:bodyPr/>
              <a:lstStyle/>
              <a:p>
                <a:r>
                  <a:rPr lang="zh-CN" altLang="en-US">
                    <a:noFill/>
                  </a:rPr>
                  <a:t> </a:t>
                </a:r>
              </a:p>
            </p:txBody>
          </p:sp>
        </mc:Fallback>
      </mc:AlternateContent>
      <p:sp>
        <p:nvSpPr>
          <p:cNvPr id="58" name="文本框 57"/>
          <p:cNvSpPr txBox="1"/>
          <p:nvPr/>
        </p:nvSpPr>
        <p:spPr>
          <a:xfrm>
            <a:off x="4460622" y="4549580"/>
            <a:ext cx="742511" cy="307777"/>
          </a:xfrm>
          <a:prstGeom prst="rect">
            <a:avLst/>
          </a:prstGeom>
          <a:noFill/>
        </p:spPr>
        <p:txBody>
          <a:bodyPr wrap="none" rtlCol="0" anchor="t">
            <a:spAutoFit/>
          </a:bodyPr>
          <a:lstStyle/>
          <a:p>
            <a:r>
              <a:rPr lang="en-US" altLang="zh-CN" sz="1400" b="0" i="1" dirty="0">
                <a:solidFill>
                  <a:schemeClr val="tx1"/>
                </a:solidFill>
                <a:latin typeface="+mn-lt"/>
                <a:sym typeface="+mn-ea"/>
              </a:rPr>
              <a:t>RS</a:t>
            </a:r>
            <a:r>
              <a:rPr lang="zh-CN" altLang="en-US" sz="1400" dirty="0">
                <a:solidFill>
                  <a:schemeClr val="tx1"/>
                </a:solidFill>
                <a:latin typeface="黑体" panose="02010609060101010101" pitchFamily="49" charset="-122"/>
                <a:ea typeface="黑体" panose="02010609060101010101" pitchFamily="49" charset="-122"/>
                <a:sym typeface="+mn-ea"/>
              </a:rPr>
              <a:t>编码</a:t>
            </a:r>
            <a:endParaRPr lang="zh-CN" altLang="en-US" sz="1400" dirty="0">
              <a:solidFill>
                <a:schemeClr val="tx1"/>
              </a:solidFill>
              <a:latin typeface="黑体" panose="02010609060101010101" pitchFamily="49" charset="-122"/>
              <a:ea typeface="黑体" panose="02010609060101010101" pitchFamily="49" charset="-122"/>
              <a:sym typeface="+mn-ea"/>
            </a:endParaRPr>
          </a:p>
        </p:txBody>
      </p:sp>
      <p:sp>
        <p:nvSpPr>
          <p:cNvPr id="59" name="文本框 58"/>
          <p:cNvSpPr txBox="1"/>
          <p:nvPr/>
        </p:nvSpPr>
        <p:spPr>
          <a:xfrm>
            <a:off x="4460622" y="5656367"/>
            <a:ext cx="771365" cy="307777"/>
          </a:xfrm>
          <a:prstGeom prst="rect">
            <a:avLst/>
          </a:prstGeom>
          <a:noFill/>
        </p:spPr>
        <p:txBody>
          <a:bodyPr wrap="none" rtlCol="0" anchor="t">
            <a:spAutoFit/>
          </a:bodyPr>
          <a:lstStyle/>
          <a:p>
            <a:r>
              <a:rPr lang="en-US" altLang="zh-CN" sz="1400" b="0" i="1" dirty="0">
                <a:solidFill>
                  <a:schemeClr val="tx1"/>
                </a:solidFill>
                <a:latin typeface="+mn-lt"/>
                <a:sym typeface="+mn-ea"/>
              </a:rPr>
              <a:t>RS</a:t>
            </a:r>
            <a:r>
              <a:rPr lang="zh-CN" altLang="en-US" sz="1400" b="0" dirty="0">
                <a:solidFill>
                  <a:schemeClr val="tx1"/>
                </a:solidFill>
                <a:latin typeface="黑体" panose="02010609060101010101" pitchFamily="49" charset="-122"/>
                <a:ea typeface="黑体" panose="02010609060101010101" pitchFamily="49" charset="-122"/>
                <a:sym typeface="+mn-ea"/>
              </a:rPr>
              <a:t>译码</a:t>
            </a:r>
            <a:endParaRPr lang="zh-CN" altLang="en-US" sz="1400" dirty="0">
              <a:solidFill>
                <a:schemeClr val="tx1"/>
              </a:solidFill>
              <a:latin typeface="黑体" panose="02010609060101010101" pitchFamily="49" charset="-122"/>
              <a:ea typeface="黑体" panose="02010609060101010101" pitchFamily="49" charset="-122"/>
              <a:sym typeface="+mn-ea"/>
            </a:endParaRPr>
          </a:p>
        </p:txBody>
      </p:sp>
      <p:sp>
        <p:nvSpPr>
          <p:cNvPr id="61" name="箭头: 右弧形 60"/>
          <p:cNvSpPr/>
          <p:nvPr/>
        </p:nvSpPr>
        <p:spPr>
          <a:xfrm>
            <a:off x="7944496" y="5061880"/>
            <a:ext cx="425110" cy="1027761"/>
          </a:xfrm>
          <a:prstGeom prst="curvedLef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2" name="文本框 61"/>
          <p:cNvSpPr txBox="1"/>
          <p:nvPr/>
        </p:nvSpPr>
        <p:spPr>
          <a:xfrm>
            <a:off x="8428667" y="5098756"/>
            <a:ext cx="430887" cy="990885"/>
          </a:xfrm>
          <a:prstGeom prst="rect">
            <a:avLst/>
          </a:prstGeom>
          <a:noFill/>
        </p:spPr>
        <p:txBody>
          <a:bodyPr vert="eaVert" wrap="square" rtlCol="0" anchor="t">
            <a:spAutoFit/>
          </a:bodyPr>
          <a:lstStyle/>
          <a:p>
            <a:r>
              <a:rPr lang="zh-CN" altLang="en-US" sz="1600" dirty="0">
                <a:latin typeface="黑体" panose="02010609060101010101" pitchFamily="49" charset="-122"/>
                <a:ea typeface="黑体" panose="02010609060101010101" pitchFamily="49" charset="-122"/>
                <a:sym typeface="+mn-ea"/>
              </a:rPr>
              <a:t>信道传输</a:t>
            </a:r>
            <a:endParaRPr lang="zh-CN" altLang="en-US" sz="1600" dirty="0">
              <a:latin typeface="黑体" panose="02010609060101010101" pitchFamily="49" charset="-122"/>
              <a:ea typeface="黑体" panose="02010609060101010101" pitchFamily="49" charset="-122"/>
              <a:sym typeface="+mn-ea"/>
            </a:endParaRPr>
          </a:p>
        </p:txBody>
      </p:sp>
    </p:spTree>
  </p:cSld>
  <p:clrMapOvr>
    <a:masterClrMapping/>
  </p:clrMapOvr>
</p:sld>
</file>

<file path=ppt/tags/tag1.xml><?xml version="1.0" encoding="utf-8"?>
<p:tagLst xmlns:p="http://schemas.openxmlformats.org/presentationml/2006/main">
  <p:tag name="commondata" val="eyJoZGlkIjoiYTI1ODE0ODU1YTU1NThjYzg2NDQwMzM1MzA4YzFkNjEifQ=="/>
</p:tagLst>
</file>

<file path=ppt/theme/theme1.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默认设计模板">
  <a:themeElements>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默认设计模板">
      <a:majorFont>
        <a:latin typeface="Arial"/>
        <a:ea typeface="华文中宋"/>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orronto 0110">
  <a:themeElements>
    <a:clrScheme name="Sorronto 0110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orronto 0110">
      <a:majorFont>
        <a:latin typeface="Times New Roman"/>
        <a:ea typeface="黑体"/>
        <a:cs typeface=""/>
      </a:majorFont>
      <a:minorFont>
        <a:latin typeface="Times New Roman"/>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70C0"/>
        </a:solidFill>
        <a:ln>
          <a:solidFill>
            <a:srgbClr val="0070C0"/>
          </a:solidFill>
        </a:ln>
      </a:spPr>
      <a:bodyPr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342900" marR="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v"/>
          <a:defRPr kumimoji="1" lang="en-US" sz="2800" b="0" i="0" u="none" strike="noStrike" cap="none" normalizeH="0" baseline="0" smtClean="0">
            <a:ln>
              <a:noFill/>
            </a:ln>
            <a:solidFill>
              <a:srgbClr val="336699"/>
            </a:solidFill>
            <a:effectLst/>
            <a:latin typeface="黑体" panose="02010609060101010101" pitchFamily="49" charset="-122"/>
            <a:ea typeface="黑体" panose="02010609060101010101" pitchFamily="49" charset="-122"/>
          </a:defRPr>
        </a:defPPr>
      </a:lstStyle>
    </a:lnDef>
    <a:txDef>
      <a:spPr>
        <a:noFill/>
      </a:spPr>
      <a:bodyPr wrap="square" rtlCol="0" anchor="t">
        <a:spAutoFit/>
      </a:bodyPr>
      <a:lstStyle>
        <a:defPPr>
          <a:defRPr lang="zh-CN" altLang="en-US" b="1" dirty="0">
            <a:solidFill>
              <a:schemeClr val="accent2"/>
            </a:solidFill>
            <a:latin typeface="黑体" panose="02010609060101010101" pitchFamily="49" charset="-122"/>
            <a:ea typeface="黑体" panose="02010609060101010101" pitchFamily="49" charset="-122"/>
            <a:sym typeface="+mn-ea"/>
          </a:defRPr>
        </a:defPPr>
      </a:lstStyle>
    </a:txDef>
  </a:objectDefaults>
  <a:extraClrSchemeLst>
    <a:extraClrScheme>
      <a:clrScheme name="Sorronto 0110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orronto 0110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orronto 0110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orronto 0110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orronto 0110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orronto 0110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orronto 0110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16414</Words>
  <Application>WPS 演示</Application>
  <PresentationFormat>全屏显示(4:3)</PresentationFormat>
  <Paragraphs>1725</Paragraphs>
  <Slides>60</Slides>
  <Notes>14</Notes>
  <HiddenSlides>0</HiddenSlides>
  <MMClips>0</MMClips>
  <ScaleCrop>false</ScaleCrop>
  <HeadingPairs>
    <vt:vector size="8" baseType="variant">
      <vt:variant>
        <vt:lpstr>已用的字体</vt:lpstr>
      </vt:variant>
      <vt:variant>
        <vt:i4>22</vt:i4>
      </vt:variant>
      <vt:variant>
        <vt:lpstr>主题</vt:lpstr>
      </vt:variant>
      <vt:variant>
        <vt:i4>4</vt:i4>
      </vt:variant>
      <vt:variant>
        <vt:lpstr>嵌入 OLE 服务器</vt:lpstr>
      </vt:variant>
      <vt:variant>
        <vt:i4>36</vt:i4>
      </vt:variant>
      <vt:variant>
        <vt:lpstr>幻灯片标题</vt:lpstr>
      </vt:variant>
      <vt:variant>
        <vt:i4>60</vt:i4>
      </vt:variant>
    </vt:vector>
  </HeadingPairs>
  <TitlesOfParts>
    <vt:vector size="122" baseType="lpstr">
      <vt:lpstr>Arial</vt:lpstr>
      <vt:lpstr>宋体</vt:lpstr>
      <vt:lpstr>Wingdings</vt:lpstr>
      <vt:lpstr>Calibri</vt:lpstr>
      <vt:lpstr>华文中宋</vt:lpstr>
      <vt:lpstr>黑体</vt:lpstr>
      <vt:lpstr>FuturaA Md BT</vt:lpstr>
      <vt:lpstr>Segoe Print</vt:lpstr>
      <vt:lpstr>隶书</vt:lpstr>
      <vt:lpstr>Times New Roman</vt:lpstr>
      <vt:lpstr>Cambria Math</vt:lpstr>
      <vt:lpstr>-apple-system</vt:lpstr>
      <vt:lpstr>Times New Roman</vt:lpstr>
      <vt:lpstr>微软雅黑</vt:lpstr>
      <vt:lpstr>Arial Unicode MS</vt:lpstr>
      <vt:lpstr>仿宋</vt:lpstr>
      <vt:lpstr>Calibri</vt:lpstr>
      <vt:lpstr>Adobe Arabic</vt:lpstr>
      <vt:lpstr>DejaVu Math TeX Gyre</vt:lpstr>
      <vt:lpstr>Optima-Regular</vt:lpstr>
      <vt:lpstr>Courier New</vt:lpstr>
      <vt:lpstr>BatangChe</vt:lpstr>
      <vt:lpstr>1_自定义设计方案</vt:lpstr>
      <vt:lpstr>自定义设计方案</vt:lpstr>
      <vt:lpstr>1_默认设计模板</vt:lpstr>
      <vt:lpstr>Sorronto 0110</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第十章 Reed-Solomon码</vt:lpstr>
      <vt:lpstr>	Reed-Solomon编码内容提要</vt:lpstr>
      <vt:lpstr>内容提要</vt:lpstr>
      <vt:lpstr>R-S码的所属类别</vt:lpstr>
      <vt:lpstr>R-S码的所属类别</vt:lpstr>
      <vt:lpstr>R-S码的基本思想</vt:lpstr>
      <vt:lpstr>R-S码的现实应用</vt:lpstr>
      <vt:lpstr>内容提要</vt:lpstr>
      <vt:lpstr>R-S码的参数含义</vt:lpstr>
      <vt:lpstr>R-S码的理论基础</vt:lpstr>
      <vt:lpstr>R-S码的理论基础</vt:lpstr>
      <vt:lpstr>R-S码的理论基础</vt:lpstr>
      <vt:lpstr>R-S码的编码实例</vt:lpstr>
      <vt:lpstr>R-S码的编码实例</vt:lpstr>
      <vt:lpstr>R-S码的编码实例</vt:lpstr>
      <vt:lpstr>R-S码的编码器</vt:lpstr>
      <vt:lpstr>R-S码的编码器</vt:lpstr>
      <vt:lpstr>R-S码的生成矩阵和校验矩阵</vt:lpstr>
      <vt:lpstr>R-S码的生成矩阵和校验矩阵</vt:lpstr>
      <vt:lpstr>R-S码的生成矩阵和校验矩阵</vt:lpstr>
      <vt:lpstr>R-S码的生成矩阵和校验矩阵</vt:lpstr>
      <vt:lpstr>R-S码是MDS码</vt:lpstr>
      <vt:lpstr>R-S码是MDS码</vt:lpstr>
      <vt:lpstr>几种典型的R-S码码率</vt:lpstr>
      <vt:lpstr>几种典型的R-S码码率</vt:lpstr>
      <vt:lpstr>内容提要</vt:lpstr>
      <vt:lpstr>R-S码的译码过程</vt:lpstr>
      <vt:lpstr>R-S码的译码过程</vt:lpstr>
      <vt:lpstr>R-S码的译码过程</vt:lpstr>
      <vt:lpstr>R-S码的译码过程</vt:lpstr>
      <vt:lpstr>R-S码的译码过程</vt:lpstr>
      <vt:lpstr>R-S码的译码过程</vt:lpstr>
      <vt:lpstr>R-S码的译码过程</vt:lpstr>
      <vt:lpstr>R-S码的译码过程</vt:lpstr>
      <vt:lpstr>内容提要</vt:lpstr>
      <vt:lpstr>R-S码是一种重要的纠删码</vt:lpstr>
      <vt:lpstr>R-S码是一种重要的纠删码</vt:lpstr>
      <vt:lpstr>基于范德蒙矩阵的RS编码</vt:lpstr>
      <vt:lpstr>基于柯西矩阵的RS编码</vt:lpstr>
      <vt:lpstr>R-S码的纠删原理</vt:lpstr>
      <vt:lpstr>R-S码的纠删原理</vt:lpstr>
      <vt:lpstr>R-S码的纠删原理</vt:lpstr>
      <vt:lpstr>R-S码的纠删原理</vt:lpstr>
      <vt:lpstr>R-S码的设计与思考</vt:lpstr>
      <vt:lpstr>R-S码的课堂时政</vt:lpstr>
      <vt:lpstr>参考文献</vt:lpstr>
      <vt:lpstr>R-S编译码在Matlab中的实现</vt:lpstr>
      <vt:lpstr>R-S编译码在Matlab中的实现</vt:lpstr>
      <vt:lpstr>R-S编译码在Matlab中的实现</vt:lpstr>
      <vt:lpstr>R-S编译码在Matlab中的实现</vt:lpstr>
      <vt:lpstr>R-S编译码在Matlab中的实现</vt:lpstr>
      <vt:lpstr>R-S编译码在Matlab中的实现</vt:lpstr>
      <vt:lpstr>R-S编译码在Matlab中的实现</vt:lpstr>
      <vt:lpstr>R-S编译码在Matlab中的实现</vt:lpstr>
      <vt:lpstr>R-S编译码在Matlab中的实现</vt:lpstr>
      <vt:lpstr>R-S编译码在Matlab中的实现</vt:lpstr>
      <vt:lpstr>R-S编译码在Matlab中的实现</vt:lpstr>
      <vt:lpstr>R-S编译码在Matlab中的实现</vt:lpstr>
      <vt:lpstr>R-S编译码在Matlab中的实现</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wjt</dc:creator>
  <cp:lastModifiedBy>无</cp:lastModifiedBy>
  <cp:revision>1228</cp:revision>
  <cp:lastPrinted>2016-01-06T13:31:00Z</cp:lastPrinted>
  <dcterms:created xsi:type="dcterms:W3CDTF">2014-12-11T02:08:00Z</dcterms:created>
  <dcterms:modified xsi:type="dcterms:W3CDTF">2024-10-15T02:20:12Z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2052-12.1.0.17827</vt:lpwstr>
  </property>
  <property fmtid="{D5CDD505-2E9C-101B-9397-08002B2CF9AE}" pid="4" name="ICV">
    <vt:lpwstr>7C67A3DE0B334D44816F6CFB7DD234A0</vt:lpwstr>
  </property>
</Properties>
</file>